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00" r:id="rId3"/>
    <p:sldId id="301" r:id="rId5"/>
    <p:sldId id="259" r:id="rId6"/>
    <p:sldId id="260" r:id="rId7"/>
    <p:sldId id="303" r:id="rId8"/>
    <p:sldId id="340" r:id="rId9"/>
    <p:sldId id="341" r:id="rId10"/>
    <p:sldId id="308" r:id="rId11"/>
    <p:sldId id="309" r:id="rId12"/>
    <p:sldId id="310" r:id="rId13"/>
    <p:sldId id="342" r:id="rId14"/>
    <p:sldId id="343" r:id="rId15"/>
    <p:sldId id="344" r:id="rId16"/>
    <p:sldId id="483" r:id="rId17"/>
    <p:sldId id="484" r:id="rId18"/>
    <p:sldId id="312" r:id="rId19"/>
    <p:sldId id="315" r:id="rId20"/>
    <p:sldId id="347" r:id="rId21"/>
    <p:sldId id="348" r:id="rId22"/>
    <p:sldId id="316" r:id="rId23"/>
    <p:sldId id="349" r:id="rId24"/>
    <p:sldId id="461" r:id="rId25"/>
    <p:sldId id="381" r:id="rId26"/>
    <p:sldId id="411" r:id="rId27"/>
    <p:sldId id="317" r:id="rId28"/>
    <p:sldId id="322" r:id="rId29"/>
    <p:sldId id="323" r:id="rId30"/>
    <p:sldId id="449" r:id="rId31"/>
    <p:sldId id="450" r:id="rId32"/>
    <p:sldId id="451" r:id="rId33"/>
    <p:sldId id="452" r:id="rId34"/>
    <p:sldId id="453" r:id="rId35"/>
    <p:sldId id="454" r:id="rId36"/>
    <p:sldId id="455" r:id="rId37"/>
    <p:sldId id="331" r:id="rId38"/>
    <p:sldId id="337" r:id="rId39"/>
    <p:sldId id="296" r:id="rId40"/>
    <p:sldId id="485" r:id="rId41"/>
  </p:sldIdLst>
  <p:sldSz cx="12195175" cy="6858000"/>
  <p:notesSz cx="6858000" cy="9144000"/>
  <p:custDataLst>
    <p:tags r:id="rId4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31859C"/>
    <a:srgbClr val="2DB2A4"/>
    <a:srgbClr val="215968"/>
    <a:srgbClr val="F87A08"/>
    <a:srgbClr val="202A36"/>
    <a:srgbClr val="7CBF33"/>
    <a:srgbClr val="34495E"/>
    <a:srgbClr val="E8E8E8"/>
    <a:srgbClr val="F9F9F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howGuides="1">
      <p:cViewPr varScale="1">
        <p:scale>
          <a:sx n="114" d="100"/>
          <a:sy n="114" d="100"/>
        </p:scale>
        <p:origin x="-432" y="-108"/>
      </p:cViewPr>
      <p:guideLst>
        <p:guide orient="horz"/>
        <p:guide pos="389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5" Type="http://schemas.openxmlformats.org/officeDocument/2006/relationships/tags" Target="tags/tag2.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547A1D-12E5-456D-BF67-C0BDB0A1876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5ACBAC-C8EB-45CA-967B-DC24F1263EA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638" y="2130426"/>
            <a:ext cx="10365899"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9276" y="3886200"/>
            <a:ext cx="8536623"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0E08AF93-F015-4E02-9910-15C5CE4FE8B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E08AF93-F015-4E02-9910-15C5CE4FE8B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1792903" y="274639"/>
            <a:ext cx="3658553"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13012" y="274639"/>
            <a:ext cx="10776639"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E08AF93-F015-4E02-9910-15C5CE4FE8B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E08AF93-F015-4E02-9910-15C5CE4FE8B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335" y="4406901"/>
            <a:ext cx="10365899"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335" y="2906713"/>
            <a:ext cx="10365899"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0E08AF93-F015-4E02-9910-15C5CE4FE8B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13012" y="1600201"/>
            <a:ext cx="721759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8233862" y="1600201"/>
            <a:ext cx="721759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0E08AF93-F015-4E02-9910-15C5CE4FE8B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759" y="1535113"/>
            <a:ext cx="538832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759" y="2174875"/>
            <a:ext cx="53883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4980" y="1535113"/>
            <a:ext cx="53904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4980" y="2174875"/>
            <a:ext cx="53904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0E08AF93-F015-4E02-9910-15C5CE4FE8B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6AEB412-6DE5-4D5A-AC24-F5C75854319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0E08AF93-F015-4E02-9910-15C5CE4FE8B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6AEB412-6DE5-4D5A-AC24-F5C75854319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E08AF93-F015-4E02-9910-15C5CE4FE8B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6AEB412-6DE5-4D5A-AC24-F5C75854319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759" y="273050"/>
            <a:ext cx="4012129"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974" y="273051"/>
            <a:ext cx="6817442"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759" y="1435101"/>
            <a:ext cx="4012129"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0E08AF93-F015-4E02-9910-15C5CE4FE8B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340" y="4800600"/>
            <a:ext cx="7317105"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90340" y="612775"/>
            <a:ext cx="731710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90340" y="5367338"/>
            <a:ext cx="731710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0E08AF93-F015-4E02-9910-15C5CE4FE8B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759" y="274638"/>
            <a:ext cx="10975658"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759" y="1600201"/>
            <a:ext cx="10975658"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09759" y="6356351"/>
            <a:ext cx="284554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08AF93-F015-4E02-9910-15C5CE4FE8B2}" type="datetimeFigureOut">
              <a:rPr lang="zh-CN" altLang="en-US" smtClean="0"/>
            </a:fld>
            <a:endParaRPr lang="zh-CN" altLang="en-US"/>
          </a:p>
        </p:txBody>
      </p:sp>
      <p:sp>
        <p:nvSpPr>
          <p:cNvPr id="5" name="页脚占位符 4"/>
          <p:cNvSpPr>
            <a:spLocks noGrp="1"/>
          </p:cNvSpPr>
          <p:nvPr>
            <p:ph type="ftr" sz="quarter" idx="3"/>
          </p:nvPr>
        </p:nvSpPr>
        <p:spPr>
          <a:xfrm>
            <a:off x="4166685" y="6356351"/>
            <a:ext cx="38618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9875" y="6356351"/>
            <a:ext cx="284554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EB412-6DE5-4D5A-AC24-F5C75854319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7.xml"/><Relationship Id="rId5" Type="http://schemas.openxmlformats.org/officeDocument/2006/relationships/slide" Target="slide35.xml"/><Relationship Id="rId4" Type="http://schemas.openxmlformats.org/officeDocument/2006/relationships/slide" Target="slide26.xml"/><Relationship Id="rId3" Type="http://schemas.openxmlformats.org/officeDocument/2006/relationships/slide" Target="slide17.xml"/><Relationship Id="rId2" Type="http://schemas.openxmlformats.org/officeDocument/2006/relationships/slide" Target="slide8.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8" Type="http://schemas.openxmlformats.org/officeDocument/2006/relationships/notesSlide" Target="../notesSlides/notesSlide24.xml"/><Relationship Id="rId7"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7.xml"/><Relationship Id="rId2" Type="http://schemas.openxmlformats.org/officeDocument/2006/relationships/image" Target="../media/image15.png"/><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7.xml"/><Relationship Id="rId2" Type="http://schemas.openxmlformats.org/officeDocument/2006/relationships/image" Target="../media/image16.png"/><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7.xml"/><Relationship Id="rId2" Type="http://schemas.openxmlformats.org/officeDocument/2006/relationships/image" Target="../media/image17.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slideLayout" Target="../slideLayouts/slideLayout7.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7.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7.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5" Type="http://schemas.openxmlformats.org/officeDocument/2006/relationships/notesSlide" Target="../notesSlides/notesSlide32.xml"/><Relationship Id="rId4" Type="http://schemas.openxmlformats.org/officeDocument/2006/relationships/slideLayout" Target="../slideLayouts/slideLayout7.xml"/><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3.png"/></Relationships>
</file>

<file path=ppt/slides/_rels/slide34.xml.rels><?xml version="1.0" encoding="UTF-8" standalone="yes"?>
<Relationships xmlns="http://schemas.openxmlformats.org/package/2006/relationships"><Relationship Id="rId5" Type="http://schemas.openxmlformats.org/officeDocument/2006/relationships/notesSlide" Target="../notesSlides/notesSlide33.xml"/><Relationship Id="rId4" Type="http://schemas.openxmlformats.org/officeDocument/2006/relationships/slideLayout" Target="../slideLayouts/slideLayout7.xml"/><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36.xml.rels><?xml version="1.0" encoding="UTF-8" standalone="yes"?>
<Relationships xmlns="http://schemas.openxmlformats.org/package/2006/relationships"><Relationship Id="rId5" Type="http://schemas.openxmlformats.org/officeDocument/2006/relationships/notesSlide" Target="../notesSlides/notesSlide35.xml"/><Relationship Id="rId4" Type="http://schemas.openxmlformats.org/officeDocument/2006/relationships/slideLayout" Target="../slideLayouts/slideLayout7.xml"/><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7.xml"/><Relationship Id="rId2" Type="http://schemas.openxmlformats.org/officeDocument/2006/relationships/image" Target="../media/image30.pn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image" Target="../media/image5.jpe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6" name="图片 17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133" y="0"/>
            <a:ext cx="12192000" cy="6858000"/>
          </a:xfrm>
          <a:prstGeom prst="rect">
            <a:avLst/>
          </a:prstGeom>
        </p:spPr>
      </p:pic>
      <p:sp>
        <p:nvSpPr>
          <p:cNvPr id="174" name="TextBox 173"/>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grpSp>
        <p:nvGrpSpPr>
          <p:cNvPr id="216" name="组合 215"/>
          <p:cNvGrpSpPr/>
          <p:nvPr/>
        </p:nvGrpSpPr>
        <p:grpSpPr>
          <a:xfrm>
            <a:off x="4081363" y="5214147"/>
            <a:ext cx="663125" cy="663125"/>
            <a:chOff x="8077071" y="845254"/>
            <a:chExt cx="2036801" cy="2036802"/>
          </a:xfrm>
        </p:grpSpPr>
        <p:sp>
          <p:nvSpPr>
            <p:cNvPr id="217" name="椭圆 216"/>
            <p:cNvSpPr/>
            <p:nvPr/>
          </p:nvSpPr>
          <p:spPr>
            <a:xfrm>
              <a:off x="8077071" y="845254"/>
              <a:ext cx="2036801" cy="203680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Freeform 126"/>
            <p:cNvSpPr>
              <a:spLocks noChangeAspect="1" noEditPoints="1"/>
            </p:cNvSpPr>
            <p:nvPr/>
          </p:nvSpPr>
          <p:spPr bwMode="auto">
            <a:xfrm>
              <a:off x="8639337" y="1292885"/>
              <a:ext cx="912278" cy="11415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latin typeface="Arial" panose="020B0604020202020204" pitchFamily="34" charset="0"/>
                <a:cs typeface="Arial" panose="020B0604020202020204" pitchFamily="34" charset="0"/>
              </a:endParaRPr>
            </a:p>
          </p:txBody>
        </p:sp>
      </p:grpSp>
      <p:grpSp>
        <p:nvGrpSpPr>
          <p:cNvPr id="219" name="组合 218"/>
          <p:cNvGrpSpPr/>
          <p:nvPr/>
        </p:nvGrpSpPr>
        <p:grpSpPr>
          <a:xfrm>
            <a:off x="4873451" y="5214147"/>
            <a:ext cx="663125" cy="663125"/>
            <a:chOff x="8125599" y="1434035"/>
            <a:chExt cx="2036802" cy="2036802"/>
          </a:xfrm>
        </p:grpSpPr>
        <p:sp>
          <p:nvSpPr>
            <p:cNvPr id="220" name="椭圆 219"/>
            <p:cNvSpPr/>
            <p:nvPr/>
          </p:nvSpPr>
          <p:spPr>
            <a:xfrm>
              <a:off x="8125599" y="1434035"/>
              <a:ext cx="2036802" cy="2036802"/>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Freeform 261"/>
            <p:cNvSpPr/>
            <p:nvPr/>
          </p:nvSpPr>
          <p:spPr bwMode="auto">
            <a:xfrm>
              <a:off x="8628544" y="1966960"/>
              <a:ext cx="1000932" cy="100093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p>
          </p:txBody>
        </p:sp>
      </p:grpSp>
      <p:grpSp>
        <p:nvGrpSpPr>
          <p:cNvPr id="222" name="组合 221"/>
          <p:cNvGrpSpPr/>
          <p:nvPr/>
        </p:nvGrpSpPr>
        <p:grpSpPr>
          <a:xfrm>
            <a:off x="5726382" y="5214147"/>
            <a:ext cx="663125" cy="663125"/>
            <a:chOff x="8125599" y="1434035"/>
            <a:chExt cx="2036802" cy="2036802"/>
          </a:xfrm>
        </p:grpSpPr>
        <p:sp>
          <p:nvSpPr>
            <p:cNvPr id="223" name="椭圆 222"/>
            <p:cNvSpPr/>
            <p:nvPr/>
          </p:nvSpPr>
          <p:spPr>
            <a:xfrm>
              <a:off x="8125599" y="1434035"/>
              <a:ext cx="2036802" cy="203680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4" name="组合 223"/>
            <p:cNvGrpSpPr>
              <a:grpSpLocks noChangeAspect="1"/>
            </p:cNvGrpSpPr>
            <p:nvPr/>
          </p:nvGrpSpPr>
          <p:grpSpPr>
            <a:xfrm>
              <a:off x="8518659" y="1890295"/>
              <a:ext cx="1310642" cy="1124283"/>
              <a:chOff x="5084763" y="971548"/>
              <a:chExt cx="323865" cy="277813"/>
            </a:xfrm>
            <a:solidFill>
              <a:schemeClr val="bg1">
                <a:lumMod val="95000"/>
              </a:schemeClr>
            </a:solidFill>
          </p:grpSpPr>
          <p:sp>
            <p:nvSpPr>
              <p:cNvPr id="225"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26"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27"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grpSp>
        <p:nvGrpSpPr>
          <p:cNvPr id="228" name="组合 227"/>
          <p:cNvGrpSpPr/>
          <p:nvPr/>
        </p:nvGrpSpPr>
        <p:grpSpPr>
          <a:xfrm>
            <a:off x="6544688" y="5214147"/>
            <a:ext cx="663125" cy="663125"/>
            <a:chOff x="8125599" y="1434035"/>
            <a:chExt cx="2036802" cy="2036802"/>
          </a:xfrm>
        </p:grpSpPr>
        <p:sp>
          <p:nvSpPr>
            <p:cNvPr id="229" name="椭圆 228"/>
            <p:cNvSpPr/>
            <p:nvPr/>
          </p:nvSpPr>
          <p:spPr>
            <a:xfrm>
              <a:off x="8125599" y="1434035"/>
              <a:ext cx="2036802" cy="2036802"/>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Freeform 9"/>
            <p:cNvSpPr>
              <a:spLocks noEditPoints="1"/>
            </p:cNvSpPr>
            <p:nvPr/>
          </p:nvSpPr>
          <p:spPr bwMode="auto">
            <a:xfrm rot="19469485">
              <a:off x="8577909" y="1818269"/>
              <a:ext cx="1162163" cy="123835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p>
          </p:txBody>
        </p:sp>
      </p:grpSp>
      <p:grpSp>
        <p:nvGrpSpPr>
          <p:cNvPr id="231" name="组合 230"/>
          <p:cNvGrpSpPr/>
          <p:nvPr/>
        </p:nvGrpSpPr>
        <p:grpSpPr>
          <a:xfrm>
            <a:off x="7393731" y="5214147"/>
            <a:ext cx="663125" cy="663125"/>
            <a:chOff x="8125599" y="1434035"/>
            <a:chExt cx="2036802" cy="2036802"/>
          </a:xfrm>
        </p:grpSpPr>
        <p:sp>
          <p:nvSpPr>
            <p:cNvPr id="232" name="椭圆 231"/>
            <p:cNvSpPr/>
            <p:nvPr/>
          </p:nvSpPr>
          <p:spPr>
            <a:xfrm>
              <a:off x="8125599" y="1434035"/>
              <a:ext cx="2036802" cy="203680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Freeform 206"/>
            <p:cNvSpPr>
              <a:spLocks noChangeAspect="1" noEditPoints="1"/>
            </p:cNvSpPr>
            <p:nvPr/>
          </p:nvSpPr>
          <p:spPr bwMode="auto">
            <a:xfrm>
              <a:off x="8691164" y="1871942"/>
              <a:ext cx="935653" cy="1131009"/>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latin typeface="Arial" panose="020B0604020202020204" pitchFamily="34" charset="0"/>
                <a:cs typeface="Arial" panose="020B0604020202020204" pitchFamily="34" charset="0"/>
              </a:endParaRPr>
            </a:p>
          </p:txBody>
        </p:sp>
      </p:grpSp>
      <p:sp>
        <p:nvSpPr>
          <p:cNvPr id="177" name="矩形 176"/>
          <p:cNvSpPr/>
          <p:nvPr/>
        </p:nvSpPr>
        <p:spPr>
          <a:xfrm>
            <a:off x="0" y="1785147"/>
            <a:ext cx="12218267" cy="28083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28575" y="1419860"/>
            <a:ext cx="12218035" cy="3723640"/>
          </a:xfrm>
          <a:prstGeom prst="rect">
            <a:avLst/>
          </a:prstGeom>
          <a:solidFill>
            <a:schemeClr val="accent5">
              <a:lumMod val="50000"/>
            </a:schemeClr>
          </a:solidFill>
          <a:ln>
            <a:noFill/>
          </a:ln>
          <a:effectLst>
            <a:outerShdw blurRad="177800" dist="152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TextBox 7"/>
          <p:cNvSpPr>
            <a:spLocks noChangeArrowheads="1"/>
          </p:cNvSpPr>
          <p:nvPr/>
        </p:nvSpPr>
        <p:spPr bwMode="auto">
          <a:xfrm>
            <a:off x="2781409" y="2277049"/>
            <a:ext cx="6552728" cy="923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6000" b="1" dirty="0">
                <a:solidFill>
                  <a:schemeClr val="accent5">
                    <a:lumMod val="60000"/>
                    <a:lumOff val="40000"/>
                  </a:schemeClr>
                </a:solidFill>
                <a:latin typeface="微软雅黑" panose="020B0503020204020204" pitchFamily="34" charset="-122"/>
                <a:ea typeface="微软雅黑" panose="020B0503020204020204" pitchFamily="34" charset="-122"/>
                <a:sym typeface="微软雅黑" panose="020B0503020204020204" pitchFamily="34" charset="-122"/>
              </a:rPr>
              <a:t>个人博客系统</a:t>
            </a:r>
            <a:endParaRPr lang="zh-CN" altLang="en-US" sz="6000" b="1" dirty="0">
              <a:solidFill>
                <a:schemeClr val="accent5">
                  <a:lumMod val="60000"/>
                  <a:lumOff val="4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4" name="矩形 3"/>
          <p:cNvSpPr>
            <a:spLocks noChangeArrowheads="1"/>
          </p:cNvSpPr>
          <p:nvPr/>
        </p:nvSpPr>
        <p:spPr bwMode="auto">
          <a:xfrm>
            <a:off x="4360824" y="4566075"/>
            <a:ext cx="1964690" cy="313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panose="020B0604020202020204" pitchFamily="34" charset="0"/>
              <a:buNone/>
            </a:pPr>
            <a:r>
              <a:rPr lang="zh-CN" altLang="en-US" sz="1600" b="1" dirty="0">
                <a:solidFill>
                  <a:schemeClr val="accent5">
                    <a:lumMod val="60000"/>
                    <a:lumOff val="40000"/>
                  </a:schemeClr>
                </a:solidFill>
                <a:latin typeface="微软雅黑" panose="020B0503020204020204" pitchFamily="34" charset="-122"/>
                <a:ea typeface="微软雅黑" panose="020B0503020204020204" pitchFamily="34" charset="-122"/>
                <a:cs typeface="Arial" panose="020B0604020202020204" pitchFamily="34" charset="0"/>
              </a:rPr>
              <a:t>制作小组：联动</a:t>
            </a:r>
            <a:r>
              <a:rPr lang="zh-CN" altLang="en-US" sz="1600" b="1" dirty="0">
                <a:solidFill>
                  <a:schemeClr val="accent5">
                    <a:lumMod val="60000"/>
                    <a:lumOff val="40000"/>
                  </a:schemeClr>
                </a:solidFill>
                <a:latin typeface="微软雅黑" panose="020B0503020204020204" pitchFamily="34" charset="-122"/>
                <a:ea typeface="微软雅黑" panose="020B0503020204020204" pitchFamily="34" charset="-122"/>
                <a:cs typeface="Arial" panose="020B0604020202020204" pitchFamily="34" charset="0"/>
              </a:rPr>
              <a:t>星辰</a:t>
            </a:r>
            <a:endParaRPr lang="zh-CN" altLang="en-US" sz="1600" b="1" dirty="0">
              <a:solidFill>
                <a:schemeClr val="accent5">
                  <a:lumMod val="60000"/>
                  <a:lumOff val="4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15" name="矩形 3"/>
          <p:cNvSpPr>
            <a:spLocks noChangeArrowheads="1"/>
          </p:cNvSpPr>
          <p:nvPr/>
        </p:nvSpPr>
        <p:spPr bwMode="auto">
          <a:xfrm>
            <a:off x="6457315" y="4566285"/>
            <a:ext cx="1806575" cy="313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spcBef>
                <a:spcPct val="0"/>
              </a:spcBef>
              <a:buFont typeface="Arial" panose="020B0604020202020204" pitchFamily="34" charset="0"/>
              <a:buNone/>
            </a:pPr>
            <a:r>
              <a:rPr lang="zh-CN" altLang="en-US" sz="1600" b="1" dirty="0">
                <a:solidFill>
                  <a:schemeClr val="accent5">
                    <a:lumMod val="60000"/>
                    <a:lumOff val="40000"/>
                  </a:schemeClr>
                </a:solidFill>
                <a:latin typeface="微软雅黑" panose="020B0503020204020204" pitchFamily="34" charset="-122"/>
                <a:ea typeface="微软雅黑" panose="020B0503020204020204" pitchFamily="34" charset="-122"/>
                <a:cs typeface="Arial" panose="020B0604020202020204" pitchFamily="34" charset="0"/>
              </a:rPr>
              <a:t>指导老师：黄云洁</a:t>
            </a:r>
            <a:endParaRPr lang="zh-CN" altLang="en-US" sz="1600" b="1" dirty="0">
              <a:solidFill>
                <a:schemeClr val="accent5">
                  <a:lumMod val="60000"/>
                  <a:lumOff val="4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p:transition spd="slow">
    <p:push dir="u"/>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childTnLst>
                                        <p:set>
                                          <p:cBhvr>
                                            <p:cTn id="6" dur="1" fill="hold">
                                              <p:stCondLst>
                                                <p:cond delay="0"/>
                                              </p:stCondLst>
                                            </p:cTn>
                                            <p:tgtEl>
                                              <p:spTgt spid="177"/>
                                            </p:tgtEl>
                                            <p:attrNameLst>
                                              <p:attrName>style.visibility</p:attrName>
                                            </p:attrNameLst>
                                          </p:cBhvr>
                                          <p:to>
                                            <p:strVal val="visible"/>
                                          </p:to>
                                        </p:set>
                                        <p:animEffect transition="in" filter="fade">
                                          <p:cBhvr>
                                            <p:cTn id="7" dur="1000"/>
                                            <p:tgtEl>
                                              <p:spTgt spid="177"/>
                                            </p:tgtEl>
                                          </p:cBhvr>
                                        </p:animEffect>
                                        <p:anim calcmode="lin" valueType="num">
                                          <p:cBhvr>
                                            <p:cTn id="8" dur="1000" fill="hold"/>
                                            <p:tgtEl>
                                              <p:spTgt spid="177"/>
                                            </p:tgtEl>
                                            <p:attrNameLst>
                                              <p:attrName>ppt_x</p:attrName>
                                            </p:attrNameLst>
                                          </p:cBhvr>
                                          <p:tavLst>
                                            <p:tav tm="0">
                                              <p:val>
                                                <p:strVal val="#ppt_x"/>
                                              </p:val>
                                            </p:tav>
                                            <p:tav tm="100000">
                                              <p:val>
                                                <p:strVal val="#ppt_x"/>
                                              </p:val>
                                            </p:tav>
                                          </p:tavLst>
                                        </p:anim>
                                        <p:anim calcmode="lin" valueType="num">
                                          <p:cBhvr>
                                            <p:cTn id="9" dur="1000" fill="hold"/>
                                            <p:tgtEl>
                                              <p:spTgt spid="17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50"/>
                                      </p:stCondLst>
                                      <p:childTnLst>
                                        <p:set>
                                          <p:cBhvr>
                                            <p:cTn id="11" dur="1" fill="hold">
                                              <p:stCondLst>
                                                <p:cond delay="0"/>
                                              </p:stCondLst>
                                            </p:cTn>
                                            <p:tgtEl>
                                              <p:spTgt spid="178"/>
                                            </p:tgtEl>
                                            <p:attrNameLst>
                                              <p:attrName>style.visibility</p:attrName>
                                            </p:attrNameLst>
                                          </p:cBhvr>
                                          <p:to>
                                            <p:strVal val="visible"/>
                                          </p:to>
                                        </p:set>
                                        <p:animEffect transition="in" filter="fade">
                                          <p:cBhvr>
                                            <p:cTn id="12" dur="1000"/>
                                            <p:tgtEl>
                                              <p:spTgt spid="178"/>
                                            </p:tgtEl>
                                          </p:cBhvr>
                                        </p:animEffect>
                                        <p:anim calcmode="lin" valueType="num">
                                          <p:cBhvr>
                                            <p:cTn id="13" dur="1000" fill="hold"/>
                                            <p:tgtEl>
                                              <p:spTgt spid="178"/>
                                            </p:tgtEl>
                                            <p:attrNameLst>
                                              <p:attrName>ppt_x</p:attrName>
                                            </p:attrNameLst>
                                          </p:cBhvr>
                                          <p:tavLst>
                                            <p:tav tm="0">
                                              <p:val>
                                                <p:strVal val="#ppt_x"/>
                                              </p:val>
                                            </p:tav>
                                            <p:tav tm="100000">
                                              <p:val>
                                                <p:strVal val="#ppt_x"/>
                                              </p:val>
                                            </p:tav>
                                          </p:tavLst>
                                        </p:anim>
                                        <p:anim calcmode="lin" valueType="num">
                                          <p:cBhvr>
                                            <p:cTn id="14" dur="1000" fill="hold"/>
                                            <p:tgtEl>
                                              <p:spTgt spid="178"/>
                                            </p:tgtEl>
                                            <p:attrNameLst>
                                              <p:attrName>ppt_y</p:attrName>
                                            </p:attrNameLst>
                                          </p:cBhvr>
                                          <p:tavLst>
                                            <p:tav tm="0">
                                              <p:val>
                                                <p:strVal val="#ppt_y+.1"/>
                                              </p:val>
                                            </p:tav>
                                            <p:tav tm="100000">
                                              <p:val>
                                                <p:strVal val="#ppt_y"/>
                                              </p:val>
                                            </p:tav>
                                          </p:tavLst>
                                        </p:anim>
                                      </p:childTnLst>
                                    </p:cTn>
                                  </p:par>
                                  <p:par>
                                    <p:cTn id="15" presetID="52" presetClass="entr" presetSubtype="0" fill="hold" grpId="0" nodeType="withEffect">
                                      <p:stCondLst>
                                        <p:cond delay="500"/>
                                      </p:stCondLst>
                                      <p:iterate type="lt">
                                        <p:tmPct val="10000"/>
                                      </p:iterate>
                                      <p:childTnLst>
                                        <p:set>
                                          <p:cBhvr>
                                            <p:cTn id="16" dur="1" fill="hold">
                                              <p:stCondLst>
                                                <p:cond delay="0"/>
                                              </p:stCondLst>
                                            </p:cTn>
                                            <p:tgtEl>
                                              <p:spTgt spid="212"/>
                                            </p:tgtEl>
                                            <p:attrNameLst>
                                              <p:attrName>style.visibility</p:attrName>
                                            </p:attrNameLst>
                                          </p:cBhvr>
                                          <p:to>
                                            <p:strVal val="visible"/>
                                          </p:to>
                                        </p:set>
                                        <p:animScale>
                                          <p:cBhvr>
                                            <p:cTn id="17" dur="1000" decel="50000" fill="hold">
                                              <p:stCondLst>
                                                <p:cond delay="0"/>
                                              </p:stCondLst>
                                            </p:cTn>
                                            <p:tgtEl>
                                              <p:spTgt spid="2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212"/>
                                            </p:tgtEl>
                                            <p:attrNameLst>
                                              <p:attrName>ppt_x</p:attrName>
                                              <p:attrName>ppt_y</p:attrName>
                                            </p:attrNameLst>
                                          </p:cBhvr>
                                        </p:animMotion>
                                        <p:animEffect transition="in" filter="fade">
                                          <p:cBhvr>
                                            <p:cTn id="19" dur="1000"/>
                                            <p:tgtEl>
                                              <p:spTgt spid="212"/>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14"/>
                                            </p:tgtEl>
                                            <p:attrNameLst>
                                              <p:attrName>style.visibility</p:attrName>
                                            </p:attrNameLst>
                                          </p:cBhvr>
                                          <p:to>
                                            <p:strVal val="visible"/>
                                          </p:to>
                                        </p:set>
                                        <p:animEffect transition="in" filter="wipe(left)">
                                          <p:cBhvr>
                                            <p:cTn id="22" dur="500"/>
                                            <p:tgtEl>
                                              <p:spTgt spid="214"/>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215"/>
                                            </p:tgtEl>
                                            <p:attrNameLst>
                                              <p:attrName>style.visibility</p:attrName>
                                            </p:attrNameLst>
                                          </p:cBhvr>
                                          <p:to>
                                            <p:strVal val="visible"/>
                                          </p:to>
                                        </p:set>
                                        <p:animEffect transition="in" filter="wipe(left)">
                                          <p:cBhvr>
                                            <p:cTn id="25" dur="500"/>
                                            <p:tgtEl>
                                              <p:spTgt spid="215"/>
                                            </p:tgtEl>
                                          </p:cBhvr>
                                        </p:animEffect>
                                      </p:childTnLst>
                                    </p:cTn>
                                  </p:par>
                                  <p:par>
                                    <p:cTn id="26" presetID="2" presetClass="entr" presetSubtype="1" fill="hold" nodeType="withEffect" p14:presetBounceEnd="53000">
                                      <p:stCondLst>
                                        <p:cond delay="0"/>
                                      </p:stCondLst>
                                      <p:childTnLst>
                                        <p:set>
                                          <p:cBhvr>
                                            <p:cTn id="27" dur="1" fill="hold">
                                              <p:stCondLst>
                                                <p:cond delay="0"/>
                                              </p:stCondLst>
                                            </p:cTn>
                                            <p:tgtEl>
                                              <p:spTgt spid="216"/>
                                            </p:tgtEl>
                                            <p:attrNameLst>
                                              <p:attrName>style.visibility</p:attrName>
                                            </p:attrNameLst>
                                          </p:cBhvr>
                                          <p:to>
                                            <p:strVal val="visible"/>
                                          </p:to>
                                        </p:set>
                                        <p:anim calcmode="lin" valueType="num" p14:bounceEnd="53000">
                                          <p:cBhvr additive="base">
                                            <p:cTn id="28" dur="750" fill="hold"/>
                                            <p:tgtEl>
                                              <p:spTgt spid="216"/>
                                            </p:tgtEl>
                                            <p:attrNameLst>
                                              <p:attrName>ppt_x</p:attrName>
                                            </p:attrNameLst>
                                          </p:cBhvr>
                                          <p:tavLst>
                                            <p:tav tm="0">
                                              <p:val>
                                                <p:strVal val="#ppt_x"/>
                                              </p:val>
                                            </p:tav>
                                            <p:tav tm="100000">
                                              <p:val>
                                                <p:strVal val="#ppt_x"/>
                                              </p:val>
                                            </p:tav>
                                          </p:tavLst>
                                        </p:anim>
                                        <p:anim calcmode="lin" valueType="num" p14:bounceEnd="53000">
                                          <p:cBhvr additive="base">
                                            <p:cTn id="29" dur="750" fill="hold"/>
                                            <p:tgtEl>
                                              <p:spTgt spid="21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14:presetBounceEnd="53000">
                                      <p:stCondLst>
                                        <p:cond delay="0"/>
                                      </p:stCondLst>
                                      <p:childTnLst>
                                        <p:set>
                                          <p:cBhvr>
                                            <p:cTn id="31" dur="1" fill="hold">
                                              <p:stCondLst>
                                                <p:cond delay="0"/>
                                              </p:stCondLst>
                                            </p:cTn>
                                            <p:tgtEl>
                                              <p:spTgt spid="219"/>
                                            </p:tgtEl>
                                            <p:attrNameLst>
                                              <p:attrName>style.visibility</p:attrName>
                                            </p:attrNameLst>
                                          </p:cBhvr>
                                          <p:to>
                                            <p:strVal val="visible"/>
                                          </p:to>
                                        </p:set>
                                        <p:anim calcmode="lin" valueType="num" p14:bounceEnd="53000">
                                          <p:cBhvr additive="base">
                                            <p:cTn id="32" dur="750" fill="hold"/>
                                            <p:tgtEl>
                                              <p:spTgt spid="219"/>
                                            </p:tgtEl>
                                            <p:attrNameLst>
                                              <p:attrName>ppt_x</p:attrName>
                                            </p:attrNameLst>
                                          </p:cBhvr>
                                          <p:tavLst>
                                            <p:tav tm="0">
                                              <p:val>
                                                <p:strVal val="#ppt_x"/>
                                              </p:val>
                                            </p:tav>
                                            <p:tav tm="100000">
                                              <p:val>
                                                <p:strVal val="#ppt_x"/>
                                              </p:val>
                                            </p:tav>
                                          </p:tavLst>
                                        </p:anim>
                                        <p:anim calcmode="lin" valueType="num" p14:bounceEnd="53000">
                                          <p:cBhvr additive="base">
                                            <p:cTn id="33" dur="750" fill="hold"/>
                                            <p:tgtEl>
                                              <p:spTgt spid="219"/>
                                            </p:tgtEl>
                                            <p:attrNameLst>
                                              <p:attrName>ppt_y</p:attrName>
                                            </p:attrNameLst>
                                          </p:cBhvr>
                                          <p:tavLst>
                                            <p:tav tm="0">
                                              <p:val>
                                                <p:strVal val="0-#ppt_h/2"/>
                                              </p:val>
                                            </p:tav>
                                            <p:tav tm="100000">
                                              <p:val>
                                                <p:strVal val="#ppt_y"/>
                                              </p:val>
                                            </p:tav>
                                          </p:tavLst>
                                        </p:anim>
                                      </p:childTnLst>
                                    </p:cTn>
                                  </p:par>
                                  <p:par>
                                    <p:cTn id="34" presetID="2" presetClass="entr" presetSubtype="1" fill="hold" nodeType="withEffect" p14:presetBounceEnd="53000">
                                      <p:stCondLst>
                                        <p:cond delay="0"/>
                                      </p:stCondLst>
                                      <p:childTnLst>
                                        <p:set>
                                          <p:cBhvr>
                                            <p:cTn id="35" dur="1" fill="hold">
                                              <p:stCondLst>
                                                <p:cond delay="0"/>
                                              </p:stCondLst>
                                            </p:cTn>
                                            <p:tgtEl>
                                              <p:spTgt spid="222"/>
                                            </p:tgtEl>
                                            <p:attrNameLst>
                                              <p:attrName>style.visibility</p:attrName>
                                            </p:attrNameLst>
                                          </p:cBhvr>
                                          <p:to>
                                            <p:strVal val="visible"/>
                                          </p:to>
                                        </p:set>
                                        <p:anim calcmode="lin" valueType="num" p14:bounceEnd="53000">
                                          <p:cBhvr additive="base">
                                            <p:cTn id="36" dur="750" fill="hold"/>
                                            <p:tgtEl>
                                              <p:spTgt spid="222"/>
                                            </p:tgtEl>
                                            <p:attrNameLst>
                                              <p:attrName>ppt_x</p:attrName>
                                            </p:attrNameLst>
                                          </p:cBhvr>
                                          <p:tavLst>
                                            <p:tav tm="0">
                                              <p:val>
                                                <p:strVal val="#ppt_x"/>
                                              </p:val>
                                            </p:tav>
                                            <p:tav tm="100000">
                                              <p:val>
                                                <p:strVal val="#ppt_x"/>
                                              </p:val>
                                            </p:tav>
                                          </p:tavLst>
                                        </p:anim>
                                        <p:anim calcmode="lin" valueType="num" p14:bounceEnd="53000">
                                          <p:cBhvr additive="base">
                                            <p:cTn id="37" dur="750" fill="hold"/>
                                            <p:tgtEl>
                                              <p:spTgt spid="222"/>
                                            </p:tgtEl>
                                            <p:attrNameLst>
                                              <p:attrName>ppt_y</p:attrName>
                                            </p:attrNameLst>
                                          </p:cBhvr>
                                          <p:tavLst>
                                            <p:tav tm="0">
                                              <p:val>
                                                <p:strVal val="0-#ppt_h/2"/>
                                              </p:val>
                                            </p:tav>
                                            <p:tav tm="100000">
                                              <p:val>
                                                <p:strVal val="#ppt_y"/>
                                              </p:val>
                                            </p:tav>
                                          </p:tavLst>
                                        </p:anim>
                                      </p:childTnLst>
                                    </p:cTn>
                                  </p:par>
                                  <p:par>
                                    <p:cTn id="38" presetID="2" presetClass="entr" presetSubtype="1" fill="hold" nodeType="withEffect" p14:presetBounceEnd="53000">
                                      <p:stCondLst>
                                        <p:cond delay="0"/>
                                      </p:stCondLst>
                                      <p:childTnLst>
                                        <p:set>
                                          <p:cBhvr>
                                            <p:cTn id="39" dur="1" fill="hold">
                                              <p:stCondLst>
                                                <p:cond delay="0"/>
                                              </p:stCondLst>
                                            </p:cTn>
                                            <p:tgtEl>
                                              <p:spTgt spid="228"/>
                                            </p:tgtEl>
                                            <p:attrNameLst>
                                              <p:attrName>style.visibility</p:attrName>
                                            </p:attrNameLst>
                                          </p:cBhvr>
                                          <p:to>
                                            <p:strVal val="visible"/>
                                          </p:to>
                                        </p:set>
                                        <p:anim calcmode="lin" valueType="num" p14:bounceEnd="53000">
                                          <p:cBhvr additive="base">
                                            <p:cTn id="40" dur="750" fill="hold"/>
                                            <p:tgtEl>
                                              <p:spTgt spid="228"/>
                                            </p:tgtEl>
                                            <p:attrNameLst>
                                              <p:attrName>ppt_x</p:attrName>
                                            </p:attrNameLst>
                                          </p:cBhvr>
                                          <p:tavLst>
                                            <p:tav tm="0">
                                              <p:val>
                                                <p:strVal val="#ppt_x"/>
                                              </p:val>
                                            </p:tav>
                                            <p:tav tm="100000">
                                              <p:val>
                                                <p:strVal val="#ppt_x"/>
                                              </p:val>
                                            </p:tav>
                                          </p:tavLst>
                                        </p:anim>
                                        <p:anim calcmode="lin" valueType="num" p14:bounceEnd="53000">
                                          <p:cBhvr additive="base">
                                            <p:cTn id="41" dur="750" fill="hold"/>
                                            <p:tgtEl>
                                              <p:spTgt spid="228"/>
                                            </p:tgtEl>
                                            <p:attrNameLst>
                                              <p:attrName>ppt_y</p:attrName>
                                            </p:attrNameLst>
                                          </p:cBhvr>
                                          <p:tavLst>
                                            <p:tav tm="0">
                                              <p:val>
                                                <p:strVal val="0-#ppt_h/2"/>
                                              </p:val>
                                            </p:tav>
                                            <p:tav tm="100000">
                                              <p:val>
                                                <p:strVal val="#ppt_y"/>
                                              </p:val>
                                            </p:tav>
                                          </p:tavLst>
                                        </p:anim>
                                      </p:childTnLst>
                                    </p:cTn>
                                  </p:par>
                                  <p:par>
                                    <p:cTn id="42" presetID="2" presetClass="entr" presetSubtype="1" fill="hold" nodeType="withEffect" p14:presetBounceEnd="53000">
                                      <p:stCondLst>
                                        <p:cond delay="0"/>
                                      </p:stCondLst>
                                      <p:childTnLst>
                                        <p:set>
                                          <p:cBhvr>
                                            <p:cTn id="43" dur="1" fill="hold">
                                              <p:stCondLst>
                                                <p:cond delay="0"/>
                                              </p:stCondLst>
                                            </p:cTn>
                                            <p:tgtEl>
                                              <p:spTgt spid="231"/>
                                            </p:tgtEl>
                                            <p:attrNameLst>
                                              <p:attrName>style.visibility</p:attrName>
                                            </p:attrNameLst>
                                          </p:cBhvr>
                                          <p:to>
                                            <p:strVal val="visible"/>
                                          </p:to>
                                        </p:set>
                                        <p:anim calcmode="lin" valueType="num" p14:bounceEnd="53000">
                                          <p:cBhvr additive="base">
                                            <p:cTn id="44" dur="750" fill="hold"/>
                                            <p:tgtEl>
                                              <p:spTgt spid="231"/>
                                            </p:tgtEl>
                                            <p:attrNameLst>
                                              <p:attrName>ppt_x</p:attrName>
                                            </p:attrNameLst>
                                          </p:cBhvr>
                                          <p:tavLst>
                                            <p:tav tm="0">
                                              <p:val>
                                                <p:strVal val="#ppt_x"/>
                                              </p:val>
                                            </p:tav>
                                            <p:tav tm="100000">
                                              <p:val>
                                                <p:strVal val="#ppt_x"/>
                                              </p:val>
                                            </p:tav>
                                          </p:tavLst>
                                        </p:anim>
                                        <p:anim calcmode="lin" valueType="num" p14:bounceEnd="53000">
                                          <p:cBhvr additive="base">
                                            <p:cTn id="45" dur="750" fill="hold"/>
                                            <p:tgtEl>
                                              <p:spTgt spid="23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7" grpId="0" animBg="1"/>
          <p:bldP spid="178" grpId="0" bldLvl="0" animBg="1"/>
          <p:bldP spid="212" grpId="0"/>
          <p:bldP spid="214" grpId="0"/>
          <p:bldP spid="21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childTnLst>
                                        <p:set>
                                          <p:cBhvr>
                                            <p:cTn id="6" dur="1" fill="hold">
                                              <p:stCondLst>
                                                <p:cond delay="0"/>
                                              </p:stCondLst>
                                            </p:cTn>
                                            <p:tgtEl>
                                              <p:spTgt spid="177"/>
                                            </p:tgtEl>
                                            <p:attrNameLst>
                                              <p:attrName>style.visibility</p:attrName>
                                            </p:attrNameLst>
                                          </p:cBhvr>
                                          <p:to>
                                            <p:strVal val="visible"/>
                                          </p:to>
                                        </p:set>
                                        <p:animEffect transition="in" filter="fade">
                                          <p:cBhvr>
                                            <p:cTn id="7" dur="1000"/>
                                            <p:tgtEl>
                                              <p:spTgt spid="177"/>
                                            </p:tgtEl>
                                          </p:cBhvr>
                                        </p:animEffect>
                                        <p:anim calcmode="lin" valueType="num">
                                          <p:cBhvr>
                                            <p:cTn id="8" dur="1000" fill="hold"/>
                                            <p:tgtEl>
                                              <p:spTgt spid="177"/>
                                            </p:tgtEl>
                                            <p:attrNameLst>
                                              <p:attrName>ppt_x</p:attrName>
                                            </p:attrNameLst>
                                          </p:cBhvr>
                                          <p:tavLst>
                                            <p:tav tm="0">
                                              <p:val>
                                                <p:strVal val="#ppt_x"/>
                                              </p:val>
                                            </p:tav>
                                            <p:tav tm="100000">
                                              <p:val>
                                                <p:strVal val="#ppt_x"/>
                                              </p:val>
                                            </p:tav>
                                          </p:tavLst>
                                        </p:anim>
                                        <p:anim calcmode="lin" valueType="num">
                                          <p:cBhvr>
                                            <p:cTn id="9" dur="1000" fill="hold"/>
                                            <p:tgtEl>
                                              <p:spTgt spid="17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50"/>
                                      </p:stCondLst>
                                      <p:childTnLst>
                                        <p:set>
                                          <p:cBhvr>
                                            <p:cTn id="11" dur="1" fill="hold">
                                              <p:stCondLst>
                                                <p:cond delay="0"/>
                                              </p:stCondLst>
                                            </p:cTn>
                                            <p:tgtEl>
                                              <p:spTgt spid="178"/>
                                            </p:tgtEl>
                                            <p:attrNameLst>
                                              <p:attrName>style.visibility</p:attrName>
                                            </p:attrNameLst>
                                          </p:cBhvr>
                                          <p:to>
                                            <p:strVal val="visible"/>
                                          </p:to>
                                        </p:set>
                                        <p:animEffect transition="in" filter="fade">
                                          <p:cBhvr>
                                            <p:cTn id="12" dur="1000"/>
                                            <p:tgtEl>
                                              <p:spTgt spid="178"/>
                                            </p:tgtEl>
                                          </p:cBhvr>
                                        </p:animEffect>
                                        <p:anim calcmode="lin" valueType="num">
                                          <p:cBhvr>
                                            <p:cTn id="13" dur="1000" fill="hold"/>
                                            <p:tgtEl>
                                              <p:spTgt spid="178"/>
                                            </p:tgtEl>
                                            <p:attrNameLst>
                                              <p:attrName>ppt_x</p:attrName>
                                            </p:attrNameLst>
                                          </p:cBhvr>
                                          <p:tavLst>
                                            <p:tav tm="0">
                                              <p:val>
                                                <p:strVal val="#ppt_x"/>
                                              </p:val>
                                            </p:tav>
                                            <p:tav tm="100000">
                                              <p:val>
                                                <p:strVal val="#ppt_x"/>
                                              </p:val>
                                            </p:tav>
                                          </p:tavLst>
                                        </p:anim>
                                        <p:anim calcmode="lin" valueType="num">
                                          <p:cBhvr>
                                            <p:cTn id="14" dur="1000" fill="hold"/>
                                            <p:tgtEl>
                                              <p:spTgt spid="178"/>
                                            </p:tgtEl>
                                            <p:attrNameLst>
                                              <p:attrName>ppt_y</p:attrName>
                                            </p:attrNameLst>
                                          </p:cBhvr>
                                          <p:tavLst>
                                            <p:tav tm="0">
                                              <p:val>
                                                <p:strVal val="#ppt_y+.1"/>
                                              </p:val>
                                            </p:tav>
                                            <p:tav tm="100000">
                                              <p:val>
                                                <p:strVal val="#ppt_y"/>
                                              </p:val>
                                            </p:tav>
                                          </p:tavLst>
                                        </p:anim>
                                      </p:childTnLst>
                                    </p:cTn>
                                  </p:par>
                                  <p:par>
                                    <p:cTn id="15" presetID="52" presetClass="entr" presetSubtype="0" fill="hold" grpId="0" nodeType="withEffect">
                                      <p:stCondLst>
                                        <p:cond delay="500"/>
                                      </p:stCondLst>
                                      <p:iterate type="lt">
                                        <p:tmPct val="10000"/>
                                      </p:iterate>
                                      <p:childTnLst>
                                        <p:set>
                                          <p:cBhvr>
                                            <p:cTn id="16" dur="1" fill="hold">
                                              <p:stCondLst>
                                                <p:cond delay="0"/>
                                              </p:stCondLst>
                                            </p:cTn>
                                            <p:tgtEl>
                                              <p:spTgt spid="212"/>
                                            </p:tgtEl>
                                            <p:attrNameLst>
                                              <p:attrName>style.visibility</p:attrName>
                                            </p:attrNameLst>
                                          </p:cBhvr>
                                          <p:to>
                                            <p:strVal val="visible"/>
                                          </p:to>
                                        </p:set>
                                        <p:animScale>
                                          <p:cBhvr>
                                            <p:cTn id="17" dur="1000" decel="50000" fill="hold">
                                              <p:stCondLst>
                                                <p:cond delay="0"/>
                                              </p:stCondLst>
                                            </p:cTn>
                                            <p:tgtEl>
                                              <p:spTgt spid="2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212"/>
                                            </p:tgtEl>
                                            <p:attrNameLst>
                                              <p:attrName>ppt_x</p:attrName>
                                              <p:attrName>ppt_y</p:attrName>
                                            </p:attrNameLst>
                                          </p:cBhvr>
                                        </p:animMotion>
                                        <p:animEffect transition="in" filter="fade">
                                          <p:cBhvr>
                                            <p:cTn id="19" dur="1000"/>
                                            <p:tgtEl>
                                              <p:spTgt spid="212"/>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14"/>
                                            </p:tgtEl>
                                            <p:attrNameLst>
                                              <p:attrName>style.visibility</p:attrName>
                                            </p:attrNameLst>
                                          </p:cBhvr>
                                          <p:to>
                                            <p:strVal val="visible"/>
                                          </p:to>
                                        </p:set>
                                        <p:animEffect transition="in" filter="wipe(left)">
                                          <p:cBhvr>
                                            <p:cTn id="22" dur="500"/>
                                            <p:tgtEl>
                                              <p:spTgt spid="214"/>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215"/>
                                            </p:tgtEl>
                                            <p:attrNameLst>
                                              <p:attrName>style.visibility</p:attrName>
                                            </p:attrNameLst>
                                          </p:cBhvr>
                                          <p:to>
                                            <p:strVal val="visible"/>
                                          </p:to>
                                        </p:set>
                                        <p:animEffect transition="in" filter="wipe(left)">
                                          <p:cBhvr>
                                            <p:cTn id="25" dur="500"/>
                                            <p:tgtEl>
                                              <p:spTgt spid="215"/>
                                            </p:tgtEl>
                                          </p:cBhvr>
                                        </p:animEffect>
                                      </p:childTnLst>
                                    </p:cTn>
                                  </p:par>
                                  <p:par>
                                    <p:cTn id="26" presetID="2" presetClass="entr" presetSubtype="1" fill="hold" nodeType="withEffect">
                                      <p:stCondLst>
                                        <p:cond delay="0"/>
                                      </p:stCondLst>
                                      <p:childTnLst>
                                        <p:set>
                                          <p:cBhvr>
                                            <p:cTn id="27" dur="1" fill="hold">
                                              <p:stCondLst>
                                                <p:cond delay="0"/>
                                              </p:stCondLst>
                                            </p:cTn>
                                            <p:tgtEl>
                                              <p:spTgt spid="216"/>
                                            </p:tgtEl>
                                            <p:attrNameLst>
                                              <p:attrName>style.visibility</p:attrName>
                                            </p:attrNameLst>
                                          </p:cBhvr>
                                          <p:to>
                                            <p:strVal val="visible"/>
                                          </p:to>
                                        </p:set>
                                        <p:anim calcmode="lin" valueType="num">
                                          <p:cBhvr additive="base">
                                            <p:cTn id="28" dur="750" fill="hold"/>
                                            <p:tgtEl>
                                              <p:spTgt spid="216"/>
                                            </p:tgtEl>
                                            <p:attrNameLst>
                                              <p:attrName>ppt_x</p:attrName>
                                            </p:attrNameLst>
                                          </p:cBhvr>
                                          <p:tavLst>
                                            <p:tav tm="0">
                                              <p:val>
                                                <p:strVal val="#ppt_x"/>
                                              </p:val>
                                            </p:tav>
                                            <p:tav tm="100000">
                                              <p:val>
                                                <p:strVal val="#ppt_x"/>
                                              </p:val>
                                            </p:tav>
                                          </p:tavLst>
                                        </p:anim>
                                        <p:anim calcmode="lin" valueType="num">
                                          <p:cBhvr additive="base">
                                            <p:cTn id="29" dur="750" fill="hold"/>
                                            <p:tgtEl>
                                              <p:spTgt spid="21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stCondLst>
                                        <p:cond delay="0"/>
                                      </p:stCondLst>
                                      <p:childTnLst>
                                        <p:set>
                                          <p:cBhvr>
                                            <p:cTn id="31" dur="1" fill="hold">
                                              <p:stCondLst>
                                                <p:cond delay="0"/>
                                              </p:stCondLst>
                                            </p:cTn>
                                            <p:tgtEl>
                                              <p:spTgt spid="219"/>
                                            </p:tgtEl>
                                            <p:attrNameLst>
                                              <p:attrName>style.visibility</p:attrName>
                                            </p:attrNameLst>
                                          </p:cBhvr>
                                          <p:to>
                                            <p:strVal val="visible"/>
                                          </p:to>
                                        </p:set>
                                        <p:anim calcmode="lin" valueType="num">
                                          <p:cBhvr additive="base">
                                            <p:cTn id="32" dur="750" fill="hold"/>
                                            <p:tgtEl>
                                              <p:spTgt spid="219"/>
                                            </p:tgtEl>
                                            <p:attrNameLst>
                                              <p:attrName>ppt_x</p:attrName>
                                            </p:attrNameLst>
                                          </p:cBhvr>
                                          <p:tavLst>
                                            <p:tav tm="0">
                                              <p:val>
                                                <p:strVal val="#ppt_x"/>
                                              </p:val>
                                            </p:tav>
                                            <p:tav tm="100000">
                                              <p:val>
                                                <p:strVal val="#ppt_x"/>
                                              </p:val>
                                            </p:tav>
                                          </p:tavLst>
                                        </p:anim>
                                        <p:anim calcmode="lin" valueType="num">
                                          <p:cBhvr additive="base">
                                            <p:cTn id="33" dur="750" fill="hold"/>
                                            <p:tgtEl>
                                              <p:spTgt spid="219"/>
                                            </p:tgtEl>
                                            <p:attrNameLst>
                                              <p:attrName>ppt_y</p:attrName>
                                            </p:attrNameLst>
                                          </p:cBhvr>
                                          <p:tavLst>
                                            <p:tav tm="0">
                                              <p:val>
                                                <p:strVal val="0-#ppt_h/2"/>
                                              </p:val>
                                            </p:tav>
                                            <p:tav tm="100000">
                                              <p:val>
                                                <p:strVal val="#ppt_y"/>
                                              </p:val>
                                            </p:tav>
                                          </p:tavLst>
                                        </p:anim>
                                      </p:childTnLst>
                                    </p:cTn>
                                  </p:par>
                                  <p:par>
                                    <p:cTn id="34" presetID="2" presetClass="entr" presetSubtype="1" fill="hold" nodeType="withEffect">
                                      <p:stCondLst>
                                        <p:cond delay="0"/>
                                      </p:stCondLst>
                                      <p:childTnLst>
                                        <p:set>
                                          <p:cBhvr>
                                            <p:cTn id="35" dur="1" fill="hold">
                                              <p:stCondLst>
                                                <p:cond delay="0"/>
                                              </p:stCondLst>
                                            </p:cTn>
                                            <p:tgtEl>
                                              <p:spTgt spid="222"/>
                                            </p:tgtEl>
                                            <p:attrNameLst>
                                              <p:attrName>style.visibility</p:attrName>
                                            </p:attrNameLst>
                                          </p:cBhvr>
                                          <p:to>
                                            <p:strVal val="visible"/>
                                          </p:to>
                                        </p:set>
                                        <p:anim calcmode="lin" valueType="num">
                                          <p:cBhvr additive="base">
                                            <p:cTn id="36" dur="750" fill="hold"/>
                                            <p:tgtEl>
                                              <p:spTgt spid="222"/>
                                            </p:tgtEl>
                                            <p:attrNameLst>
                                              <p:attrName>ppt_x</p:attrName>
                                            </p:attrNameLst>
                                          </p:cBhvr>
                                          <p:tavLst>
                                            <p:tav tm="0">
                                              <p:val>
                                                <p:strVal val="#ppt_x"/>
                                              </p:val>
                                            </p:tav>
                                            <p:tav tm="100000">
                                              <p:val>
                                                <p:strVal val="#ppt_x"/>
                                              </p:val>
                                            </p:tav>
                                          </p:tavLst>
                                        </p:anim>
                                        <p:anim calcmode="lin" valueType="num">
                                          <p:cBhvr additive="base">
                                            <p:cTn id="37" dur="750" fill="hold"/>
                                            <p:tgtEl>
                                              <p:spTgt spid="222"/>
                                            </p:tgtEl>
                                            <p:attrNameLst>
                                              <p:attrName>ppt_y</p:attrName>
                                            </p:attrNameLst>
                                          </p:cBhvr>
                                          <p:tavLst>
                                            <p:tav tm="0">
                                              <p:val>
                                                <p:strVal val="0-#ppt_h/2"/>
                                              </p:val>
                                            </p:tav>
                                            <p:tav tm="100000">
                                              <p:val>
                                                <p:strVal val="#ppt_y"/>
                                              </p:val>
                                            </p:tav>
                                          </p:tavLst>
                                        </p:anim>
                                      </p:childTnLst>
                                    </p:cTn>
                                  </p:par>
                                  <p:par>
                                    <p:cTn id="38" presetID="2" presetClass="entr" presetSubtype="1" fill="hold" nodeType="withEffect">
                                      <p:stCondLst>
                                        <p:cond delay="0"/>
                                      </p:stCondLst>
                                      <p:childTnLst>
                                        <p:set>
                                          <p:cBhvr>
                                            <p:cTn id="39" dur="1" fill="hold">
                                              <p:stCondLst>
                                                <p:cond delay="0"/>
                                              </p:stCondLst>
                                            </p:cTn>
                                            <p:tgtEl>
                                              <p:spTgt spid="228"/>
                                            </p:tgtEl>
                                            <p:attrNameLst>
                                              <p:attrName>style.visibility</p:attrName>
                                            </p:attrNameLst>
                                          </p:cBhvr>
                                          <p:to>
                                            <p:strVal val="visible"/>
                                          </p:to>
                                        </p:set>
                                        <p:anim calcmode="lin" valueType="num">
                                          <p:cBhvr additive="base">
                                            <p:cTn id="40" dur="750" fill="hold"/>
                                            <p:tgtEl>
                                              <p:spTgt spid="228"/>
                                            </p:tgtEl>
                                            <p:attrNameLst>
                                              <p:attrName>ppt_x</p:attrName>
                                            </p:attrNameLst>
                                          </p:cBhvr>
                                          <p:tavLst>
                                            <p:tav tm="0">
                                              <p:val>
                                                <p:strVal val="#ppt_x"/>
                                              </p:val>
                                            </p:tav>
                                            <p:tav tm="100000">
                                              <p:val>
                                                <p:strVal val="#ppt_x"/>
                                              </p:val>
                                            </p:tav>
                                          </p:tavLst>
                                        </p:anim>
                                        <p:anim calcmode="lin" valueType="num">
                                          <p:cBhvr additive="base">
                                            <p:cTn id="41" dur="750" fill="hold"/>
                                            <p:tgtEl>
                                              <p:spTgt spid="228"/>
                                            </p:tgtEl>
                                            <p:attrNameLst>
                                              <p:attrName>ppt_y</p:attrName>
                                            </p:attrNameLst>
                                          </p:cBhvr>
                                          <p:tavLst>
                                            <p:tav tm="0">
                                              <p:val>
                                                <p:strVal val="0-#ppt_h/2"/>
                                              </p:val>
                                            </p:tav>
                                            <p:tav tm="100000">
                                              <p:val>
                                                <p:strVal val="#ppt_y"/>
                                              </p:val>
                                            </p:tav>
                                          </p:tavLst>
                                        </p:anim>
                                      </p:childTnLst>
                                    </p:cTn>
                                  </p:par>
                                  <p:par>
                                    <p:cTn id="42" presetID="2" presetClass="entr" presetSubtype="1" fill="hold" nodeType="withEffect">
                                      <p:stCondLst>
                                        <p:cond delay="0"/>
                                      </p:stCondLst>
                                      <p:childTnLst>
                                        <p:set>
                                          <p:cBhvr>
                                            <p:cTn id="43" dur="1" fill="hold">
                                              <p:stCondLst>
                                                <p:cond delay="0"/>
                                              </p:stCondLst>
                                            </p:cTn>
                                            <p:tgtEl>
                                              <p:spTgt spid="231"/>
                                            </p:tgtEl>
                                            <p:attrNameLst>
                                              <p:attrName>style.visibility</p:attrName>
                                            </p:attrNameLst>
                                          </p:cBhvr>
                                          <p:to>
                                            <p:strVal val="visible"/>
                                          </p:to>
                                        </p:set>
                                        <p:anim calcmode="lin" valueType="num">
                                          <p:cBhvr additive="base">
                                            <p:cTn id="44" dur="750" fill="hold"/>
                                            <p:tgtEl>
                                              <p:spTgt spid="231"/>
                                            </p:tgtEl>
                                            <p:attrNameLst>
                                              <p:attrName>ppt_x</p:attrName>
                                            </p:attrNameLst>
                                          </p:cBhvr>
                                          <p:tavLst>
                                            <p:tav tm="0">
                                              <p:val>
                                                <p:strVal val="#ppt_x"/>
                                              </p:val>
                                            </p:tav>
                                            <p:tav tm="100000">
                                              <p:val>
                                                <p:strVal val="#ppt_x"/>
                                              </p:val>
                                            </p:tav>
                                          </p:tavLst>
                                        </p:anim>
                                        <p:anim calcmode="lin" valueType="num">
                                          <p:cBhvr additive="base">
                                            <p:cTn id="45" dur="750" fill="hold"/>
                                            <p:tgtEl>
                                              <p:spTgt spid="23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7" grpId="0" animBg="1"/>
          <p:bldP spid="178" grpId="0" bldLvl="0" animBg="1"/>
          <p:bldP spid="212" grpId="0"/>
          <p:bldP spid="214" grpId="0"/>
          <p:bldP spid="215"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需求分析</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8" name="椭圆 7"/>
          <p:cNvSpPr/>
          <p:nvPr/>
        </p:nvSpPr>
        <p:spPr>
          <a:xfrm>
            <a:off x="2209155" y="3284984"/>
            <a:ext cx="2485289" cy="2485289"/>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9" name="椭圆 8"/>
          <p:cNvSpPr/>
          <p:nvPr/>
        </p:nvSpPr>
        <p:spPr>
          <a:xfrm>
            <a:off x="5161483" y="141277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accent5">
                    <a:lumMod val="60000"/>
                    <a:lumOff val="40000"/>
                  </a:schemeClr>
                </a:solidFill>
                <a:latin typeface="Impact MT Std" pitchFamily="34" charset="0"/>
                <a:ea typeface="微软雅黑" panose="020B0503020204020204" pitchFamily="34" charset="-122"/>
              </a:rPr>
              <a:t>1</a:t>
            </a:r>
            <a:endParaRPr lang="zh-CN" altLang="en-US" dirty="0">
              <a:solidFill>
                <a:schemeClr val="accent5">
                  <a:lumMod val="60000"/>
                  <a:lumOff val="40000"/>
                </a:schemeClr>
              </a:solidFill>
              <a:latin typeface="Impact MT Std" pitchFamily="34" charset="0"/>
              <a:ea typeface="微软雅黑" panose="020B0503020204020204" pitchFamily="34" charset="-122"/>
            </a:endParaRPr>
          </a:p>
        </p:txBody>
      </p:sp>
      <p:cxnSp>
        <p:nvCxnSpPr>
          <p:cNvPr id="10" name="直接连接符 9"/>
          <p:cNvCxnSpPr/>
          <p:nvPr/>
        </p:nvCxnSpPr>
        <p:spPr>
          <a:xfrm>
            <a:off x="5738621" y="171760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448271" y="4320821"/>
            <a:ext cx="2001962" cy="36893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lnSpc>
                <a:spcPct val="100000"/>
              </a:lnSpc>
            </a:pPr>
            <a:r>
              <a:rPr lang="zh-CN" altLang="en-US" sz="2400" b="1" dirty="0">
                <a:solidFill>
                  <a:schemeClr val="accent5">
                    <a:lumMod val="60000"/>
                    <a:lumOff val="40000"/>
                  </a:schemeClr>
                </a:solidFill>
              </a:rPr>
              <a:t>功能需求分析</a:t>
            </a:r>
            <a:endParaRPr lang="en-US" altLang="zh-CN" sz="2400" b="1" dirty="0">
              <a:solidFill>
                <a:schemeClr val="accent5">
                  <a:lumMod val="60000"/>
                  <a:lumOff val="40000"/>
                </a:schemeClr>
              </a:solidFill>
            </a:endParaRPr>
          </a:p>
        </p:txBody>
      </p:sp>
      <p:sp>
        <p:nvSpPr>
          <p:cNvPr id="12" name="椭圆 11"/>
          <p:cNvSpPr/>
          <p:nvPr/>
        </p:nvSpPr>
        <p:spPr>
          <a:xfrm>
            <a:off x="2209155" y="1268760"/>
            <a:ext cx="2485289" cy="2485289"/>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KSO_Shape"/>
          <p:cNvSpPr/>
          <p:nvPr/>
        </p:nvSpPr>
        <p:spPr bwMode="auto">
          <a:xfrm>
            <a:off x="2625191" y="1935934"/>
            <a:ext cx="1648122" cy="1150939"/>
          </a:xfrm>
          <a:custGeom>
            <a:avLst/>
            <a:gdLst>
              <a:gd name="T0" fmla="*/ 1733867 w 2074863"/>
              <a:gd name="T1" fmla="*/ 579834 h 1449388"/>
              <a:gd name="T2" fmla="*/ 1791884 w 2074863"/>
              <a:gd name="T3" fmla="*/ 600246 h 1449388"/>
              <a:gd name="T4" fmla="*/ 1794804 w 2074863"/>
              <a:gd name="T5" fmla="*/ 538648 h 1449388"/>
              <a:gd name="T6" fmla="*/ 510830 w 2074863"/>
              <a:gd name="T7" fmla="*/ 162256 h 1449388"/>
              <a:gd name="T8" fmla="*/ 492893 w 2074863"/>
              <a:gd name="T9" fmla="*/ 222976 h 1449388"/>
              <a:gd name="T10" fmla="*/ 438718 w 2074863"/>
              <a:gd name="T11" fmla="*/ 188484 h 1449388"/>
              <a:gd name="T12" fmla="*/ 1598128 w 2074863"/>
              <a:gd name="T13" fmla="*/ 142089 h 1449388"/>
              <a:gd name="T14" fmla="*/ 1885296 w 2074863"/>
              <a:gd name="T15" fmla="*/ 549583 h 1449388"/>
              <a:gd name="T16" fmla="*/ 1586087 w 2074863"/>
              <a:gd name="T17" fmla="*/ 450078 h 1449388"/>
              <a:gd name="T18" fmla="*/ 486453 w 2074863"/>
              <a:gd name="T19" fmla="*/ 72185 h 1449388"/>
              <a:gd name="T20" fmla="*/ 151219 w 2074863"/>
              <a:gd name="T21" fmla="*/ 357281 h 1449388"/>
              <a:gd name="T22" fmla="*/ 295879 w 2074863"/>
              <a:gd name="T23" fmla="*/ 407592 h 1449388"/>
              <a:gd name="T24" fmla="*/ 486453 w 2074863"/>
              <a:gd name="T25" fmla="*/ 72185 h 1449388"/>
              <a:gd name="T26" fmla="*/ 681762 w 2074863"/>
              <a:gd name="T27" fmla="*/ 209994 h 1449388"/>
              <a:gd name="T28" fmla="*/ 910960 w 2074863"/>
              <a:gd name="T29" fmla="*/ 275617 h 1449388"/>
              <a:gd name="T30" fmla="*/ 1184248 w 2074863"/>
              <a:gd name="T31" fmla="*/ 351448 h 1449388"/>
              <a:gd name="T32" fmla="*/ 1396319 w 2074863"/>
              <a:gd name="T33" fmla="*/ 332855 h 1449388"/>
              <a:gd name="T34" fmla="*/ 1606205 w 2074863"/>
              <a:gd name="T35" fmla="*/ 562536 h 1449388"/>
              <a:gd name="T36" fmla="*/ 1640821 w 2074863"/>
              <a:gd name="T37" fmla="*/ 739718 h 1449388"/>
              <a:gd name="T38" fmla="*/ 1379558 w 2074863"/>
              <a:gd name="T39" fmla="*/ 843985 h 1449388"/>
              <a:gd name="T40" fmla="*/ 1124853 w 2074863"/>
              <a:gd name="T41" fmla="*/ 641283 h 1449388"/>
              <a:gd name="T42" fmla="*/ 720387 w 2074863"/>
              <a:gd name="T43" fmla="*/ 519516 h 1449388"/>
              <a:gd name="T44" fmla="*/ 653705 w 2074863"/>
              <a:gd name="T45" fmla="*/ 311345 h 1449388"/>
              <a:gd name="T46" fmla="*/ 325395 w 2074863"/>
              <a:gd name="T47" fmla="*/ 480871 h 1449388"/>
              <a:gd name="T48" fmla="*/ 435438 w 2074863"/>
              <a:gd name="T49" fmla="*/ 683574 h 1449388"/>
              <a:gd name="T50" fmla="*/ 530543 w 2074863"/>
              <a:gd name="T51" fmla="*/ 794768 h 1449388"/>
              <a:gd name="T52" fmla="*/ 611436 w 2074863"/>
              <a:gd name="T53" fmla="*/ 890286 h 1449388"/>
              <a:gd name="T54" fmla="*/ 688686 w 2074863"/>
              <a:gd name="T55" fmla="*/ 1001480 h 1449388"/>
              <a:gd name="T56" fmla="*/ 800188 w 2074863"/>
              <a:gd name="T57" fmla="*/ 1230068 h 1449388"/>
              <a:gd name="T58" fmla="*/ 913511 w 2074863"/>
              <a:gd name="T59" fmla="*/ 1255588 h 1449388"/>
              <a:gd name="T60" fmla="*/ 768486 w 2074863"/>
              <a:gd name="T61" fmla="*/ 1063458 h 1449388"/>
              <a:gd name="T62" fmla="*/ 798730 w 2074863"/>
              <a:gd name="T63" fmla="*/ 1022261 h 1449388"/>
              <a:gd name="T64" fmla="*/ 1047604 w 2074863"/>
              <a:gd name="T65" fmla="*/ 1245015 h 1449388"/>
              <a:gd name="T66" fmla="*/ 1112465 w 2074863"/>
              <a:gd name="T67" fmla="*/ 1184496 h 1449388"/>
              <a:gd name="T68" fmla="*/ 841727 w 2074863"/>
              <a:gd name="T69" fmla="*/ 896119 h 1449388"/>
              <a:gd name="T70" fmla="*/ 886182 w 2074863"/>
              <a:gd name="T71" fmla="*/ 868047 h 1449388"/>
              <a:gd name="T72" fmla="*/ 1205383 w 2074863"/>
              <a:gd name="T73" fmla="*/ 1138195 h 1449388"/>
              <a:gd name="T74" fmla="*/ 1202468 w 2074863"/>
              <a:gd name="T75" fmla="*/ 1026636 h 1449388"/>
              <a:gd name="T76" fmla="*/ 955779 w 2074863"/>
              <a:gd name="T77" fmla="*/ 749197 h 1449388"/>
              <a:gd name="T78" fmla="*/ 1006793 w 2074863"/>
              <a:gd name="T79" fmla="*/ 736437 h 1449388"/>
              <a:gd name="T80" fmla="*/ 1311053 w 2074863"/>
              <a:gd name="T81" fmla="*/ 1001480 h 1449388"/>
              <a:gd name="T82" fmla="*/ 1303037 w 2074863"/>
              <a:gd name="T83" fmla="*/ 890286 h 1449388"/>
              <a:gd name="T84" fmla="*/ 1310325 w 2074863"/>
              <a:gd name="T85" fmla="*/ 838516 h 1449388"/>
              <a:gd name="T86" fmla="*/ 1409802 w 2074863"/>
              <a:gd name="T87" fmla="*/ 919087 h 1449388"/>
              <a:gd name="T88" fmla="*/ 1378829 w 2074863"/>
              <a:gd name="T89" fmla="*/ 1028094 h 1449388"/>
              <a:gd name="T90" fmla="*/ 1306317 w 2074863"/>
              <a:gd name="T91" fmla="*/ 1123248 h 1449388"/>
              <a:gd name="T92" fmla="*/ 1210119 w 2074863"/>
              <a:gd name="T93" fmla="*/ 1205641 h 1449388"/>
              <a:gd name="T94" fmla="*/ 1113922 w 2074863"/>
              <a:gd name="T95" fmla="*/ 1290222 h 1449388"/>
              <a:gd name="T96" fmla="*/ 1016631 w 2074863"/>
              <a:gd name="T97" fmla="*/ 1300795 h 1449388"/>
              <a:gd name="T98" fmla="*/ 897478 w 2074863"/>
              <a:gd name="T99" fmla="*/ 1327044 h 1449388"/>
              <a:gd name="T100" fmla="*/ 625648 w 2074863"/>
              <a:gd name="T101" fmla="*/ 1160798 h 1449388"/>
              <a:gd name="T102" fmla="*/ 491918 w 2074863"/>
              <a:gd name="T103" fmla="*/ 1202360 h 1449388"/>
              <a:gd name="T104" fmla="*/ 458760 w 2074863"/>
              <a:gd name="T105" fmla="*/ 1134550 h 1449388"/>
              <a:gd name="T106" fmla="*/ 365477 w 2074863"/>
              <a:gd name="T107" fmla="*/ 1057260 h 1449388"/>
              <a:gd name="T108" fmla="*/ 317378 w 2074863"/>
              <a:gd name="T109" fmla="*/ 969763 h 1449388"/>
              <a:gd name="T110" fmla="*/ 233206 w 2074863"/>
              <a:gd name="T111" fmla="*/ 865131 h 1449388"/>
              <a:gd name="T112" fmla="*/ 268916 w 2074863"/>
              <a:gd name="T113" fmla="*/ 733520 h 1449388"/>
              <a:gd name="T114" fmla="*/ 186565 w 2074863"/>
              <a:gd name="T115" fmla="*/ 647845 h 1449388"/>
              <a:gd name="T116" fmla="*/ 1822 w 2074863"/>
              <a:gd name="T117" fmla="*/ 438580 h 1449388"/>
              <a:gd name="T118" fmla="*/ 272923 w 2074863"/>
              <a:gd name="T119" fmla="*/ 139996 h 144938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074863" h="1449388">
                <a:moveTo>
                  <a:pt x="1923841" y="577723"/>
                </a:moveTo>
                <a:lnTo>
                  <a:pt x="1919867" y="578517"/>
                </a:lnTo>
                <a:lnTo>
                  <a:pt x="1915893" y="579312"/>
                </a:lnTo>
                <a:lnTo>
                  <a:pt x="1911919" y="580503"/>
                </a:lnTo>
                <a:lnTo>
                  <a:pt x="1907944" y="582488"/>
                </a:lnTo>
                <a:lnTo>
                  <a:pt x="1904765" y="584871"/>
                </a:lnTo>
                <a:lnTo>
                  <a:pt x="1901983" y="586857"/>
                </a:lnTo>
                <a:lnTo>
                  <a:pt x="1898804" y="589636"/>
                </a:lnTo>
                <a:lnTo>
                  <a:pt x="1896022" y="592813"/>
                </a:lnTo>
                <a:lnTo>
                  <a:pt x="1893240" y="595593"/>
                </a:lnTo>
                <a:lnTo>
                  <a:pt x="1891253" y="599167"/>
                </a:lnTo>
                <a:lnTo>
                  <a:pt x="1889663" y="602741"/>
                </a:lnTo>
                <a:lnTo>
                  <a:pt x="1888471" y="606712"/>
                </a:lnTo>
                <a:lnTo>
                  <a:pt x="1887278" y="610683"/>
                </a:lnTo>
                <a:lnTo>
                  <a:pt x="1886483" y="615051"/>
                </a:lnTo>
                <a:lnTo>
                  <a:pt x="1886483" y="619419"/>
                </a:lnTo>
                <a:lnTo>
                  <a:pt x="1886483" y="623390"/>
                </a:lnTo>
                <a:lnTo>
                  <a:pt x="1887278" y="627758"/>
                </a:lnTo>
                <a:lnTo>
                  <a:pt x="1888471" y="631729"/>
                </a:lnTo>
                <a:lnTo>
                  <a:pt x="1889663" y="635303"/>
                </a:lnTo>
                <a:lnTo>
                  <a:pt x="1891253" y="639274"/>
                </a:lnTo>
                <a:lnTo>
                  <a:pt x="1893240" y="642451"/>
                </a:lnTo>
                <a:lnTo>
                  <a:pt x="1896022" y="646025"/>
                </a:lnTo>
                <a:lnTo>
                  <a:pt x="1898804" y="648805"/>
                </a:lnTo>
                <a:lnTo>
                  <a:pt x="1901983" y="651188"/>
                </a:lnTo>
                <a:lnTo>
                  <a:pt x="1904765" y="653967"/>
                </a:lnTo>
                <a:lnTo>
                  <a:pt x="1907944" y="655953"/>
                </a:lnTo>
                <a:lnTo>
                  <a:pt x="1911919" y="657541"/>
                </a:lnTo>
                <a:lnTo>
                  <a:pt x="1915893" y="659130"/>
                </a:lnTo>
                <a:lnTo>
                  <a:pt x="1919867" y="660321"/>
                </a:lnTo>
                <a:lnTo>
                  <a:pt x="1923841" y="660718"/>
                </a:lnTo>
                <a:lnTo>
                  <a:pt x="1928213" y="661115"/>
                </a:lnTo>
                <a:lnTo>
                  <a:pt x="1932585" y="660718"/>
                </a:lnTo>
                <a:lnTo>
                  <a:pt x="1936956" y="660321"/>
                </a:lnTo>
                <a:lnTo>
                  <a:pt x="1940533" y="659130"/>
                </a:lnTo>
                <a:lnTo>
                  <a:pt x="1944508" y="657541"/>
                </a:lnTo>
                <a:lnTo>
                  <a:pt x="1948084" y="655953"/>
                </a:lnTo>
                <a:lnTo>
                  <a:pt x="1951661" y="653967"/>
                </a:lnTo>
                <a:lnTo>
                  <a:pt x="1954841" y="651188"/>
                </a:lnTo>
                <a:lnTo>
                  <a:pt x="1958020" y="648805"/>
                </a:lnTo>
                <a:lnTo>
                  <a:pt x="1960405" y="646025"/>
                </a:lnTo>
                <a:lnTo>
                  <a:pt x="1963187" y="642451"/>
                </a:lnTo>
                <a:lnTo>
                  <a:pt x="1965174" y="639274"/>
                </a:lnTo>
                <a:lnTo>
                  <a:pt x="1966763" y="635303"/>
                </a:lnTo>
                <a:lnTo>
                  <a:pt x="1967956" y="631729"/>
                </a:lnTo>
                <a:lnTo>
                  <a:pt x="1969148" y="627758"/>
                </a:lnTo>
                <a:lnTo>
                  <a:pt x="1969943" y="623390"/>
                </a:lnTo>
                <a:lnTo>
                  <a:pt x="1970340" y="619419"/>
                </a:lnTo>
                <a:lnTo>
                  <a:pt x="1969943" y="615051"/>
                </a:lnTo>
                <a:lnTo>
                  <a:pt x="1969148" y="610683"/>
                </a:lnTo>
                <a:lnTo>
                  <a:pt x="1967956" y="606712"/>
                </a:lnTo>
                <a:lnTo>
                  <a:pt x="1966763" y="602741"/>
                </a:lnTo>
                <a:lnTo>
                  <a:pt x="1965174" y="599167"/>
                </a:lnTo>
                <a:lnTo>
                  <a:pt x="1963187" y="595593"/>
                </a:lnTo>
                <a:lnTo>
                  <a:pt x="1960405" y="592813"/>
                </a:lnTo>
                <a:lnTo>
                  <a:pt x="1958020" y="589636"/>
                </a:lnTo>
                <a:lnTo>
                  <a:pt x="1954841" y="586857"/>
                </a:lnTo>
                <a:lnTo>
                  <a:pt x="1951661" y="584871"/>
                </a:lnTo>
                <a:lnTo>
                  <a:pt x="1948084" y="582488"/>
                </a:lnTo>
                <a:lnTo>
                  <a:pt x="1944508" y="580503"/>
                </a:lnTo>
                <a:lnTo>
                  <a:pt x="1940533" y="579312"/>
                </a:lnTo>
                <a:lnTo>
                  <a:pt x="1936956" y="578517"/>
                </a:lnTo>
                <a:lnTo>
                  <a:pt x="1932585" y="577723"/>
                </a:lnTo>
                <a:lnTo>
                  <a:pt x="1928213" y="577723"/>
                </a:lnTo>
                <a:lnTo>
                  <a:pt x="1923841" y="577723"/>
                </a:lnTo>
                <a:close/>
                <a:moveTo>
                  <a:pt x="519301" y="160338"/>
                </a:moveTo>
                <a:lnTo>
                  <a:pt x="523687" y="160338"/>
                </a:lnTo>
                <a:lnTo>
                  <a:pt x="528072" y="160729"/>
                </a:lnTo>
                <a:lnTo>
                  <a:pt x="532059" y="161512"/>
                </a:lnTo>
                <a:lnTo>
                  <a:pt x="536445" y="162687"/>
                </a:lnTo>
                <a:lnTo>
                  <a:pt x="540033" y="163861"/>
                </a:lnTo>
                <a:lnTo>
                  <a:pt x="544020" y="166210"/>
                </a:lnTo>
                <a:lnTo>
                  <a:pt x="547209" y="168558"/>
                </a:lnTo>
                <a:lnTo>
                  <a:pt x="550399" y="170907"/>
                </a:lnTo>
                <a:lnTo>
                  <a:pt x="553588" y="174038"/>
                </a:lnTo>
                <a:lnTo>
                  <a:pt x="556379" y="176778"/>
                </a:lnTo>
                <a:lnTo>
                  <a:pt x="558771" y="180693"/>
                </a:lnTo>
                <a:lnTo>
                  <a:pt x="560366" y="183824"/>
                </a:lnTo>
                <a:lnTo>
                  <a:pt x="562359" y="188130"/>
                </a:lnTo>
                <a:lnTo>
                  <a:pt x="563954" y="192436"/>
                </a:lnTo>
                <a:lnTo>
                  <a:pt x="564752" y="196350"/>
                </a:lnTo>
                <a:lnTo>
                  <a:pt x="565150" y="201048"/>
                </a:lnTo>
                <a:lnTo>
                  <a:pt x="565150" y="205353"/>
                </a:lnTo>
                <a:lnTo>
                  <a:pt x="564752" y="209268"/>
                </a:lnTo>
                <a:lnTo>
                  <a:pt x="563954" y="213574"/>
                </a:lnTo>
                <a:lnTo>
                  <a:pt x="562758" y="217488"/>
                </a:lnTo>
                <a:lnTo>
                  <a:pt x="560765" y="221402"/>
                </a:lnTo>
                <a:lnTo>
                  <a:pt x="558771" y="224925"/>
                </a:lnTo>
                <a:lnTo>
                  <a:pt x="556778" y="228448"/>
                </a:lnTo>
                <a:lnTo>
                  <a:pt x="553987" y="231188"/>
                </a:lnTo>
                <a:lnTo>
                  <a:pt x="551196" y="234711"/>
                </a:lnTo>
                <a:lnTo>
                  <a:pt x="547608" y="237060"/>
                </a:lnTo>
                <a:lnTo>
                  <a:pt x="544418" y="239800"/>
                </a:lnTo>
                <a:lnTo>
                  <a:pt x="540431" y="241366"/>
                </a:lnTo>
                <a:lnTo>
                  <a:pt x="536843" y="242932"/>
                </a:lnTo>
                <a:lnTo>
                  <a:pt x="532458" y="244497"/>
                </a:lnTo>
                <a:lnTo>
                  <a:pt x="528072" y="245672"/>
                </a:lnTo>
                <a:lnTo>
                  <a:pt x="523687" y="246063"/>
                </a:lnTo>
                <a:lnTo>
                  <a:pt x="518902" y="246063"/>
                </a:lnTo>
                <a:lnTo>
                  <a:pt x="514915" y="245672"/>
                </a:lnTo>
                <a:lnTo>
                  <a:pt x="510530" y="244497"/>
                </a:lnTo>
                <a:lnTo>
                  <a:pt x="506543" y="243323"/>
                </a:lnTo>
                <a:lnTo>
                  <a:pt x="502955" y="241757"/>
                </a:lnTo>
                <a:lnTo>
                  <a:pt x="498968" y="239800"/>
                </a:lnTo>
                <a:lnTo>
                  <a:pt x="495778" y="237451"/>
                </a:lnTo>
                <a:lnTo>
                  <a:pt x="492190" y="235103"/>
                </a:lnTo>
                <a:lnTo>
                  <a:pt x="489399" y="232363"/>
                </a:lnTo>
                <a:lnTo>
                  <a:pt x="486210" y="228840"/>
                </a:lnTo>
                <a:lnTo>
                  <a:pt x="484216" y="225708"/>
                </a:lnTo>
                <a:lnTo>
                  <a:pt x="482223" y="221794"/>
                </a:lnTo>
                <a:lnTo>
                  <a:pt x="480628" y="217879"/>
                </a:lnTo>
                <a:lnTo>
                  <a:pt x="479033" y="213965"/>
                </a:lnTo>
                <a:lnTo>
                  <a:pt x="478236" y="209268"/>
                </a:lnTo>
                <a:lnTo>
                  <a:pt x="477837" y="205353"/>
                </a:lnTo>
                <a:lnTo>
                  <a:pt x="477837" y="200656"/>
                </a:lnTo>
                <a:lnTo>
                  <a:pt x="478236" y="196350"/>
                </a:lnTo>
                <a:lnTo>
                  <a:pt x="479033" y="192436"/>
                </a:lnTo>
                <a:lnTo>
                  <a:pt x="480628" y="188522"/>
                </a:lnTo>
                <a:lnTo>
                  <a:pt x="481824" y="184607"/>
                </a:lnTo>
                <a:lnTo>
                  <a:pt x="483818" y="181084"/>
                </a:lnTo>
                <a:lnTo>
                  <a:pt x="486210" y="177561"/>
                </a:lnTo>
                <a:lnTo>
                  <a:pt x="489001" y="174430"/>
                </a:lnTo>
                <a:lnTo>
                  <a:pt x="491791" y="171298"/>
                </a:lnTo>
                <a:lnTo>
                  <a:pt x="494981" y="168558"/>
                </a:lnTo>
                <a:lnTo>
                  <a:pt x="498569" y="166601"/>
                </a:lnTo>
                <a:lnTo>
                  <a:pt x="502157" y="164252"/>
                </a:lnTo>
                <a:lnTo>
                  <a:pt x="506144" y="162687"/>
                </a:lnTo>
                <a:lnTo>
                  <a:pt x="510530" y="161512"/>
                </a:lnTo>
                <a:lnTo>
                  <a:pt x="514915" y="160729"/>
                </a:lnTo>
                <a:lnTo>
                  <a:pt x="519301" y="160338"/>
                </a:lnTo>
                <a:close/>
                <a:moveTo>
                  <a:pt x="1699693" y="111125"/>
                </a:moveTo>
                <a:lnTo>
                  <a:pt x="1718770" y="131377"/>
                </a:lnTo>
                <a:lnTo>
                  <a:pt x="1740628" y="154806"/>
                </a:lnTo>
                <a:lnTo>
                  <a:pt x="1768448" y="186178"/>
                </a:lnTo>
                <a:lnTo>
                  <a:pt x="1784345" y="204842"/>
                </a:lnTo>
                <a:lnTo>
                  <a:pt x="1801832" y="224697"/>
                </a:lnTo>
                <a:lnTo>
                  <a:pt x="1819318" y="246538"/>
                </a:lnTo>
                <a:lnTo>
                  <a:pt x="1838395" y="269173"/>
                </a:lnTo>
                <a:lnTo>
                  <a:pt x="1857471" y="293793"/>
                </a:lnTo>
                <a:lnTo>
                  <a:pt x="1877343" y="318811"/>
                </a:lnTo>
                <a:lnTo>
                  <a:pt x="1897611" y="345417"/>
                </a:lnTo>
                <a:lnTo>
                  <a:pt x="1917483" y="372420"/>
                </a:lnTo>
                <a:lnTo>
                  <a:pt x="1936956" y="400217"/>
                </a:lnTo>
                <a:lnTo>
                  <a:pt x="1954841" y="426823"/>
                </a:lnTo>
                <a:lnTo>
                  <a:pt x="1971930" y="453032"/>
                </a:lnTo>
                <a:lnTo>
                  <a:pt x="1987032" y="478050"/>
                </a:lnTo>
                <a:lnTo>
                  <a:pt x="2001339" y="501479"/>
                </a:lnTo>
                <a:lnTo>
                  <a:pt x="2014057" y="524511"/>
                </a:lnTo>
                <a:lnTo>
                  <a:pt x="2025980" y="545558"/>
                </a:lnTo>
                <a:lnTo>
                  <a:pt x="2036313" y="565016"/>
                </a:lnTo>
                <a:lnTo>
                  <a:pt x="2045454" y="582488"/>
                </a:lnTo>
                <a:lnTo>
                  <a:pt x="2053402" y="598770"/>
                </a:lnTo>
                <a:lnTo>
                  <a:pt x="2065325" y="623787"/>
                </a:lnTo>
                <a:lnTo>
                  <a:pt x="2072479" y="640069"/>
                </a:lnTo>
                <a:lnTo>
                  <a:pt x="2074863" y="646025"/>
                </a:lnTo>
                <a:lnTo>
                  <a:pt x="1870189" y="796925"/>
                </a:lnTo>
                <a:lnTo>
                  <a:pt x="1867407" y="789380"/>
                </a:lnTo>
                <a:lnTo>
                  <a:pt x="1859856" y="767142"/>
                </a:lnTo>
                <a:lnTo>
                  <a:pt x="1854689" y="751258"/>
                </a:lnTo>
                <a:lnTo>
                  <a:pt x="1847933" y="733388"/>
                </a:lnTo>
                <a:lnTo>
                  <a:pt x="1839985" y="712342"/>
                </a:lnTo>
                <a:lnTo>
                  <a:pt x="1830844" y="690104"/>
                </a:lnTo>
                <a:lnTo>
                  <a:pt x="1820908" y="666278"/>
                </a:lnTo>
                <a:lnTo>
                  <a:pt x="1809383" y="640466"/>
                </a:lnTo>
                <a:lnTo>
                  <a:pt x="1797063" y="614257"/>
                </a:lnTo>
                <a:lnTo>
                  <a:pt x="1783550" y="586857"/>
                </a:lnTo>
                <a:lnTo>
                  <a:pt x="1768845" y="559059"/>
                </a:lnTo>
                <a:lnTo>
                  <a:pt x="1753346" y="531262"/>
                </a:lnTo>
                <a:lnTo>
                  <a:pt x="1744602" y="517363"/>
                </a:lnTo>
                <a:lnTo>
                  <a:pt x="1736256" y="503862"/>
                </a:lnTo>
                <a:lnTo>
                  <a:pt x="1727513" y="490360"/>
                </a:lnTo>
                <a:lnTo>
                  <a:pt x="1718770" y="476859"/>
                </a:lnTo>
                <a:lnTo>
                  <a:pt x="1709232" y="463357"/>
                </a:lnTo>
                <a:lnTo>
                  <a:pt x="1700091" y="450650"/>
                </a:lnTo>
                <a:lnTo>
                  <a:pt x="1690552" y="438339"/>
                </a:lnTo>
                <a:lnTo>
                  <a:pt x="1681014" y="426029"/>
                </a:lnTo>
                <a:lnTo>
                  <a:pt x="1661938" y="403394"/>
                </a:lnTo>
                <a:lnTo>
                  <a:pt x="1643259" y="381951"/>
                </a:lnTo>
                <a:lnTo>
                  <a:pt x="1624977" y="362095"/>
                </a:lnTo>
                <a:lnTo>
                  <a:pt x="1606696" y="343431"/>
                </a:lnTo>
                <a:lnTo>
                  <a:pt x="1590004" y="327150"/>
                </a:lnTo>
                <a:lnTo>
                  <a:pt x="1573312" y="311663"/>
                </a:lnTo>
                <a:lnTo>
                  <a:pt x="1558210" y="298559"/>
                </a:lnTo>
                <a:lnTo>
                  <a:pt x="1544697" y="287042"/>
                </a:lnTo>
                <a:lnTo>
                  <a:pt x="1532377" y="276718"/>
                </a:lnTo>
                <a:lnTo>
                  <a:pt x="1522044" y="268776"/>
                </a:lnTo>
                <a:lnTo>
                  <a:pt x="1506942" y="257657"/>
                </a:lnTo>
                <a:lnTo>
                  <a:pt x="1501775" y="254083"/>
                </a:lnTo>
                <a:lnTo>
                  <a:pt x="1699693" y="111125"/>
                </a:lnTo>
                <a:close/>
                <a:moveTo>
                  <a:pt x="529828" y="78646"/>
                </a:moveTo>
                <a:lnTo>
                  <a:pt x="511572" y="88179"/>
                </a:lnTo>
                <a:lnTo>
                  <a:pt x="489347" y="100889"/>
                </a:lnTo>
                <a:lnTo>
                  <a:pt x="476647" y="108436"/>
                </a:lnTo>
                <a:lnTo>
                  <a:pt x="463153" y="116777"/>
                </a:lnTo>
                <a:lnTo>
                  <a:pt x="448865" y="126310"/>
                </a:lnTo>
                <a:lnTo>
                  <a:pt x="433784" y="136240"/>
                </a:lnTo>
                <a:lnTo>
                  <a:pt x="417512" y="147759"/>
                </a:lnTo>
                <a:lnTo>
                  <a:pt x="401637" y="159675"/>
                </a:lnTo>
                <a:lnTo>
                  <a:pt x="384175" y="172783"/>
                </a:lnTo>
                <a:lnTo>
                  <a:pt x="367109" y="186288"/>
                </a:lnTo>
                <a:lnTo>
                  <a:pt x="349250" y="200984"/>
                </a:lnTo>
                <a:lnTo>
                  <a:pt x="331787" y="216475"/>
                </a:lnTo>
                <a:lnTo>
                  <a:pt x="313531" y="233157"/>
                </a:lnTo>
                <a:lnTo>
                  <a:pt x="294878" y="250634"/>
                </a:lnTo>
                <a:lnTo>
                  <a:pt x="277019" y="268905"/>
                </a:lnTo>
                <a:lnTo>
                  <a:pt x="259159" y="287177"/>
                </a:lnTo>
                <a:lnTo>
                  <a:pt x="225028" y="322528"/>
                </a:lnTo>
                <a:lnTo>
                  <a:pt x="193278" y="356687"/>
                </a:lnTo>
                <a:lnTo>
                  <a:pt x="164703" y="389257"/>
                </a:lnTo>
                <a:lnTo>
                  <a:pt x="138906" y="419445"/>
                </a:lnTo>
                <a:lnTo>
                  <a:pt x="116284" y="446057"/>
                </a:lnTo>
                <a:lnTo>
                  <a:pt x="97234" y="469095"/>
                </a:lnTo>
                <a:lnTo>
                  <a:pt x="82550" y="488161"/>
                </a:lnTo>
                <a:lnTo>
                  <a:pt x="205184" y="612882"/>
                </a:lnTo>
                <a:lnTo>
                  <a:pt x="213915" y="597391"/>
                </a:lnTo>
                <a:lnTo>
                  <a:pt x="224631" y="581106"/>
                </a:lnTo>
                <a:lnTo>
                  <a:pt x="236934" y="562437"/>
                </a:lnTo>
                <a:lnTo>
                  <a:pt x="250428" y="542974"/>
                </a:lnTo>
                <a:lnTo>
                  <a:pt x="256381" y="531456"/>
                </a:lnTo>
                <a:lnTo>
                  <a:pt x="260350" y="524306"/>
                </a:lnTo>
                <a:lnTo>
                  <a:pt x="265112" y="515965"/>
                </a:lnTo>
                <a:lnTo>
                  <a:pt x="270669" y="507623"/>
                </a:lnTo>
                <a:lnTo>
                  <a:pt x="277019" y="498885"/>
                </a:lnTo>
                <a:lnTo>
                  <a:pt x="284162" y="488558"/>
                </a:lnTo>
                <a:lnTo>
                  <a:pt x="292100" y="478628"/>
                </a:lnTo>
                <a:lnTo>
                  <a:pt x="301228" y="467506"/>
                </a:lnTo>
                <a:lnTo>
                  <a:pt x="311547" y="456385"/>
                </a:lnTo>
                <a:lnTo>
                  <a:pt x="322262" y="444071"/>
                </a:lnTo>
                <a:lnTo>
                  <a:pt x="334565" y="431758"/>
                </a:lnTo>
                <a:lnTo>
                  <a:pt x="348059" y="418650"/>
                </a:lnTo>
                <a:lnTo>
                  <a:pt x="362347" y="405543"/>
                </a:lnTo>
                <a:lnTo>
                  <a:pt x="378619" y="391641"/>
                </a:lnTo>
                <a:lnTo>
                  <a:pt x="395684" y="377739"/>
                </a:lnTo>
                <a:lnTo>
                  <a:pt x="413147" y="362248"/>
                </a:lnTo>
                <a:lnTo>
                  <a:pt x="430609" y="347154"/>
                </a:lnTo>
                <a:lnTo>
                  <a:pt x="448469" y="332855"/>
                </a:lnTo>
                <a:lnTo>
                  <a:pt x="466328" y="318953"/>
                </a:lnTo>
                <a:lnTo>
                  <a:pt x="484188" y="305448"/>
                </a:lnTo>
                <a:lnTo>
                  <a:pt x="502047" y="292737"/>
                </a:lnTo>
                <a:lnTo>
                  <a:pt x="519510" y="280821"/>
                </a:lnTo>
                <a:lnTo>
                  <a:pt x="536972" y="268905"/>
                </a:lnTo>
                <a:lnTo>
                  <a:pt x="553641" y="257784"/>
                </a:lnTo>
                <a:lnTo>
                  <a:pt x="570310" y="247457"/>
                </a:lnTo>
                <a:lnTo>
                  <a:pt x="601663" y="228391"/>
                </a:lnTo>
                <a:lnTo>
                  <a:pt x="629841" y="212106"/>
                </a:lnTo>
                <a:lnTo>
                  <a:pt x="654050" y="198601"/>
                </a:lnTo>
                <a:lnTo>
                  <a:pt x="529828" y="78646"/>
                </a:lnTo>
                <a:close/>
                <a:moveTo>
                  <a:pt x="537766" y="0"/>
                </a:moveTo>
                <a:lnTo>
                  <a:pt x="542925" y="794"/>
                </a:lnTo>
                <a:lnTo>
                  <a:pt x="548085" y="2383"/>
                </a:lnTo>
                <a:lnTo>
                  <a:pt x="552450" y="4369"/>
                </a:lnTo>
                <a:lnTo>
                  <a:pt x="557213" y="6752"/>
                </a:lnTo>
                <a:lnTo>
                  <a:pt x="561181" y="10327"/>
                </a:lnTo>
                <a:lnTo>
                  <a:pt x="738981" y="181521"/>
                </a:lnTo>
                <a:lnTo>
                  <a:pt x="741760" y="185096"/>
                </a:lnTo>
                <a:lnTo>
                  <a:pt x="744538" y="188274"/>
                </a:lnTo>
                <a:lnTo>
                  <a:pt x="746522" y="192246"/>
                </a:lnTo>
                <a:lnTo>
                  <a:pt x="748110" y="195820"/>
                </a:lnTo>
                <a:lnTo>
                  <a:pt x="748903" y="200190"/>
                </a:lnTo>
                <a:lnTo>
                  <a:pt x="749697" y="204162"/>
                </a:lnTo>
                <a:lnTo>
                  <a:pt x="749697" y="208531"/>
                </a:lnTo>
                <a:lnTo>
                  <a:pt x="749300" y="213297"/>
                </a:lnTo>
                <a:lnTo>
                  <a:pt x="748506" y="217269"/>
                </a:lnTo>
                <a:lnTo>
                  <a:pt x="746919" y="221241"/>
                </a:lnTo>
                <a:lnTo>
                  <a:pt x="745331" y="224816"/>
                </a:lnTo>
                <a:lnTo>
                  <a:pt x="742553" y="228788"/>
                </a:lnTo>
                <a:lnTo>
                  <a:pt x="740172" y="231568"/>
                </a:lnTo>
                <a:lnTo>
                  <a:pt x="736600" y="234746"/>
                </a:lnTo>
                <a:lnTo>
                  <a:pt x="733425" y="237129"/>
                </a:lnTo>
                <a:lnTo>
                  <a:pt x="729456" y="239512"/>
                </a:lnTo>
                <a:lnTo>
                  <a:pt x="722710" y="242690"/>
                </a:lnTo>
                <a:lnTo>
                  <a:pt x="705247" y="251429"/>
                </a:lnTo>
                <a:lnTo>
                  <a:pt x="776685" y="295915"/>
                </a:lnTo>
                <a:lnTo>
                  <a:pt x="813594" y="318953"/>
                </a:lnTo>
                <a:lnTo>
                  <a:pt x="843756" y="338416"/>
                </a:lnTo>
                <a:lnTo>
                  <a:pt x="855266" y="332458"/>
                </a:lnTo>
                <a:lnTo>
                  <a:pt x="867569" y="326500"/>
                </a:lnTo>
                <a:lnTo>
                  <a:pt x="879872" y="321733"/>
                </a:lnTo>
                <a:lnTo>
                  <a:pt x="892175" y="317364"/>
                </a:lnTo>
                <a:lnTo>
                  <a:pt x="905669" y="312995"/>
                </a:lnTo>
                <a:lnTo>
                  <a:pt x="919163" y="309817"/>
                </a:lnTo>
                <a:lnTo>
                  <a:pt x="933847" y="307037"/>
                </a:lnTo>
                <a:lnTo>
                  <a:pt x="948135" y="304256"/>
                </a:lnTo>
                <a:lnTo>
                  <a:pt x="970756" y="301873"/>
                </a:lnTo>
                <a:lnTo>
                  <a:pt x="992188" y="300284"/>
                </a:lnTo>
                <a:lnTo>
                  <a:pt x="1013222" y="299093"/>
                </a:lnTo>
                <a:lnTo>
                  <a:pt x="1033066" y="298696"/>
                </a:lnTo>
                <a:lnTo>
                  <a:pt x="1052513" y="299490"/>
                </a:lnTo>
                <a:lnTo>
                  <a:pt x="1070769" y="301079"/>
                </a:lnTo>
                <a:lnTo>
                  <a:pt x="1088231" y="302668"/>
                </a:lnTo>
                <a:lnTo>
                  <a:pt x="1105297" y="305051"/>
                </a:lnTo>
                <a:lnTo>
                  <a:pt x="1121172" y="308228"/>
                </a:lnTo>
                <a:lnTo>
                  <a:pt x="1137047" y="311803"/>
                </a:lnTo>
                <a:lnTo>
                  <a:pt x="1151731" y="315775"/>
                </a:lnTo>
                <a:lnTo>
                  <a:pt x="1165622" y="320542"/>
                </a:lnTo>
                <a:lnTo>
                  <a:pt x="1179116" y="324911"/>
                </a:lnTo>
                <a:lnTo>
                  <a:pt x="1191816" y="329677"/>
                </a:lnTo>
                <a:lnTo>
                  <a:pt x="1203722" y="335238"/>
                </a:lnTo>
                <a:lnTo>
                  <a:pt x="1215231" y="340004"/>
                </a:lnTo>
                <a:lnTo>
                  <a:pt x="1226741" y="345565"/>
                </a:lnTo>
                <a:lnTo>
                  <a:pt x="1237060" y="351126"/>
                </a:lnTo>
                <a:lnTo>
                  <a:pt x="1256506" y="362645"/>
                </a:lnTo>
                <a:lnTo>
                  <a:pt x="1274366" y="372972"/>
                </a:lnTo>
                <a:lnTo>
                  <a:pt x="1289844" y="382902"/>
                </a:lnTo>
                <a:lnTo>
                  <a:pt x="1304131" y="391641"/>
                </a:lnTo>
                <a:lnTo>
                  <a:pt x="1310878" y="395613"/>
                </a:lnTo>
                <a:lnTo>
                  <a:pt x="1317228" y="398790"/>
                </a:lnTo>
                <a:lnTo>
                  <a:pt x="1323578" y="401968"/>
                </a:lnTo>
                <a:lnTo>
                  <a:pt x="1329135" y="403954"/>
                </a:lnTo>
                <a:lnTo>
                  <a:pt x="1334691" y="405543"/>
                </a:lnTo>
                <a:lnTo>
                  <a:pt x="1340247" y="406337"/>
                </a:lnTo>
                <a:lnTo>
                  <a:pt x="1345406" y="407132"/>
                </a:lnTo>
                <a:lnTo>
                  <a:pt x="1351360" y="407132"/>
                </a:lnTo>
                <a:lnTo>
                  <a:pt x="1358106" y="406734"/>
                </a:lnTo>
                <a:lnTo>
                  <a:pt x="1364853" y="406337"/>
                </a:lnTo>
                <a:lnTo>
                  <a:pt x="1379538" y="404351"/>
                </a:lnTo>
                <a:lnTo>
                  <a:pt x="1395810" y="401173"/>
                </a:lnTo>
                <a:lnTo>
                  <a:pt x="1412081" y="397201"/>
                </a:lnTo>
                <a:lnTo>
                  <a:pt x="1429544" y="392832"/>
                </a:lnTo>
                <a:lnTo>
                  <a:pt x="1446610" y="387669"/>
                </a:lnTo>
                <a:lnTo>
                  <a:pt x="1463675" y="382505"/>
                </a:lnTo>
                <a:lnTo>
                  <a:pt x="1494631" y="371781"/>
                </a:lnTo>
                <a:lnTo>
                  <a:pt x="1520825" y="362645"/>
                </a:lnTo>
                <a:lnTo>
                  <a:pt x="1545035" y="353112"/>
                </a:lnTo>
                <a:lnTo>
                  <a:pt x="1550988" y="357481"/>
                </a:lnTo>
                <a:lnTo>
                  <a:pt x="1557338" y="363439"/>
                </a:lnTo>
                <a:lnTo>
                  <a:pt x="1566069" y="371383"/>
                </a:lnTo>
                <a:lnTo>
                  <a:pt x="1577578" y="382108"/>
                </a:lnTo>
                <a:lnTo>
                  <a:pt x="1589881" y="395215"/>
                </a:lnTo>
                <a:lnTo>
                  <a:pt x="1604963" y="410309"/>
                </a:lnTo>
                <a:lnTo>
                  <a:pt x="1620838" y="428183"/>
                </a:lnTo>
                <a:lnTo>
                  <a:pt x="1638697" y="449235"/>
                </a:lnTo>
                <a:lnTo>
                  <a:pt x="1656953" y="472670"/>
                </a:lnTo>
                <a:lnTo>
                  <a:pt x="1666875" y="485380"/>
                </a:lnTo>
                <a:lnTo>
                  <a:pt x="1676400" y="498885"/>
                </a:lnTo>
                <a:lnTo>
                  <a:pt x="1686719" y="512787"/>
                </a:lnTo>
                <a:lnTo>
                  <a:pt x="1696641" y="527881"/>
                </a:lnTo>
                <a:lnTo>
                  <a:pt x="1707356" y="542974"/>
                </a:lnTo>
                <a:lnTo>
                  <a:pt x="1717675" y="559657"/>
                </a:lnTo>
                <a:lnTo>
                  <a:pt x="1727994" y="576339"/>
                </a:lnTo>
                <a:lnTo>
                  <a:pt x="1738710" y="594213"/>
                </a:lnTo>
                <a:lnTo>
                  <a:pt x="1749425" y="612882"/>
                </a:lnTo>
                <a:lnTo>
                  <a:pt x="1760141" y="632345"/>
                </a:lnTo>
                <a:lnTo>
                  <a:pt x="1770460" y="651808"/>
                </a:lnTo>
                <a:lnTo>
                  <a:pt x="1781175" y="672859"/>
                </a:lnTo>
                <a:lnTo>
                  <a:pt x="1802606" y="715360"/>
                </a:lnTo>
                <a:lnTo>
                  <a:pt x="1810544" y="731645"/>
                </a:lnTo>
                <a:lnTo>
                  <a:pt x="1813322" y="739192"/>
                </a:lnTo>
                <a:lnTo>
                  <a:pt x="1816100" y="745944"/>
                </a:lnTo>
                <a:lnTo>
                  <a:pt x="1817688" y="752300"/>
                </a:lnTo>
                <a:lnTo>
                  <a:pt x="1818878" y="758258"/>
                </a:lnTo>
                <a:lnTo>
                  <a:pt x="1819275" y="764216"/>
                </a:lnTo>
                <a:lnTo>
                  <a:pt x="1819275" y="769379"/>
                </a:lnTo>
                <a:lnTo>
                  <a:pt x="1818481" y="774543"/>
                </a:lnTo>
                <a:lnTo>
                  <a:pt x="1816497" y="778912"/>
                </a:lnTo>
                <a:lnTo>
                  <a:pt x="1814116" y="783679"/>
                </a:lnTo>
                <a:lnTo>
                  <a:pt x="1810544" y="788445"/>
                </a:lnTo>
                <a:lnTo>
                  <a:pt x="1805781" y="792417"/>
                </a:lnTo>
                <a:lnTo>
                  <a:pt x="1801019" y="796786"/>
                </a:lnTo>
                <a:lnTo>
                  <a:pt x="1794272" y="801155"/>
                </a:lnTo>
                <a:lnTo>
                  <a:pt x="1787128" y="805922"/>
                </a:lnTo>
                <a:lnTo>
                  <a:pt x="1778397" y="810688"/>
                </a:lnTo>
                <a:lnTo>
                  <a:pt x="1769269" y="815852"/>
                </a:lnTo>
                <a:lnTo>
                  <a:pt x="1747044" y="826179"/>
                </a:lnTo>
                <a:lnTo>
                  <a:pt x="1720056" y="838492"/>
                </a:lnTo>
                <a:lnTo>
                  <a:pt x="1687910" y="852394"/>
                </a:lnTo>
                <a:lnTo>
                  <a:pt x="1650206" y="868680"/>
                </a:lnTo>
                <a:lnTo>
                  <a:pt x="1607741" y="888142"/>
                </a:lnTo>
                <a:lnTo>
                  <a:pt x="1568450" y="905619"/>
                </a:lnTo>
                <a:lnTo>
                  <a:pt x="1553766" y="911975"/>
                </a:lnTo>
                <a:lnTo>
                  <a:pt x="1541463" y="916344"/>
                </a:lnTo>
                <a:lnTo>
                  <a:pt x="1531144" y="919521"/>
                </a:lnTo>
                <a:lnTo>
                  <a:pt x="1526778" y="920713"/>
                </a:lnTo>
                <a:lnTo>
                  <a:pt x="1522810" y="921507"/>
                </a:lnTo>
                <a:lnTo>
                  <a:pt x="1518841" y="921905"/>
                </a:lnTo>
                <a:lnTo>
                  <a:pt x="1514872" y="921905"/>
                </a:lnTo>
                <a:lnTo>
                  <a:pt x="1511697" y="921507"/>
                </a:lnTo>
                <a:lnTo>
                  <a:pt x="1508522" y="921110"/>
                </a:lnTo>
                <a:lnTo>
                  <a:pt x="1505347" y="920316"/>
                </a:lnTo>
                <a:lnTo>
                  <a:pt x="1502569" y="919521"/>
                </a:lnTo>
                <a:lnTo>
                  <a:pt x="1496219" y="916344"/>
                </a:lnTo>
                <a:lnTo>
                  <a:pt x="1489869" y="912769"/>
                </a:lnTo>
                <a:lnTo>
                  <a:pt x="1482328" y="907605"/>
                </a:lnTo>
                <a:lnTo>
                  <a:pt x="1472803" y="902045"/>
                </a:lnTo>
                <a:lnTo>
                  <a:pt x="1462485" y="895689"/>
                </a:lnTo>
                <a:lnTo>
                  <a:pt x="1449785" y="888540"/>
                </a:lnTo>
                <a:lnTo>
                  <a:pt x="1433910" y="880993"/>
                </a:lnTo>
                <a:lnTo>
                  <a:pt x="1425178" y="876624"/>
                </a:lnTo>
                <a:lnTo>
                  <a:pt x="1415653" y="870666"/>
                </a:lnTo>
                <a:lnTo>
                  <a:pt x="1404541" y="863516"/>
                </a:lnTo>
                <a:lnTo>
                  <a:pt x="1393428" y="854778"/>
                </a:lnTo>
                <a:lnTo>
                  <a:pt x="1381522" y="845642"/>
                </a:lnTo>
                <a:lnTo>
                  <a:pt x="1368822" y="834917"/>
                </a:lnTo>
                <a:lnTo>
                  <a:pt x="1355725" y="823796"/>
                </a:lnTo>
                <a:lnTo>
                  <a:pt x="1342231" y="811483"/>
                </a:lnTo>
                <a:lnTo>
                  <a:pt x="1314053" y="785267"/>
                </a:lnTo>
                <a:lnTo>
                  <a:pt x="1284288" y="757463"/>
                </a:lnTo>
                <a:lnTo>
                  <a:pt x="1254522" y="728468"/>
                </a:lnTo>
                <a:lnTo>
                  <a:pt x="1225153" y="698677"/>
                </a:lnTo>
                <a:lnTo>
                  <a:pt x="1167606" y="642275"/>
                </a:lnTo>
                <a:lnTo>
                  <a:pt x="1141016" y="616457"/>
                </a:lnTo>
                <a:lnTo>
                  <a:pt x="1116806" y="593816"/>
                </a:lnTo>
                <a:lnTo>
                  <a:pt x="1105694" y="583886"/>
                </a:lnTo>
                <a:lnTo>
                  <a:pt x="1094978" y="574751"/>
                </a:lnTo>
                <a:lnTo>
                  <a:pt x="1085453" y="567204"/>
                </a:lnTo>
                <a:lnTo>
                  <a:pt x="1077119" y="560451"/>
                </a:lnTo>
                <a:lnTo>
                  <a:pt x="1069181" y="554890"/>
                </a:lnTo>
                <a:lnTo>
                  <a:pt x="1062435" y="551316"/>
                </a:lnTo>
                <a:lnTo>
                  <a:pt x="1056878" y="548535"/>
                </a:lnTo>
                <a:lnTo>
                  <a:pt x="1054100" y="547741"/>
                </a:lnTo>
                <a:lnTo>
                  <a:pt x="1052116" y="547741"/>
                </a:lnTo>
                <a:lnTo>
                  <a:pt x="1042591" y="547741"/>
                </a:lnTo>
                <a:lnTo>
                  <a:pt x="1028700" y="548535"/>
                </a:lnTo>
                <a:lnTo>
                  <a:pt x="992585" y="550918"/>
                </a:lnTo>
                <a:lnTo>
                  <a:pt x="949325" y="553302"/>
                </a:lnTo>
                <a:lnTo>
                  <a:pt x="902494" y="556479"/>
                </a:lnTo>
                <a:lnTo>
                  <a:pt x="820341" y="562835"/>
                </a:lnTo>
                <a:lnTo>
                  <a:pt x="784622" y="566012"/>
                </a:lnTo>
                <a:lnTo>
                  <a:pt x="760810" y="542180"/>
                </a:lnTo>
                <a:lnTo>
                  <a:pt x="755650" y="532250"/>
                </a:lnTo>
                <a:lnTo>
                  <a:pt x="752078" y="521526"/>
                </a:lnTo>
                <a:lnTo>
                  <a:pt x="748506" y="511596"/>
                </a:lnTo>
                <a:lnTo>
                  <a:pt x="746522" y="500871"/>
                </a:lnTo>
                <a:lnTo>
                  <a:pt x="745331" y="490544"/>
                </a:lnTo>
                <a:lnTo>
                  <a:pt x="744935" y="480217"/>
                </a:lnTo>
                <a:lnTo>
                  <a:pt x="745728" y="470287"/>
                </a:lnTo>
                <a:lnTo>
                  <a:pt x="746919" y="459959"/>
                </a:lnTo>
                <a:lnTo>
                  <a:pt x="748903" y="450029"/>
                </a:lnTo>
                <a:lnTo>
                  <a:pt x="752078" y="440099"/>
                </a:lnTo>
                <a:lnTo>
                  <a:pt x="755650" y="430566"/>
                </a:lnTo>
                <a:lnTo>
                  <a:pt x="760016" y="420636"/>
                </a:lnTo>
                <a:lnTo>
                  <a:pt x="765175" y="411501"/>
                </a:lnTo>
                <a:lnTo>
                  <a:pt x="771128" y="402365"/>
                </a:lnTo>
                <a:lnTo>
                  <a:pt x="777875" y="393229"/>
                </a:lnTo>
                <a:lnTo>
                  <a:pt x="785019" y="384888"/>
                </a:lnTo>
                <a:lnTo>
                  <a:pt x="749697" y="362645"/>
                </a:lnTo>
                <a:lnTo>
                  <a:pt x="711994" y="339210"/>
                </a:lnTo>
                <a:lnTo>
                  <a:pt x="648494" y="300682"/>
                </a:lnTo>
                <a:lnTo>
                  <a:pt x="635000" y="307037"/>
                </a:lnTo>
                <a:lnTo>
                  <a:pt x="617538" y="316172"/>
                </a:lnTo>
                <a:lnTo>
                  <a:pt x="596503" y="327691"/>
                </a:lnTo>
                <a:lnTo>
                  <a:pt x="572294" y="341593"/>
                </a:lnTo>
                <a:lnTo>
                  <a:pt x="545306" y="357879"/>
                </a:lnTo>
                <a:lnTo>
                  <a:pt x="531019" y="367014"/>
                </a:lnTo>
                <a:lnTo>
                  <a:pt x="516335" y="377341"/>
                </a:lnTo>
                <a:lnTo>
                  <a:pt x="500856" y="387669"/>
                </a:lnTo>
                <a:lnTo>
                  <a:pt x="484585" y="399187"/>
                </a:lnTo>
                <a:lnTo>
                  <a:pt x="467915" y="411501"/>
                </a:lnTo>
                <a:lnTo>
                  <a:pt x="450850" y="424211"/>
                </a:lnTo>
                <a:lnTo>
                  <a:pt x="438150" y="434141"/>
                </a:lnTo>
                <a:lnTo>
                  <a:pt x="432990" y="439702"/>
                </a:lnTo>
                <a:lnTo>
                  <a:pt x="415131" y="456782"/>
                </a:lnTo>
                <a:lnTo>
                  <a:pt x="398859" y="473464"/>
                </a:lnTo>
                <a:lnTo>
                  <a:pt x="382984" y="490544"/>
                </a:lnTo>
                <a:lnTo>
                  <a:pt x="368300" y="506829"/>
                </a:lnTo>
                <a:lnTo>
                  <a:pt x="354409" y="523909"/>
                </a:lnTo>
                <a:lnTo>
                  <a:pt x="341312" y="539797"/>
                </a:lnTo>
                <a:lnTo>
                  <a:pt x="329009" y="555685"/>
                </a:lnTo>
                <a:lnTo>
                  <a:pt x="317500" y="570779"/>
                </a:lnTo>
                <a:lnTo>
                  <a:pt x="387350" y="732042"/>
                </a:lnTo>
                <a:lnTo>
                  <a:pt x="401240" y="724098"/>
                </a:lnTo>
                <a:lnTo>
                  <a:pt x="406400" y="721318"/>
                </a:lnTo>
                <a:lnTo>
                  <a:pt x="413147" y="720523"/>
                </a:lnTo>
                <a:lnTo>
                  <a:pt x="419497" y="719729"/>
                </a:lnTo>
                <a:lnTo>
                  <a:pt x="425053" y="719729"/>
                </a:lnTo>
                <a:lnTo>
                  <a:pt x="430609" y="720523"/>
                </a:lnTo>
                <a:lnTo>
                  <a:pt x="436165" y="721715"/>
                </a:lnTo>
                <a:lnTo>
                  <a:pt x="441325" y="722907"/>
                </a:lnTo>
                <a:lnTo>
                  <a:pt x="446484" y="724495"/>
                </a:lnTo>
                <a:lnTo>
                  <a:pt x="450850" y="726482"/>
                </a:lnTo>
                <a:lnTo>
                  <a:pt x="455215" y="729262"/>
                </a:lnTo>
                <a:lnTo>
                  <a:pt x="459581" y="731645"/>
                </a:lnTo>
                <a:lnTo>
                  <a:pt x="463550" y="734823"/>
                </a:lnTo>
                <a:lnTo>
                  <a:pt x="467519" y="738000"/>
                </a:lnTo>
                <a:lnTo>
                  <a:pt x="474265" y="744753"/>
                </a:lnTo>
                <a:lnTo>
                  <a:pt x="481013" y="752300"/>
                </a:lnTo>
                <a:lnTo>
                  <a:pt x="486966" y="759846"/>
                </a:lnTo>
                <a:lnTo>
                  <a:pt x="492125" y="768188"/>
                </a:lnTo>
                <a:lnTo>
                  <a:pt x="502047" y="783281"/>
                </a:lnTo>
                <a:lnTo>
                  <a:pt x="506413" y="790034"/>
                </a:lnTo>
                <a:lnTo>
                  <a:pt x="510778" y="795992"/>
                </a:lnTo>
                <a:lnTo>
                  <a:pt x="515541" y="800361"/>
                </a:lnTo>
                <a:lnTo>
                  <a:pt x="517525" y="802744"/>
                </a:lnTo>
                <a:lnTo>
                  <a:pt x="519510" y="803936"/>
                </a:lnTo>
                <a:lnTo>
                  <a:pt x="525860" y="807511"/>
                </a:lnTo>
                <a:lnTo>
                  <a:pt x="531416" y="811483"/>
                </a:lnTo>
                <a:lnTo>
                  <a:pt x="536972" y="815852"/>
                </a:lnTo>
                <a:lnTo>
                  <a:pt x="541735" y="819427"/>
                </a:lnTo>
                <a:lnTo>
                  <a:pt x="550466" y="827371"/>
                </a:lnTo>
                <a:lnTo>
                  <a:pt x="558006" y="834917"/>
                </a:lnTo>
                <a:lnTo>
                  <a:pt x="564356" y="843259"/>
                </a:lnTo>
                <a:lnTo>
                  <a:pt x="569516" y="850806"/>
                </a:lnTo>
                <a:lnTo>
                  <a:pt x="573881" y="858352"/>
                </a:lnTo>
                <a:lnTo>
                  <a:pt x="577850" y="865899"/>
                </a:lnTo>
                <a:lnTo>
                  <a:pt x="584597" y="879404"/>
                </a:lnTo>
                <a:lnTo>
                  <a:pt x="587375" y="885759"/>
                </a:lnTo>
                <a:lnTo>
                  <a:pt x="590550" y="891717"/>
                </a:lnTo>
                <a:lnTo>
                  <a:pt x="594122" y="896881"/>
                </a:lnTo>
                <a:lnTo>
                  <a:pt x="598091" y="901250"/>
                </a:lnTo>
                <a:lnTo>
                  <a:pt x="602456" y="905619"/>
                </a:lnTo>
                <a:lnTo>
                  <a:pt x="604838" y="907208"/>
                </a:lnTo>
                <a:lnTo>
                  <a:pt x="607616" y="908797"/>
                </a:lnTo>
                <a:lnTo>
                  <a:pt x="613569" y="912372"/>
                </a:lnTo>
                <a:lnTo>
                  <a:pt x="618728" y="915549"/>
                </a:lnTo>
                <a:lnTo>
                  <a:pt x="624285" y="919124"/>
                </a:lnTo>
                <a:lnTo>
                  <a:pt x="629047" y="922699"/>
                </a:lnTo>
                <a:lnTo>
                  <a:pt x="633413" y="926274"/>
                </a:lnTo>
                <a:lnTo>
                  <a:pt x="637778" y="929849"/>
                </a:lnTo>
                <a:lnTo>
                  <a:pt x="645319" y="938190"/>
                </a:lnTo>
                <a:lnTo>
                  <a:pt x="651669" y="946134"/>
                </a:lnTo>
                <a:lnTo>
                  <a:pt x="657622" y="954078"/>
                </a:lnTo>
                <a:lnTo>
                  <a:pt x="661988" y="962022"/>
                </a:lnTo>
                <a:lnTo>
                  <a:pt x="665956" y="969966"/>
                </a:lnTo>
                <a:lnTo>
                  <a:pt x="669528" y="977116"/>
                </a:lnTo>
                <a:lnTo>
                  <a:pt x="671910" y="983868"/>
                </a:lnTo>
                <a:lnTo>
                  <a:pt x="673894" y="990223"/>
                </a:lnTo>
                <a:lnTo>
                  <a:pt x="675085" y="995784"/>
                </a:lnTo>
                <a:lnTo>
                  <a:pt x="677069" y="1003331"/>
                </a:lnTo>
                <a:lnTo>
                  <a:pt x="677466" y="1006509"/>
                </a:lnTo>
                <a:lnTo>
                  <a:pt x="681038" y="1008892"/>
                </a:lnTo>
                <a:lnTo>
                  <a:pt x="691356" y="1016439"/>
                </a:lnTo>
                <a:lnTo>
                  <a:pt x="698103" y="1021999"/>
                </a:lnTo>
                <a:lnTo>
                  <a:pt x="705644" y="1028752"/>
                </a:lnTo>
                <a:lnTo>
                  <a:pt x="713185" y="1036299"/>
                </a:lnTo>
                <a:lnTo>
                  <a:pt x="721519" y="1045037"/>
                </a:lnTo>
                <a:lnTo>
                  <a:pt x="729456" y="1055364"/>
                </a:lnTo>
                <a:lnTo>
                  <a:pt x="733425" y="1060925"/>
                </a:lnTo>
                <a:lnTo>
                  <a:pt x="737394" y="1066486"/>
                </a:lnTo>
                <a:lnTo>
                  <a:pt x="740966" y="1072047"/>
                </a:lnTo>
                <a:lnTo>
                  <a:pt x="744538" y="1078005"/>
                </a:lnTo>
                <a:lnTo>
                  <a:pt x="747316" y="1084757"/>
                </a:lnTo>
                <a:lnTo>
                  <a:pt x="750094" y="1091112"/>
                </a:lnTo>
                <a:lnTo>
                  <a:pt x="753269" y="1097865"/>
                </a:lnTo>
                <a:lnTo>
                  <a:pt x="755253" y="1105014"/>
                </a:lnTo>
                <a:lnTo>
                  <a:pt x="757635" y="1112164"/>
                </a:lnTo>
                <a:lnTo>
                  <a:pt x="759222" y="1120108"/>
                </a:lnTo>
                <a:lnTo>
                  <a:pt x="760016" y="1128052"/>
                </a:lnTo>
                <a:lnTo>
                  <a:pt x="760810" y="1135599"/>
                </a:lnTo>
                <a:lnTo>
                  <a:pt x="760810" y="1143940"/>
                </a:lnTo>
                <a:lnTo>
                  <a:pt x="760413" y="1152281"/>
                </a:lnTo>
                <a:lnTo>
                  <a:pt x="760016" y="1157048"/>
                </a:lnTo>
                <a:lnTo>
                  <a:pt x="759222" y="1162211"/>
                </a:lnTo>
                <a:lnTo>
                  <a:pt x="756841" y="1171347"/>
                </a:lnTo>
                <a:lnTo>
                  <a:pt x="753666" y="1181277"/>
                </a:lnTo>
                <a:lnTo>
                  <a:pt x="749697" y="1190016"/>
                </a:lnTo>
                <a:lnTo>
                  <a:pt x="744935" y="1199151"/>
                </a:lnTo>
                <a:lnTo>
                  <a:pt x="739378" y="1207492"/>
                </a:lnTo>
                <a:lnTo>
                  <a:pt x="733028" y="1216628"/>
                </a:lnTo>
                <a:lnTo>
                  <a:pt x="726281" y="1224572"/>
                </a:lnTo>
                <a:lnTo>
                  <a:pt x="864394" y="1334200"/>
                </a:lnTo>
                <a:lnTo>
                  <a:pt x="871538" y="1340158"/>
                </a:lnTo>
                <a:lnTo>
                  <a:pt x="871935" y="1340555"/>
                </a:lnTo>
                <a:lnTo>
                  <a:pt x="872728" y="1340555"/>
                </a:lnTo>
                <a:lnTo>
                  <a:pt x="891381" y="1356046"/>
                </a:lnTo>
                <a:lnTo>
                  <a:pt x="908050" y="1369153"/>
                </a:lnTo>
                <a:lnTo>
                  <a:pt x="915194" y="1374317"/>
                </a:lnTo>
                <a:lnTo>
                  <a:pt x="921941" y="1379083"/>
                </a:lnTo>
                <a:lnTo>
                  <a:pt x="927894" y="1382658"/>
                </a:lnTo>
                <a:lnTo>
                  <a:pt x="933847" y="1386233"/>
                </a:lnTo>
                <a:lnTo>
                  <a:pt x="939006" y="1388219"/>
                </a:lnTo>
                <a:lnTo>
                  <a:pt x="944563" y="1389808"/>
                </a:lnTo>
                <a:lnTo>
                  <a:pt x="949722" y="1390205"/>
                </a:lnTo>
                <a:lnTo>
                  <a:pt x="954881" y="1390205"/>
                </a:lnTo>
                <a:lnTo>
                  <a:pt x="960041" y="1389411"/>
                </a:lnTo>
                <a:lnTo>
                  <a:pt x="965200" y="1387822"/>
                </a:lnTo>
                <a:lnTo>
                  <a:pt x="971153" y="1385041"/>
                </a:lnTo>
                <a:lnTo>
                  <a:pt x="977106" y="1381467"/>
                </a:lnTo>
                <a:lnTo>
                  <a:pt x="983456" y="1376700"/>
                </a:lnTo>
                <a:lnTo>
                  <a:pt x="990203" y="1371934"/>
                </a:lnTo>
                <a:lnTo>
                  <a:pt x="994966" y="1367962"/>
                </a:lnTo>
                <a:lnTo>
                  <a:pt x="998538" y="1364387"/>
                </a:lnTo>
                <a:lnTo>
                  <a:pt x="1002506" y="1360415"/>
                </a:lnTo>
                <a:lnTo>
                  <a:pt x="1005285" y="1356443"/>
                </a:lnTo>
                <a:lnTo>
                  <a:pt x="1008063" y="1353265"/>
                </a:lnTo>
                <a:lnTo>
                  <a:pt x="1009650" y="1349691"/>
                </a:lnTo>
                <a:lnTo>
                  <a:pt x="1010841" y="1346513"/>
                </a:lnTo>
                <a:lnTo>
                  <a:pt x="1011238" y="1343732"/>
                </a:lnTo>
                <a:lnTo>
                  <a:pt x="1011238" y="1341746"/>
                </a:lnTo>
                <a:lnTo>
                  <a:pt x="1010841" y="1339760"/>
                </a:lnTo>
                <a:lnTo>
                  <a:pt x="1009650" y="1336980"/>
                </a:lnTo>
                <a:lnTo>
                  <a:pt x="1008460" y="1334994"/>
                </a:lnTo>
                <a:lnTo>
                  <a:pt x="1007269" y="1334200"/>
                </a:lnTo>
                <a:lnTo>
                  <a:pt x="972344" y="1296466"/>
                </a:lnTo>
                <a:lnTo>
                  <a:pt x="846138" y="1173333"/>
                </a:lnTo>
                <a:lnTo>
                  <a:pt x="843756" y="1170950"/>
                </a:lnTo>
                <a:lnTo>
                  <a:pt x="841772" y="1168169"/>
                </a:lnTo>
                <a:lnTo>
                  <a:pt x="839788" y="1164992"/>
                </a:lnTo>
                <a:lnTo>
                  <a:pt x="838200" y="1162211"/>
                </a:lnTo>
                <a:lnTo>
                  <a:pt x="837010" y="1158637"/>
                </a:lnTo>
                <a:lnTo>
                  <a:pt x="836216" y="1155856"/>
                </a:lnTo>
                <a:lnTo>
                  <a:pt x="835819" y="1152281"/>
                </a:lnTo>
                <a:lnTo>
                  <a:pt x="835422" y="1149104"/>
                </a:lnTo>
                <a:lnTo>
                  <a:pt x="835819" y="1145529"/>
                </a:lnTo>
                <a:lnTo>
                  <a:pt x="836216" y="1142351"/>
                </a:lnTo>
                <a:lnTo>
                  <a:pt x="836613" y="1138777"/>
                </a:lnTo>
                <a:lnTo>
                  <a:pt x="837803" y="1135996"/>
                </a:lnTo>
                <a:lnTo>
                  <a:pt x="839391" y="1132421"/>
                </a:lnTo>
                <a:lnTo>
                  <a:pt x="840978" y="1129641"/>
                </a:lnTo>
                <a:lnTo>
                  <a:pt x="842963" y="1126861"/>
                </a:lnTo>
                <a:lnTo>
                  <a:pt x="845741" y="1124080"/>
                </a:lnTo>
                <a:lnTo>
                  <a:pt x="848122" y="1121697"/>
                </a:lnTo>
                <a:lnTo>
                  <a:pt x="850900" y="1119314"/>
                </a:lnTo>
                <a:lnTo>
                  <a:pt x="854075" y="1117725"/>
                </a:lnTo>
                <a:lnTo>
                  <a:pt x="856853" y="1116136"/>
                </a:lnTo>
                <a:lnTo>
                  <a:pt x="860028" y="1115342"/>
                </a:lnTo>
                <a:lnTo>
                  <a:pt x="863203" y="1114547"/>
                </a:lnTo>
                <a:lnTo>
                  <a:pt x="866775" y="1113753"/>
                </a:lnTo>
                <a:lnTo>
                  <a:pt x="869950" y="1113753"/>
                </a:lnTo>
                <a:lnTo>
                  <a:pt x="873522" y="1113753"/>
                </a:lnTo>
                <a:lnTo>
                  <a:pt x="876697" y="1114150"/>
                </a:lnTo>
                <a:lnTo>
                  <a:pt x="879872" y="1114944"/>
                </a:lnTo>
                <a:lnTo>
                  <a:pt x="883047" y="1116136"/>
                </a:lnTo>
                <a:lnTo>
                  <a:pt x="886222" y="1117328"/>
                </a:lnTo>
                <a:lnTo>
                  <a:pt x="889000" y="1118916"/>
                </a:lnTo>
                <a:lnTo>
                  <a:pt x="891778" y="1121300"/>
                </a:lnTo>
                <a:lnTo>
                  <a:pt x="894953" y="1123286"/>
                </a:lnTo>
                <a:lnTo>
                  <a:pt x="1063625" y="1287330"/>
                </a:lnTo>
                <a:lnTo>
                  <a:pt x="1063625" y="1286933"/>
                </a:lnTo>
                <a:lnTo>
                  <a:pt x="1071563" y="1294877"/>
                </a:lnTo>
                <a:lnTo>
                  <a:pt x="1073944" y="1298054"/>
                </a:lnTo>
                <a:lnTo>
                  <a:pt x="1092200" y="1315531"/>
                </a:lnTo>
                <a:lnTo>
                  <a:pt x="1110060" y="1332611"/>
                </a:lnTo>
                <a:lnTo>
                  <a:pt x="1117203" y="1339760"/>
                </a:lnTo>
                <a:lnTo>
                  <a:pt x="1123950" y="1345718"/>
                </a:lnTo>
                <a:lnTo>
                  <a:pt x="1130300" y="1350485"/>
                </a:lnTo>
                <a:lnTo>
                  <a:pt x="1135460" y="1354060"/>
                </a:lnTo>
                <a:lnTo>
                  <a:pt x="1141016" y="1356443"/>
                </a:lnTo>
                <a:lnTo>
                  <a:pt x="1145778" y="1358429"/>
                </a:lnTo>
                <a:lnTo>
                  <a:pt x="1150938" y="1359223"/>
                </a:lnTo>
                <a:lnTo>
                  <a:pt x="1155303" y="1358826"/>
                </a:lnTo>
                <a:lnTo>
                  <a:pt x="1160066" y="1357635"/>
                </a:lnTo>
                <a:lnTo>
                  <a:pt x="1164828" y="1354854"/>
                </a:lnTo>
                <a:lnTo>
                  <a:pt x="1169591" y="1351677"/>
                </a:lnTo>
                <a:lnTo>
                  <a:pt x="1175147" y="1347307"/>
                </a:lnTo>
                <a:lnTo>
                  <a:pt x="1181100" y="1341746"/>
                </a:lnTo>
                <a:lnTo>
                  <a:pt x="1187847" y="1335788"/>
                </a:lnTo>
                <a:lnTo>
                  <a:pt x="1193403" y="1330228"/>
                </a:lnTo>
                <a:lnTo>
                  <a:pt x="1198166" y="1324667"/>
                </a:lnTo>
                <a:lnTo>
                  <a:pt x="1201738" y="1319106"/>
                </a:lnTo>
                <a:lnTo>
                  <a:pt x="1205310" y="1313942"/>
                </a:lnTo>
                <a:lnTo>
                  <a:pt x="1207294" y="1309176"/>
                </a:lnTo>
                <a:lnTo>
                  <a:pt x="1209278" y="1304807"/>
                </a:lnTo>
                <a:lnTo>
                  <a:pt x="1210469" y="1300835"/>
                </a:lnTo>
                <a:lnTo>
                  <a:pt x="1211263" y="1297260"/>
                </a:lnTo>
                <a:lnTo>
                  <a:pt x="1211660" y="1293288"/>
                </a:lnTo>
                <a:lnTo>
                  <a:pt x="1211660" y="1290507"/>
                </a:lnTo>
                <a:lnTo>
                  <a:pt x="1211263" y="1287330"/>
                </a:lnTo>
                <a:lnTo>
                  <a:pt x="1210072" y="1284947"/>
                </a:lnTo>
                <a:lnTo>
                  <a:pt x="1208485" y="1280180"/>
                </a:lnTo>
                <a:lnTo>
                  <a:pt x="1206897" y="1277400"/>
                </a:lnTo>
                <a:lnTo>
                  <a:pt x="1161653" y="1233310"/>
                </a:lnTo>
                <a:lnTo>
                  <a:pt x="1159272" y="1230530"/>
                </a:lnTo>
                <a:lnTo>
                  <a:pt x="1156494" y="1227352"/>
                </a:lnTo>
                <a:lnTo>
                  <a:pt x="1154906" y="1224175"/>
                </a:lnTo>
                <a:lnTo>
                  <a:pt x="1153319" y="1220600"/>
                </a:lnTo>
                <a:lnTo>
                  <a:pt x="927894" y="1004920"/>
                </a:lnTo>
                <a:lnTo>
                  <a:pt x="925116" y="1002139"/>
                </a:lnTo>
                <a:lnTo>
                  <a:pt x="923131" y="999359"/>
                </a:lnTo>
                <a:lnTo>
                  <a:pt x="921544" y="996181"/>
                </a:lnTo>
                <a:lnTo>
                  <a:pt x="919560" y="993401"/>
                </a:lnTo>
                <a:lnTo>
                  <a:pt x="918369" y="989826"/>
                </a:lnTo>
                <a:lnTo>
                  <a:pt x="917575" y="986648"/>
                </a:lnTo>
                <a:lnTo>
                  <a:pt x="917178" y="983074"/>
                </a:lnTo>
                <a:lnTo>
                  <a:pt x="916781" y="979896"/>
                </a:lnTo>
                <a:lnTo>
                  <a:pt x="916781" y="976321"/>
                </a:lnTo>
                <a:lnTo>
                  <a:pt x="917178" y="973144"/>
                </a:lnTo>
                <a:lnTo>
                  <a:pt x="917972" y="969569"/>
                </a:lnTo>
                <a:lnTo>
                  <a:pt x="919163" y="966391"/>
                </a:lnTo>
                <a:lnTo>
                  <a:pt x="920750" y="962816"/>
                </a:lnTo>
                <a:lnTo>
                  <a:pt x="922338" y="960036"/>
                </a:lnTo>
                <a:lnTo>
                  <a:pt x="924322" y="956858"/>
                </a:lnTo>
                <a:lnTo>
                  <a:pt x="927100" y="954078"/>
                </a:lnTo>
                <a:lnTo>
                  <a:pt x="929481" y="952092"/>
                </a:lnTo>
                <a:lnTo>
                  <a:pt x="932260" y="949311"/>
                </a:lnTo>
                <a:lnTo>
                  <a:pt x="935435" y="947723"/>
                </a:lnTo>
                <a:lnTo>
                  <a:pt x="938213" y="946134"/>
                </a:lnTo>
                <a:lnTo>
                  <a:pt x="941785" y="944942"/>
                </a:lnTo>
                <a:lnTo>
                  <a:pt x="944960" y="944148"/>
                </a:lnTo>
                <a:lnTo>
                  <a:pt x="948531" y="943353"/>
                </a:lnTo>
                <a:lnTo>
                  <a:pt x="951706" y="942956"/>
                </a:lnTo>
                <a:lnTo>
                  <a:pt x="955278" y="942956"/>
                </a:lnTo>
                <a:lnTo>
                  <a:pt x="958453" y="943353"/>
                </a:lnTo>
                <a:lnTo>
                  <a:pt x="962025" y="944545"/>
                </a:lnTo>
                <a:lnTo>
                  <a:pt x="965200" y="945737"/>
                </a:lnTo>
                <a:lnTo>
                  <a:pt x="968772" y="946928"/>
                </a:lnTo>
                <a:lnTo>
                  <a:pt x="971550" y="948517"/>
                </a:lnTo>
                <a:lnTo>
                  <a:pt x="974725" y="950900"/>
                </a:lnTo>
                <a:lnTo>
                  <a:pt x="977503" y="953284"/>
                </a:lnTo>
                <a:lnTo>
                  <a:pt x="1214041" y="1179291"/>
                </a:lnTo>
                <a:lnTo>
                  <a:pt x="1216819" y="1182469"/>
                </a:lnTo>
                <a:lnTo>
                  <a:pt x="1235472" y="1199946"/>
                </a:lnTo>
                <a:lnTo>
                  <a:pt x="1254125" y="1217422"/>
                </a:lnTo>
                <a:lnTo>
                  <a:pt x="1262063" y="1224572"/>
                </a:lnTo>
                <a:lnTo>
                  <a:pt x="1268810" y="1230530"/>
                </a:lnTo>
                <a:lnTo>
                  <a:pt x="1275556" y="1235694"/>
                </a:lnTo>
                <a:lnTo>
                  <a:pt x="1281510" y="1239269"/>
                </a:lnTo>
                <a:lnTo>
                  <a:pt x="1287066" y="1242049"/>
                </a:lnTo>
                <a:lnTo>
                  <a:pt x="1292622" y="1244035"/>
                </a:lnTo>
                <a:lnTo>
                  <a:pt x="1297385" y="1244432"/>
                </a:lnTo>
                <a:lnTo>
                  <a:pt x="1299766" y="1244432"/>
                </a:lnTo>
                <a:lnTo>
                  <a:pt x="1302147" y="1244035"/>
                </a:lnTo>
                <a:lnTo>
                  <a:pt x="1307306" y="1242843"/>
                </a:lnTo>
                <a:lnTo>
                  <a:pt x="1312863" y="1240063"/>
                </a:lnTo>
                <a:lnTo>
                  <a:pt x="1317625" y="1236885"/>
                </a:lnTo>
                <a:lnTo>
                  <a:pt x="1323578" y="1232516"/>
                </a:lnTo>
                <a:lnTo>
                  <a:pt x="1329928" y="1226955"/>
                </a:lnTo>
                <a:lnTo>
                  <a:pt x="1336675" y="1220600"/>
                </a:lnTo>
                <a:lnTo>
                  <a:pt x="1343422" y="1213848"/>
                </a:lnTo>
                <a:lnTo>
                  <a:pt x="1348978" y="1207492"/>
                </a:lnTo>
                <a:lnTo>
                  <a:pt x="1352947" y="1201932"/>
                </a:lnTo>
                <a:lnTo>
                  <a:pt x="1356122" y="1196371"/>
                </a:lnTo>
                <a:lnTo>
                  <a:pt x="1358503" y="1191207"/>
                </a:lnTo>
                <a:lnTo>
                  <a:pt x="1360488" y="1186044"/>
                </a:lnTo>
                <a:lnTo>
                  <a:pt x="1361281" y="1182072"/>
                </a:lnTo>
                <a:lnTo>
                  <a:pt x="1361678" y="1178099"/>
                </a:lnTo>
                <a:lnTo>
                  <a:pt x="1361281" y="1174922"/>
                </a:lnTo>
                <a:lnTo>
                  <a:pt x="1360885" y="1171744"/>
                </a:lnTo>
                <a:lnTo>
                  <a:pt x="1359694" y="1168964"/>
                </a:lnTo>
                <a:lnTo>
                  <a:pt x="1359297" y="1166581"/>
                </a:lnTo>
                <a:lnTo>
                  <a:pt x="1357710" y="1164197"/>
                </a:lnTo>
                <a:lnTo>
                  <a:pt x="1356916" y="1163006"/>
                </a:lnTo>
                <a:lnTo>
                  <a:pt x="1309688" y="1118519"/>
                </a:lnTo>
                <a:lnTo>
                  <a:pt x="1307703" y="1116533"/>
                </a:lnTo>
                <a:lnTo>
                  <a:pt x="1306116" y="1114150"/>
                </a:lnTo>
                <a:lnTo>
                  <a:pt x="1302544" y="1108986"/>
                </a:lnTo>
                <a:lnTo>
                  <a:pt x="1299369" y="1105412"/>
                </a:lnTo>
                <a:lnTo>
                  <a:pt x="1279128" y="1084757"/>
                </a:lnTo>
                <a:lnTo>
                  <a:pt x="1278335" y="1084360"/>
                </a:lnTo>
                <a:lnTo>
                  <a:pt x="1048941" y="854778"/>
                </a:lnTo>
                <a:lnTo>
                  <a:pt x="1046163" y="851997"/>
                </a:lnTo>
                <a:lnTo>
                  <a:pt x="1044178" y="849217"/>
                </a:lnTo>
                <a:lnTo>
                  <a:pt x="1042591" y="846039"/>
                </a:lnTo>
                <a:lnTo>
                  <a:pt x="1041003" y="843259"/>
                </a:lnTo>
                <a:lnTo>
                  <a:pt x="1039813" y="839684"/>
                </a:lnTo>
                <a:lnTo>
                  <a:pt x="1039019" y="836506"/>
                </a:lnTo>
                <a:lnTo>
                  <a:pt x="1038622" y="832931"/>
                </a:lnTo>
                <a:lnTo>
                  <a:pt x="1038622" y="829754"/>
                </a:lnTo>
                <a:lnTo>
                  <a:pt x="1038622" y="826179"/>
                </a:lnTo>
                <a:lnTo>
                  <a:pt x="1039019" y="823001"/>
                </a:lnTo>
                <a:lnTo>
                  <a:pt x="1039813" y="819427"/>
                </a:lnTo>
                <a:lnTo>
                  <a:pt x="1041003" y="816249"/>
                </a:lnTo>
                <a:lnTo>
                  <a:pt x="1042591" y="813071"/>
                </a:lnTo>
                <a:lnTo>
                  <a:pt x="1044178" y="810291"/>
                </a:lnTo>
                <a:lnTo>
                  <a:pt x="1046163" y="807113"/>
                </a:lnTo>
                <a:lnTo>
                  <a:pt x="1048941" y="804730"/>
                </a:lnTo>
                <a:lnTo>
                  <a:pt x="1051719" y="802347"/>
                </a:lnTo>
                <a:lnTo>
                  <a:pt x="1054100" y="799964"/>
                </a:lnTo>
                <a:lnTo>
                  <a:pt x="1057672" y="798375"/>
                </a:lnTo>
                <a:lnTo>
                  <a:pt x="1060450" y="796786"/>
                </a:lnTo>
                <a:lnTo>
                  <a:pt x="1064022" y="795595"/>
                </a:lnTo>
                <a:lnTo>
                  <a:pt x="1067197" y="794800"/>
                </a:lnTo>
                <a:lnTo>
                  <a:pt x="1070769" y="794006"/>
                </a:lnTo>
                <a:lnTo>
                  <a:pt x="1073944" y="794006"/>
                </a:lnTo>
                <a:lnTo>
                  <a:pt x="1077516" y="794006"/>
                </a:lnTo>
                <a:lnTo>
                  <a:pt x="1080691" y="794800"/>
                </a:lnTo>
                <a:lnTo>
                  <a:pt x="1084263" y="795595"/>
                </a:lnTo>
                <a:lnTo>
                  <a:pt x="1087041" y="796786"/>
                </a:lnTo>
                <a:lnTo>
                  <a:pt x="1090613" y="798375"/>
                </a:lnTo>
                <a:lnTo>
                  <a:pt x="1093391" y="799964"/>
                </a:lnTo>
                <a:lnTo>
                  <a:pt x="1096566" y="802347"/>
                </a:lnTo>
                <a:lnTo>
                  <a:pt x="1098947" y="804730"/>
                </a:lnTo>
                <a:lnTo>
                  <a:pt x="1328738" y="1034313"/>
                </a:lnTo>
                <a:lnTo>
                  <a:pt x="1331119" y="1037093"/>
                </a:lnTo>
                <a:lnTo>
                  <a:pt x="1349375" y="1055364"/>
                </a:lnTo>
                <a:lnTo>
                  <a:pt x="1364456" y="1070061"/>
                </a:lnTo>
                <a:lnTo>
                  <a:pt x="1371600" y="1076813"/>
                </a:lnTo>
                <a:lnTo>
                  <a:pt x="1378347" y="1083168"/>
                </a:lnTo>
                <a:lnTo>
                  <a:pt x="1385094" y="1088729"/>
                </a:lnTo>
                <a:lnTo>
                  <a:pt x="1391444" y="1093496"/>
                </a:lnTo>
                <a:lnTo>
                  <a:pt x="1397397" y="1096673"/>
                </a:lnTo>
                <a:lnTo>
                  <a:pt x="1400175" y="1097865"/>
                </a:lnTo>
                <a:lnTo>
                  <a:pt x="1402953" y="1098659"/>
                </a:lnTo>
                <a:lnTo>
                  <a:pt x="1404541" y="1099056"/>
                </a:lnTo>
                <a:lnTo>
                  <a:pt x="1407716" y="1099851"/>
                </a:lnTo>
                <a:lnTo>
                  <a:pt x="1410891" y="1099056"/>
                </a:lnTo>
                <a:lnTo>
                  <a:pt x="1415653" y="1098262"/>
                </a:lnTo>
                <a:lnTo>
                  <a:pt x="1421210" y="1095879"/>
                </a:lnTo>
                <a:lnTo>
                  <a:pt x="1424385" y="1093893"/>
                </a:lnTo>
                <a:lnTo>
                  <a:pt x="1427956" y="1091112"/>
                </a:lnTo>
                <a:lnTo>
                  <a:pt x="1431528" y="1088729"/>
                </a:lnTo>
                <a:lnTo>
                  <a:pt x="1435894" y="1084757"/>
                </a:lnTo>
                <a:lnTo>
                  <a:pt x="1440260" y="1081182"/>
                </a:lnTo>
                <a:lnTo>
                  <a:pt x="1445419" y="1076019"/>
                </a:lnTo>
                <a:lnTo>
                  <a:pt x="1452166" y="1068869"/>
                </a:lnTo>
                <a:lnTo>
                  <a:pt x="1457325" y="1062514"/>
                </a:lnTo>
                <a:lnTo>
                  <a:pt x="1461294" y="1056159"/>
                </a:lnTo>
                <a:lnTo>
                  <a:pt x="1464866" y="1050201"/>
                </a:lnTo>
                <a:lnTo>
                  <a:pt x="1466850" y="1044640"/>
                </a:lnTo>
                <a:lnTo>
                  <a:pt x="1468835" y="1039873"/>
                </a:lnTo>
                <a:lnTo>
                  <a:pt x="1469628" y="1035504"/>
                </a:lnTo>
                <a:lnTo>
                  <a:pt x="1470025" y="1031135"/>
                </a:lnTo>
                <a:lnTo>
                  <a:pt x="1469628" y="1027560"/>
                </a:lnTo>
                <a:lnTo>
                  <a:pt x="1469231" y="1024383"/>
                </a:lnTo>
                <a:lnTo>
                  <a:pt x="1468041" y="1021602"/>
                </a:lnTo>
                <a:lnTo>
                  <a:pt x="1467247" y="1019616"/>
                </a:lnTo>
                <a:lnTo>
                  <a:pt x="1465660" y="1016041"/>
                </a:lnTo>
                <a:lnTo>
                  <a:pt x="1464866" y="1015247"/>
                </a:lnTo>
                <a:lnTo>
                  <a:pt x="1419225" y="969966"/>
                </a:lnTo>
                <a:lnTo>
                  <a:pt x="1416844" y="967583"/>
                </a:lnTo>
                <a:lnTo>
                  <a:pt x="1414860" y="964802"/>
                </a:lnTo>
                <a:lnTo>
                  <a:pt x="1412478" y="961625"/>
                </a:lnTo>
                <a:lnTo>
                  <a:pt x="1411288" y="958447"/>
                </a:lnTo>
                <a:lnTo>
                  <a:pt x="1410097" y="955270"/>
                </a:lnTo>
                <a:lnTo>
                  <a:pt x="1409303" y="952092"/>
                </a:lnTo>
                <a:lnTo>
                  <a:pt x="1408906" y="948517"/>
                </a:lnTo>
                <a:lnTo>
                  <a:pt x="1408510" y="945339"/>
                </a:lnTo>
                <a:lnTo>
                  <a:pt x="1408906" y="941765"/>
                </a:lnTo>
                <a:lnTo>
                  <a:pt x="1409303" y="938587"/>
                </a:lnTo>
                <a:lnTo>
                  <a:pt x="1410097" y="935012"/>
                </a:lnTo>
                <a:lnTo>
                  <a:pt x="1410891" y="931835"/>
                </a:lnTo>
                <a:lnTo>
                  <a:pt x="1412478" y="928657"/>
                </a:lnTo>
                <a:lnTo>
                  <a:pt x="1414463" y="925479"/>
                </a:lnTo>
                <a:lnTo>
                  <a:pt x="1416447" y="922302"/>
                </a:lnTo>
                <a:lnTo>
                  <a:pt x="1418828" y="919919"/>
                </a:lnTo>
                <a:lnTo>
                  <a:pt x="1421606" y="917535"/>
                </a:lnTo>
                <a:lnTo>
                  <a:pt x="1424385" y="915152"/>
                </a:lnTo>
                <a:lnTo>
                  <a:pt x="1427163" y="913563"/>
                </a:lnTo>
                <a:lnTo>
                  <a:pt x="1430338" y="911975"/>
                </a:lnTo>
                <a:lnTo>
                  <a:pt x="1433513" y="910783"/>
                </a:lnTo>
                <a:lnTo>
                  <a:pt x="1437085" y="909989"/>
                </a:lnTo>
                <a:lnTo>
                  <a:pt x="1440260" y="909194"/>
                </a:lnTo>
                <a:lnTo>
                  <a:pt x="1443831" y="909194"/>
                </a:lnTo>
                <a:lnTo>
                  <a:pt x="1447006" y="909194"/>
                </a:lnTo>
                <a:lnTo>
                  <a:pt x="1450578" y="909989"/>
                </a:lnTo>
                <a:lnTo>
                  <a:pt x="1453753" y="910783"/>
                </a:lnTo>
                <a:lnTo>
                  <a:pt x="1457325" y="911975"/>
                </a:lnTo>
                <a:lnTo>
                  <a:pt x="1460103" y="913166"/>
                </a:lnTo>
                <a:lnTo>
                  <a:pt x="1463278" y="914755"/>
                </a:lnTo>
                <a:lnTo>
                  <a:pt x="1466056" y="917138"/>
                </a:lnTo>
                <a:lnTo>
                  <a:pt x="1469231" y="919521"/>
                </a:lnTo>
                <a:lnTo>
                  <a:pt x="1516460" y="966391"/>
                </a:lnTo>
                <a:lnTo>
                  <a:pt x="1520825" y="971952"/>
                </a:lnTo>
                <a:lnTo>
                  <a:pt x="1525191" y="978307"/>
                </a:lnTo>
                <a:lnTo>
                  <a:pt x="1528763" y="985060"/>
                </a:lnTo>
                <a:lnTo>
                  <a:pt x="1532731" y="993004"/>
                </a:lnTo>
                <a:lnTo>
                  <a:pt x="1535510" y="1001345"/>
                </a:lnTo>
                <a:lnTo>
                  <a:pt x="1538288" y="1010481"/>
                </a:lnTo>
                <a:lnTo>
                  <a:pt x="1539875" y="1020411"/>
                </a:lnTo>
                <a:lnTo>
                  <a:pt x="1540272" y="1025574"/>
                </a:lnTo>
                <a:lnTo>
                  <a:pt x="1540272" y="1030738"/>
                </a:lnTo>
                <a:lnTo>
                  <a:pt x="1540272" y="1035901"/>
                </a:lnTo>
                <a:lnTo>
                  <a:pt x="1539875" y="1041462"/>
                </a:lnTo>
                <a:lnTo>
                  <a:pt x="1539478" y="1047023"/>
                </a:lnTo>
                <a:lnTo>
                  <a:pt x="1538685" y="1052981"/>
                </a:lnTo>
                <a:lnTo>
                  <a:pt x="1537494" y="1058145"/>
                </a:lnTo>
                <a:lnTo>
                  <a:pt x="1535510" y="1064103"/>
                </a:lnTo>
                <a:lnTo>
                  <a:pt x="1533525" y="1070061"/>
                </a:lnTo>
                <a:lnTo>
                  <a:pt x="1531144" y="1076416"/>
                </a:lnTo>
                <a:lnTo>
                  <a:pt x="1527969" y="1082374"/>
                </a:lnTo>
                <a:lnTo>
                  <a:pt x="1525191" y="1088729"/>
                </a:lnTo>
                <a:lnTo>
                  <a:pt x="1521222" y="1094687"/>
                </a:lnTo>
                <a:lnTo>
                  <a:pt x="1517253" y="1101042"/>
                </a:lnTo>
                <a:lnTo>
                  <a:pt x="1512491" y="1107398"/>
                </a:lnTo>
                <a:lnTo>
                  <a:pt x="1507331" y="1113753"/>
                </a:lnTo>
                <a:lnTo>
                  <a:pt x="1501775" y="1120108"/>
                </a:lnTo>
                <a:lnTo>
                  <a:pt x="1495822" y="1126066"/>
                </a:lnTo>
                <a:lnTo>
                  <a:pt x="1485900" y="1135599"/>
                </a:lnTo>
                <a:lnTo>
                  <a:pt x="1479550" y="1141160"/>
                </a:lnTo>
                <a:lnTo>
                  <a:pt x="1472010" y="1147118"/>
                </a:lnTo>
                <a:lnTo>
                  <a:pt x="1463675" y="1152679"/>
                </a:lnTo>
                <a:lnTo>
                  <a:pt x="1453753" y="1158239"/>
                </a:lnTo>
                <a:lnTo>
                  <a:pt x="1448991" y="1161020"/>
                </a:lnTo>
                <a:lnTo>
                  <a:pt x="1443435" y="1163403"/>
                </a:lnTo>
                <a:lnTo>
                  <a:pt x="1437878" y="1165389"/>
                </a:lnTo>
                <a:lnTo>
                  <a:pt x="1432322" y="1166978"/>
                </a:lnTo>
                <a:lnTo>
                  <a:pt x="1432719" y="1172539"/>
                </a:lnTo>
                <a:lnTo>
                  <a:pt x="1432719" y="1178497"/>
                </a:lnTo>
                <a:lnTo>
                  <a:pt x="1432719" y="1184852"/>
                </a:lnTo>
                <a:lnTo>
                  <a:pt x="1432322" y="1190810"/>
                </a:lnTo>
                <a:lnTo>
                  <a:pt x="1431131" y="1197165"/>
                </a:lnTo>
                <a:lnTo>
                  <a:pt x="1429941" y="1203520"/>
                </a:lnTo>
                <a:lnTo>
                  <a:pt x="1427956" y="1210273"/>
                </a:lnTo>
                <a:lnTo>
                  <a:pt x="1425575" y="1217025"/>
                </a:lnTo>
                <a:lnTo>
                  <a:pt x="1422797" y="1223778"/>
                </a:lnTo>
                <a:lnTo>
                  <a:pt x="1419225" y="1230530"/>
                </a:lnTo>
                <a:lnTo>
                  <a:pt x="1415653" y="1237283"/>
                </a:lnTo>
                <a:lnTo>
                  <a:pt x="1410891" y="1244432"/>
                </a:lnTo>
                <a:lnTo>
                  <a:pt x="1405731" y="1251185"/>
                </a:lnTo>
                <a:lnTo>
                  <a:pt x="1399778" y="1258334"/>
                </a:lnTo>
                <a:lnTo>
                  <a:pt x="1393428" y="1265484"/>
                </a:lnTo>
                <a:lnTo>
                  <a:pt x="1386285" y="1272633"/>
                </a:lnTo>
                <a:lnTo>
                  <a:pt x="1379935" y="1278194"/>
                </a:lnTo>
                <a:lnTo>
                  <a:pt x="1374378" y="1283755"/>
                </a:lnTo>
                <a:lnTo>
                  <a:pt x="1368028" y="1288124"/>
                </a:lnTo>
                <a:lnTo>
                  <a:pt x="1362075" y="1292891"/>
                </a:lnTo>
                <a:lnTo>
                  <a:pt x="1356519" y="1296863"/>
                </a:lnTo>
                <a:lnTo>
                  <a:pt x="1350566" y="1300040"/>
                </a:lnTo>
                <a:lnTo>
                  <a:pt x="1345010" y="1303615"/>
                </a:lnTo>
                <a:lnTo>
                  <a:pt x="1339453" y="1305998"/>
                </a:lnTo>
                <a:lnTo>
                  <a:pt x="1334294" y="1308382"/>
                </a:lnTo>
                <a:lnTo>
                  <a:pt x="1328738" y="1310765"/>
                </a:lnTo>
                <a:lnTo>
                  <a:pt x="1323181" y="1312354"/>
                </a:lnTo>
                <a:lnTo>
                  <a:pt x="1318022" y="1313545"/>
                </a:lnTo>
                <a:lnTo>
                  <a:pt x="1312863" y="1314737"/>
                </a:lnTo>
                <a:lnTo>
                  <a:pt x="1307703" y="1315134"/>
                </a:lnTo>
                <a:lnTo>
                  <a:pt x="1302544" y="1315531"/>
                </a:lnTo>
                <a:lnTo>
                  <a:pt x="1297781" y="1315928"/>
                </a:lnTo>
                <a:lnTo>
                  <a:pt x="1293019" y="1315531"/>
                </a:lnTo>
                <a:lnTo>
                  <a:pt x="1288256" y="1315134"/>
                </a:lnTo>
                <a:lnTo>
                  <a:pt x="1279128" y="1313545"/>
                </a:lnTo>
                <a:lnTo>
                  <a:pt x="1276747" y="1322284"/>
                </a:lnTo>
                <a:lnTo>
                  <a:pt x="1273969" y="1331022"/>
                </a:lnTo>
                <a:lnTo>
                  <a:pt x="1270000" y="1339760"/>
                </a:lnTo>
                <a:lnTo>
                  <a:pt x="1265635" y="1348499"/>
                </a:lnTo>
                <a:lnTo>
                  <a:pt x="1260078" y="1358032"/>
                </a:lnTo>
                <a:lnTo>
                  <a:pt x="1253331" y="1366770"/>
                </a:lnTo>
                <a:lnTo>
                  <a:pt x="1245394" y="1375906"/>
                </a:lnTo>
                <a:lnTo>
                  <a:pt x="1236266" y="1385439"/>
                </a:lnTo>
                <a:lnTo>
                  <a:pt x="1230313" y="1391397"/>
                </a:lnTo>
                <a:lnTo>
                  <a:pt x="1224756" y="1396163"/>
                </a:lnTo>
                <a:lnTo>
                  <a:pt x="1219200" y="1401327"/>
                </a:lnTo>
                <a:lnTo>
                  <a:pt x="1213247" y="1405696"/>
                </a:lnTo>
                <a:lnTo>
                  <a:pt x="1207691" y="1409271"/>
                </a:lnTo>
                <a:lnTo>
                  <a:pt x="1202135" y="1413243"/>
                </a:lnTo>
                <a:lnTo>
                  <a:pt x="1196578" y="1416023"/>
                </a:lnTo>
                <a:lnTo>
                  <a:pt x="1191419" y="1419201"/>
                </a:lnTo>
                <a:lnTo>
                  <a:pt x="1185863" y="1421584"/>
                </a:lnTo>
                <a:lnTo>
                  <a:pt x="1180703" y="1423173"/>
                </a:lnTo>
                <a:lnTo>
                  <a:pt x="1175544" y="1425159"/>
                </a:lnTo>
                <a:lnTo>
                  <a:pt x="1170781" y="1426748"/>
                </a:lnTo>
                <a:lnTo>
                  <a:pt x="1165622" y="1427542"/>
                </a:lnTo>
                <a:lnTo>
                  <a:pt x="1160463" y="1428336"/>
                </a:lnTo>
                <a:lnTo>
                  <a:pt x="1155700" y="1428734"/>
                </a:lnTo>
                <a:lnTo>
                  <a:pt x="1150938" y="1428734"/>
                </a:lnTo>
                <a:lnTo>
                  <a:pt x="1144588" y="1428734"/>
                </a:lnTo>
                <a:lnTo>
                  <a:pt x="1137841" y="1427939"/>
                </a:lnTo>
                <a:lnTo>
                  <a:pt x="1131491" y="1426748"/>
                </a:lnTo>
                <a:lnTo>
                  <a:pt x="1125538" y="1425159"/>
                </a:lnTo>
                <a:lnTo>
                  <a:pt x="1119188" y="1422776"/>
                </a:lnTo>
                <a:lnTo>
                  <a:pt x="1113235" y="1420392"/>
                </a:lnTo>
                <a:lnTo>
                  <a:pt x="1107281" y="1417215"/>
                </a:lnTo>
                <a:lnTo>
                  <a:pt x="1101725" y="1414037"/>
                </a:lnTo>
                <a:lnTo>
                  <a:pt x="1096566" y="1410462"/>
                </a:lnTo>
                <a:lnTo>
                  <a:pt x="1090613" y="1406888"/>
                </a:lnTo>
                <a:lnTo>
                  <a:pt x="1079897" y="1398943"/>
                </a:lnTo>
                <a:lnTo>
                  <a:pt x="1069975" y="1390205"/>
                </a:lnTo>
                <a:lnTo>
                  <a:pt x="1059656" y="1381069"/>
                </a:lnTo>
                <a:lnTo>
                  <a:pt x="1056878" y="1385836"/>
                </a:lnTo>
                <a:lnTo>
                  <a:pt x="1053703" y="1390205"/>
                </a:lnTo>
                <a:lnTo>
                  <a:pt x="1050131" y="1394971"/>
                </a:lnTo>
                <a:lnTo>
                  <a:pt x="1046163" y="1399738"/>
                </a:lnTo>
                <a:lnTo>
                  <a:pt x="1042194" y="1404107"/>
                </a:lnTo>
                <a:lnTo>
                  <a:pt x="1037431" y="1408874"/>
                </a:lnTo>
                <a:lnTo>
                  <a:pt x="1032669" y="1413640"/>
                </a:lnTo>
                <a:lnTo>
                  <a:pt x="1027113" y="1417612"/>
                </a:lnTo>
                <a:lnTo>
                  <a:pt x="1016794" y="1425953"/>
                </a:lnTo>
                <a:lnTo>
                  <a:pt x="1006475" y="1432706"/>
                </a:lnTo>
                <a:lnTo>
                  <a:pt x="996553" y="1437869"/>
                </a:lnTo>
                <a:lnTo>
                  <a:pt x="986631" y="1442238"/>
                </a:lnTo>
                <a:lnTo>
                  <a:pt x="977503" y="1445813"/>
                </a:lnTo>
                <a:lnTo>
                  <a:pt x="968772" y="1447799"/>
                </a:lnTo>
                <a:lnTo>
                  <a:pt x="959644" y="1448991"/>
                </a:lnTo>
                <a:lnTo>
                  <a:pt x="950913" y="1449388"/>
                </a:lnTo>
                <a:lnTo>
                  <a:pt x="944166" y="1449388"/>
                </a:lnTo>
                <a:lnTo>
                  <a:pt x="937419" y="1448594"/>
                </a:lnTo>
                <a:lnTo>
                  <a:pt x="930672" y="1447402"/>
                </a:lnTo>
                <a:lnTo>
                  <a:pt x="923925" y="1445416"/>
                </a:lnTo>
                <a:lnTo>
                  <a:pt x="917575" y="1443033"/>
                </a:lnTo>
                <a:lnTo>
                  <a:pt x="911225" y="1440650"/>
                </a:lnTo>
                <a:lnTo>
                  <a:pt x="905272" y="1437472"/>
                </a:lnTo>
                <a:lnTo>
                  <a:pt x="898922" y="1434294"/>
                </a:lnTo>
                <a:lnTo>
                  <a:pt x="893366" y="1430720"/>
                </a:lnTo>
                <a:lnTo>
                  <a:pt x="887810" y="1427145"/>
                </a:lnTo>
                <a:lnTo>
                  <a:pt x="876300" y="1419201"/>
                </a:lnTo>
                <a:lnTo>
                  <a:pt x="865188" y="1410462"/>
                </a:lnTo>
                <a:lnTo>
                  <a:pt x="854472" y="1402121"/>
                </a:lnTo>
                <a:lnTo>
                  <a:pt x="837803" y="1388616"/>
                </a:lnTo>
                <a:lnTo>
                  <a:pt x="835422" y="1386630"/>
                </a:lnTo>
                <a:lnTo>
                  <a:pt x="681435" y="1264689"/>
                </a:lnTo>
                <a:lnTo>
                  <a:pt x="673497" y="1270647"/>
                </a:lnTo>
                <a:lnTo>
                  <a:pt x="665560" y="1275414"/>
                </a:lnTo>
                <a:lnTo>
                  <a:pt x="649685" y="1285741"/>
                </a:lnTo>
                <a:lnTo>
                  <a:pt x="633016" y="1294480"/>
                </a:lnTo>
                <a:lnTo>
                  <a:pt x="617538" y="1302026"/>
                </a:lnTo>
                <a:lnTo>
                  <a:pt x="602456" y="1308382"/>
                </a:lnTo>
                <a:lnTo>
                  <a:pt x="588963" y="1313148"/>
                </a:lnTo>
                <a:lnTo>
                  <a:pt x="576660" y="1317120"/>
                </a:lnTo>
                <a:lnTo>
                  <a:pt x="571103" y="1318312"/>
                </a:lnTo>
                <a:lnTo>
                  <a:pt x="565944" y="1319106"/>
                </a:lnTo>
                <a:lnTo>
                  <a:pt x="561975" y="1319503"/>
                </a:lnTo>
                <a:lnTo>
                  <a:pt x="557610" y="1319503"/>
                </a:lnTo>
                <a:lnTo>
                  <a:pt x="553641" y="1319106"/>
                </a:lnTo>
                <a:lnTo>
                  <a:pt x="550069" y="1318312"/>
                </a:lnTo>
                <a:lnTo>
                  <a:pt x="546497" y="1317517"/>
                </a:lnTo>
                <a:lnTo>
                  <a:pt x="543719" y="1315531"/>
                </a:lnTo>
                <a:lnTo>
                  <a:pt x="540941" y="1313942"/>
                </a:lnTo>
                <a:lnTo>
                  <a:pt x="538163" y="1312354"/>
                </a:lnTo>
                <a:lnTo>
                  <a:pt x="535781" y="1309970"/>
                </a:lnTo>
                <a:lnTo>
                  <a:pt x="533003" y="1307587"/>
                </a:lnTo>
                <a:lnTo>
                  <a:pt x="529431" y="1302026"/>
                </a:lnTo>
                <a:lnTo>
                  <a:pt x="525860" y="1296466"/>
                </a:lnTo>
                <a:lnTo>
                  <a:pt x="523478" y="1290507"/>
                </a:lnTo>
                <a:lnTo>
                  <a:pt x="521891" y="1284152"/>
                </a:lnTo>
                <a:lnTo>
                  <a:pt x="519906" y="1278194"/>
                </a:lnTo>
                <a:lnTo>
                  <a:pt x="518716" y="1272236"/>
                </a:lnTo>
                <a:lnTo>
                  <a:pt x="518319" y="1267073"/>
                </a:lnTo>
                <a:lnTo>
                  <a:pt x="517525" y="1259526"/>
                </a:lnTo>
                <a:lnTo>
                  <a:pt x="517525" y="1256745"/>
                </a:lnTo>
                <a:lnTo>
                  <a:pt x="517525" y="1255554"/>
                </a:lnTo>
                <a:lnTo>
                  <a:pt x="516731" y="1252376"/>
                </a:lnTo>
                <a:lnTo>
                  <a:pt x="515541" y="1248007"/>
                </a:lnTo>
                <a:lnTo>
                  <a:pt x="514350" y="1245624"/>
                </a:lnTo>
                <a:lnTo>
                  <a:pt x="512366" y="1243638"/>
                </a:lnTo>
                <a:lnTo>
                  <a:pt x="509985" y="1240857"/>
                </a:lnTo>
                <a:lnTo>
                  <a:pt x="507603" y="1239269"/>
                </a:lnTo>
                <a:lnTo>
                  <a:pt x="504031" y="1237283"/>
                </a:lnTo>
                <a:lnTo>
                  <a:pt x="499666" y="1236091"/>
                </a:lnTo>
                <a:lnTo>
                  <a:pt x="495300" y="1235296"/>
                </a:lnTo>
                <a:lnTo>
                  <a:pt x="489744" y="1234502"/>
                </a:lnTo>
                <a:lnTo>
                  <a:pt x="483394" y="1234502"/>
                </a:lnTo>
                <a:lnTo>
                  <a:pt x="475853" y="1235694"/>
                </a:lnTo>
                <a:lnTo>
                  <a:pt x="471884" y="1236091"/>
                </a:lnTo>
                <a:lnTo>
                  <a:pt x="467915" y="1235694"/>
                </a:lnTo>
                <a:lnTo>
                  <a:pt x="463947" y="1234105"/>
                </a:lnTo>
                <a:lnTo>
                  <a:pt x="459978" y="1232119"/>
                </a:lnTo>
                <a:lnTo>
                  <a:pt x="455612" y="1229736"/>
                </a:lnTo>
                <a:lnTo>
                  <a:pt x="451247" y="1226558"/>
                </a:lnTo>
                <a:lnTo>
                  <a:pt x="447278" y="1222983"/>
                </a:lnTo>
                <a:lnTo>
                  <a:pt x="442912" y="1219011"/>
                </a:lnTo>
                <a:lnTo>
                  <a:pt x="439340" y="1214245"/>
                </a:lnTo>
                <a:lnTo>
                  <a:pt x="434975" y="1209876"/>
                </a:lnTo>
                <a:lnTo>
                  <a:pt x="427037" y="1199151"/>
                </a:lnTo>
                <a:lnTo>
                  <a:pt x="419100" y="1187235"/>
                </a:lnTo>
                <a:lnTo>
                  <a:pt x="411559" y="1175716"/>
                </a:lnTo>
                <a:lnTo>
                  <a:pt x="404415" y="1163800"/>
                </a:lnTo>
                <a:lnTo>
                  <a:pt x="398065" y="1151884"/>
                </a:lnTo>
                <a:lnTo>
                  <a:pt x="388144" y="1130833"/>
                </a:lnTo>
                <a:lnTo>
                  <a:pt x="381000" y="1116136"/>
                </a:lnTo>
                <a:lnTo>
                  <a:pt x="379015" y="1110575"/>
                </a:lnTo>
                <a:lnTo>
                  <a:pt x="379015" y="1108589"/>
                </a:lnTo>
                <a:lnTo>
                  <a:pt x="379015" y="1102631"/>
                </a:lnTo>
                <a:lnTo>
                  <a:pt x="379015" y="1099056"/>
                </a:lnTo>
                <a:lnTo>
                  <a:pt x="378619" y="1094687"/>
                </a:lnTo>
                <a:lnTo>
                  <a:pt x="377428" y="1089921"/>
                </a:lnTo>
                <a:lnTo>
                  <a:pt x="375840" y="1085154"/>
                </a:lnTo>
                <a:lnTo>
                  <a:pt x="374253" y="1080388"/>
                </a:lnTo>
                <a:lnTo>
                  <a:pt x="371872" y="1075622"/>
                </a:lnTo>
                <a:lnTo>
                  <a:pt x="368300" y="1070855"/>
                </a:lnTo>
                <a:lnTo>
                  <a:pt x="363934" y="1066883"/>
                </a:lnTo>
                <a:lnTo>
                  <a:pt x="361553" y="1064500"/>
                </a:lnTo>
                <a:lnTo>
                  <a:pt x="359172" y="1062514"/>
                </a:lnTo>
                <a:lnTo>
                  <a:pt x="355997" y="1060925"/>
                </a:lnTo>
                <a:lnTo>
                  <a:pt x="352822" y="1059336"/>
                </a:lnTo>
                <a:lnTo>
                  <a:pt x="349250" y="1057747"/>
                </a:lnTo>
                <a:lnTo>
                  <a:pt x="345678" y="1056556"/>
                </a:lnTo>
                <a:lnTo>
                  <a:pt x="341312" y="1055761"/>
                </a:lnTo>
                <a:lnTo>
                  <a:pt x="336947" y="1054967"/>
                </a:lnTo>
                <a:lnTo>
                  <a:pt x="332581" y="1054173"/>
                </a:lnTo>
                <a:lnTo>
                  <a:pt x="328215" y="1052981"/>
                </a:lnTo>
                <a:lnTo>
                  <a:pt x="323453" y="1050598"/>
                </a:lnTo>
                <a:lnTo>
                  <a:pt x="319484" y="1048612"/>
                </a:lnTo>
                <a:lnTo>
                  <a:pt x="315119" y="1046229"/>
                </a:lnTo>
                <a:lnTo>
                  <a:pt x="311150" y="1043051"/>
                </a:lnTo>
                <a:lnTo>
                  <a:pt x="307181" y="1039476"/>
                </a:lnTo>
                <a:lnTo>
                  <a:pt x="303212" y="1035504"/>
                </a:lnTo>
                <a:lnTo>
                  <a:pt x="299640" y="1031532"/>
                </a:lnTo>
                <a:lnTo>
                  <a:pt x="295672" y="1027163"/>
                </a:lnTo>
                <a:lnTo>
                  <a:pt x="288528" y="1017233"/>
                </a:lnTo>
                <a:lnTo>
                  <a:pt x="281781" y="1006906"/>
                </a:lnTo>
                <a:lnTo>
                  <a:pt x="275431" y="994990"/>
                </a:lnTo>
                <a:lnTo>
                  <a:pt x="269081" y="982676"/>
                </a:lnTo>
                <a:lnTo>
                  <a:pt x="263922" y="969569"/>
                </a:lnTo>
                <a:lnTo>
                  <a:pt x="258762" y="956064"/>
                </a:lnTo>
                <a:lnTo>
                  <a:pt x="254000" y="942559"/>
                </a:lnTo>
                <a:lnTo>
                  <a:pt x="250031" y="928657"/>
                </a:lnTo>
                <a:lnTo>
                  <a:pt x="246062" y="914755"/>
                </a:lnTo>
                <a:lnTo>
                  <a:pt x="242887" y="901250"/>
                </a:lnTo>
                <a:lnTo>
                  <a:pt x="239712" y="888142"/>
                </a:lnTo>
                <a:lnTo>
                  <a:pt x="239315" y="884568"/>
                </a:lnTo>
                <a:lnTo>
                  <a:pt x="238919" y="880993"/>
                </a:lnTo>
                <a:lnTo>
                  <a:pt x="239315" y="877418"/>
                </a:lnTo>
                <a:lnTo>
                  <a:pt x="239712" y="873843"/>
                </a:lnTo>
                <a:lnTo>
                  <a:pt x="240109" y="870268"/>
                </a:lnTo>
                <a:lnTo>
                  <a:pt x="240903" y="866296"/>
                </a:lnTo>
                <a:lnTo>
                  <a:pt x="244078" y="859147"/>
                </a:lnTo>
                <a:lnTo>
                  <a:pt x="247253" y="851600"/>
                </a:lnTo>
                <a:lnTo>
                  <a:pt x="252015" y="844053"/>
                </a:lnTo>
                <a:lnTo>
                  <a:pt x="257572" y="836506"/>
                </a:lnTo>
                <a:lnTo>
                  <a:pt x="263525" y="828959"/>
                </a:lnTo>
                <a:lnTo>
                  <a:pt x="270272" y="821015"/>
                </a:lnTo>
                <a:lnTo>
                  <a:pt x="277415" y="813469"/>
                </a:lnTo>
                <a:lnTo>
                  <a:pt x="284956" y="806319"/>
                </a:lnTo>
                <a:lnTo>
                  <a:pt x="292894" y="799169"/>
                </a:lnTo>
                <a:lnTo>
                  <a:pt x="301228" y="792020"/>
                </a:lnTo>
                <a:lnTo>
                  <a:pt x="309562" y="784870"/>
                </a:lnTo>
                <a:lnTo>
                  <a:pt x="327422" y="771762"/>
                </a:lnTo>
                <a:lnTo>
                  <a:pt x="271065" y="641480"/>
                </a:lnTo>
                <a:lnTo>
                  <a:pt x="259953" y="660546"/>
                </a:lnTo>
                <a:lnTo>
                  <a:pt x="252015" y="674448"/>
                </a:lnTo>
                <a:lnTo>
                  <a:pt x="245665" y="687159"/>
                </a:lnTo>
                <a:lnTo>
                  <a:pt x="243681" y="690733"/>
                </a:lnTo>
                <a:lnTo>
                  <a:pt x="240903" y="694308"/>
                </a:lnTo>
                <a:lnTo>
                  <a:pt x="238125" y="697486"/>
                </a:lnTo>
                <a:lnTo>
                  <a:pt x="234950" y="700266"/>
                </a:lnTo>
                <a:lnTo>
                  <a:pt x="231378" y="702649"/>
                </a:lnTo>
                <a:lnTo>
                  <a:pt x="227409" y="704635"/>
                </a:lnTo>
                <a:lnTo>
                  <a:pt x="223837" y="705827"/>
                </a:lnTo>
                <a:lnTo>
                  <a:pt x="219472" y="707019"/>
                </a:lnTo>
                <a:lnTo>
                  <a:pt x="213519" y="707416"/>
                </a:lnTo>
                <a:lnTo>
                  <a:pt x="209947" y="707416"/>
                </a:lnTo>
                <a:lnTo>
                  <a:pt x="206375" y="707019"/>
                </a:lnTo>
                <a:lnTo>
                  <a:pt x="203200" y="705827"/>
                </a:lnTo>
                <a:lnTo>
                  <a:pt x="199628" y="704635"/>
                </a:lnTo>
                <a:lnTo>
                  <a:pt x="196850" y="703047"/>
                </a:lnTo>
                <a:lnTo>
                  <a:pt x="193675" y="701458"/>
                </a:lnTo>
                <a:lnTo>
                  <a:pt x="190897" y="699075"/>
                </a:lnTo>
                <a:lnTo>
                  <a:pt x="188119" y="696691"/>
                </a:lnTo>
                <a:lnTo>
                  <a:pt x="9922" y="515568"/>
                </a:lnTo>
                <a:lnTo>
                  <a:pt x="7937" y="513184"/>
                </a:lnTo>
                <a:lnTo>
                  <a:pt x="5953" y="510801"/>
                </a:lnTo>
                <a:lnTo>
                  <a:pt x="3969" y="508021"/>
                </a:lnTo>
                <a:lnTo>
                  <a:pt x="2778" y="505240"/>
                </a:lnTo>
                <a:lnTo>
                  <a:pt x="1587" y="502063"/>
                </a:lnTo>
                <a:lnTo>
                  <a:pt x="794" y="499282"/>
                </a:lnTo>
                <a:lnTo>
                  <a:pt x="397" y="496105"/>
                </a:lnTo>
                <a:lnTo>
                  <a:pt x="0" y="493324"/>
                </a:lnTo>
                <a:lnTo>
                  <a:pt x="0" y="490147"/>
                </a:lnTo>
                <a:lnTo>
                  <a:pt x="0" y="486969"/>
                </a:lnTo>
                <a:lnTo>
                  <a:pt x="397" y="484189"/>
                </a:lnTo>
                <a:lnTo>
                  <a:pt x="1190" y="481011"/>
                </a:lnTo>
                <a:lnTo>
                  <a:pt x="1984" y="477833"/>
                </a:lnTo>
                <a:lnTo>
                  <a:pt x="3175" y="475053"/>
                </a:lnTo>
                <a:lnTo>
                  <a:pt x="4762" y="472273"/>
                </a:lnTo>
                <a:lnTo>
                  <a:pt x="7144" y="469889"/>
                </a:lnTo>
                <a:lnTo>
                  <a:pt x="12700" y="461548"/>
                </a:lnTo>
                <a:lnTo>
                  <a:pt x="26987" y="444071"/>
                </a:lnTo>
                <a:lnTo>
                  <a:pt x="48419" y="417062"/>
                </a:lnTo>
                <a:lnTo>
                  <a:pt x="76597" y="382902"/>
                </a:lnTo>
                <a:lnTo>
                  <a:pt x="92869" y="363439"/>
                </a:lnTo>
                <a:lnTo>
                  <a:pt x="111125" y="342785"/>
                </a:lnTo>
                <a:lnTo>
                  <a:pt x="130572" y="320939"/>
                </a:lnTo>
                <a:lnTo>
                  <a:pt x="151209" y="297901"/>
                </a:lnTo>
                <a:lnTo>
                  <a:pt x="173037" y="274069"/>
                </a:lnTo>
                <a:lnTo>
                  <a:pt x="196453" y="249840"/>
                </a:lnTo>
                <a:lnTo>
                  <a:pt x="220265" y="224816"/>
                </a:lnTo>
                <a:lnTo>
                  <a:pt x="245269" y="200190"/>
                </a:lnTo>
                <a:lnTo>
                  <a:pt x="258365" y="187479"/>
                </a:lnTo>
                <a:lnTo>
                  <a:pt x="271462" y="175166"/>
                </a:lnTo>
                <a:lnTo>
                  <a:pt x="284162" y="163647"/>
                </a:lnTo>
                <a:lnTo>
                  <a:pt x="297259" y="152525"/>
                </a:lnTo>
                <a:lnTo>
                  <a:pt x="321865" y="131474"/>
                </a:lnTo>
                <a:lnTo>
                  <a:pt x="346472" y="112011"/>
                </a:lnTo>
                <a:lnTo>
                  <a:pt x="369887" y="94137"/>
                </a:lnTo>
                <a:lnTo>
                  <a:pt x="392906" y="78646"/>
                </a:lnTo>
                <a:lnTo>
                  <a:pt x="413940" y="64347"/>
                </a:lnTo>
                <a:lnTo>
                  <a:pt x="434181" y="51239"/>
                </a:lnTo>
                <a:lnTo>
                  <a:pt x="452040" y="40117"/>
                </a:lnTo>
                <a:lnTo>
                  <a:pt x="469106" y="30584"/>
                </a:lnTo>
                <a:lnTo>
                  <a:pt x="483791" y="22640"/>
                </a:lnTo>
                <a:lnTo>
                  <a:pt x="496491" y="15888"/>
                </a:lnTo>
                <a:lnTo>
                  <a:pt x="514747" y="6752"/>
                </a:lnTo>
                <a:lnTo>
                  <a:pt x="522685" y="3178"/>
                </a:lnTo>
                <a:lnTo>
                  <a:pt x="527447" y="1192"/>
                </a:lnTo>
                <a:lnTo>
                  <a:pt x="532606" y="397"/>
                </a:lnTo>
                <a:lnTo>
                  <a:pt x="537766" y="0"/>
                </a:lnTo>
                <a:close/>
              </a:path>
            </a:pathLst>
          </a:custGeom>
          <a:solidFill>
            <a:schemeClr val="accent5">
              <a:lumMod val="60000"/>
              <a:lumOff val="40000"/>
            </a:schemeClr>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14" name="标题 11"/>
          <p:cNvSpPr txBox="1"/>
          <p:nvPr/>
        </p:nvSpPr>
        <p:spPr>
          <a:xfrm>
            <a:off x="6768162" y="1497020"/>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sz="2000" dirty="0">
                <a:solidFill>
                  <a:schemeClr val="tx1"/>
                </a:solidFill>
                <a:latin typeface="黑体" panose="02010609060101010101" charset="-122"/>
                <a:ea typeface="黑体" panose="02010609060101010101" charset="-122"/>
              </a:rPr>
              <a:t>用户登录和注册</a:t>
            </a:r>
            <a:endParaRPr sz="2000" dirty="0">
              <a:solidFill>
                <a:schemeClr val="tx1"/>
              </a:solidFill>
              <a:latin typeface="黑体" panose="02010609060101010101" charset="-122"/>
              <a:ea typeface="黑体" panose="02010609060101010101" charset="-122"/>
            </a:endParaRPr>
          </a:p>
        </p:txBody>
      </p:sp>
      <p:sp>
        <p:nvSpPr>
          <p:cNvPr id="15" name="椭圆 14"/>
          <p:cNvSpPr/>
          <p:nvPr/>
        </p:nvSpPr>
        <p:spPr>
          <a:xfrm>
            <a:off x="5161484" y="2132856"/>
            <a:ext cx="576622" cy="57678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accent5">
                    <a:lumMod val="60000"/>
                    <a:lumOff val="40000"/>
                  </a:schemeClr>
                </a:solidFill>
                <a:latin typeface="Impact MT Std" pitchFamily="34" charset="0"/>
                <a:ea typeface="微软雅黑" panose="020B0503020204020204" pitchFamily="34" charset="-122"/>
              </a:rPr>
              <a:t>2</a:t>
            </a:r>
            <a:endParaRPr lang="zh-CN" altLang="en-US" dirty="0">
              <a:solidFill>
                <a:schemeClr val="accent5">
                  <a:lumMod val="60000"/>
                  <a:lumOff val="40000"/>
                </a:schemeClr>
              </a:solidFill>
              <a:latin typeface="Impact MT Std" pitchFamily="34" charset="0"/>
              <a:ea typeface="微软雅黑" panose="020B0503020204020204" pitchFamily="34" charset="-122"/>
            </a:endParaRPr>
          </a:p>
        </p:txBody>
      </p:sp>
      <p:cxnSp>
        <p:nvCxnSpPr>
          <p:cNvPr id="16" name="直接连接符 15"/>
          <p:cNvCxnSpPr/>
          <p:nvPr/>
        </p:nvCxnSpPr>
        <p:spPr>
          <a:xfrm>
            <a:off x="5738622" y="243768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7" name="标题 11"/>
          <p:cNvSpPr txBox="1"/>
          <p:nvPr/>
        </p:nvSpPr>
        <p:spPr>
          <a:xfrm>
            <a:off x="6768163" y="2217100"/>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sz="2000" dirty="0">
                <a:solidFill>
                  <a:schemeClr val="tx1"/>
                </a:solidFill>
                <a:latin typeface="黑体" panose="02010609060101010101" charset="-122"/>
                <a:ea typeface="黑体" panose="02010609060101010101" charset="-122"/>
              </a:rPr>
              <a:t>管理员管理</a:t>
            </a:r>
            <a:endParaRPr sz="2000" dirty="0">
              <a:solidFill>
                <a:schemeClr val="tx1"/>
              </a:solidFill>
              <a:latin typeface="黑体" panose="02010609060101010101" charset="-122"/>
              <a:ea typeface="黑体" panose="02010609060101010101" charset="-122"/>
            </a:endParaRPr>
          </a:p>
        </p:txBody>
      </p:sp>
      <p:sp>
        <p:nvSpPr>
          <p:cNvPr id="21" name="椭圆 20"/>
          <p:cNvSpPr/>
          <p:nvPr/>
        </p:nvSpPr>
        <p:spPr>
          <a:xfrm>
            <a:off x="5161484" y="286973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itchFamily="34" charset="0"/>
                <a:ea typeface="微软雅黑" panose="020B0503020204020204" pitchFamily="34" charset="-122"/>
              </a:rPr>
              <a:t>3</a:t>
            </a:r>
            <a:endParaRPr lang="zh-CN" altLang="en-US" dirty="0">
              <a:solidFill>
                <a:schemeClr val="accent5">
                  <a:lumMod val="60000"/>
                  <a:lumOff val="40000"/>
                </a:schemeClr>
              </a:solidFill>
              <a:latin typeface="Impact MT Std" pitchFamily="34" charset="0"/>
              <a:ea typeface="微软雅黑" panose="020B0503020204020204" pitchFamily="34" charset="-122"/>
            </a:endParaRPr>
          </a:p>
        </p:txBody>
      </p:sp>
      <p:cxnSp>
        <p:nvCxnSpPr>
          <p:cNvPr id="23" name="直接连接符 22"/>
          <p:cNvCxnSpPr/>
          <p:nvPr/>
        </p:nvCxnSpPr>
        <p:spPr>
          <a:xfrm>
            <a:off x="5738622" y="317456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4" name="标题 11"/>
          <p:cNvSpPr txBox="1"/>
          <p:nvPr/>
        </p:nvSpPr>
        <p:spPr>
          <a:xfrm>
            <a:off x="6768163" y="2953980"/>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sz="2000" dirty="0">
                <a:solidFill>
                  <a:schemeClr val="tx1"/>
                </a:solidFill>
                <a:latin typeface="黑体" panose="02010609060101010101" charset="-122"/>
                <a:ea typeface="黑体" panose="02010609060101010101" charset="-122"/>
                <a:sym typeface="+mn-ea"/>
              </a:rPr>
              <a:t>博文管理</a:t>
            </a:r>
            <a:endParaRPr sz="2000" dirty="0">
              <a:solidFill>
                <a:schemeClr val="tx1">
                  <a:lumMod val="65000"/>
                  <a:lumOff val="35000"/>
                </a:schemeClr>
              </a:solidFill>
              <a:latin typeface="黑体" panose="02010609060101010101" charset="-122"/>
              <a:ea typeface="黑体" panose="02010609060101010101" charset="-122"/>
            </a:endParaRPr>
          </a:p>
          <a:p>
            <a:pPr algn="l"/>
            <a:endParaRPr lang="zh-CN" altLang="en-US" sz="2000" dirty="0">
              <a:solidFill>
                <a:schemeClr val="tx1">
                  <a:lumMod val="65000"/>
                  <a:lumOff val="35000"/>
                </a:schemeClr>
              </a:solidFill>
              <a:latin typeface="黑体" panose="02010609060101010101" charset="-122"/>
              <a:ea typeface="黑体" panose="02010609060101010101" charset="-122"/>
            </a:endParaRPr>
          </a:p>
        </p:txBody>
      </p:sp>
      <p:sp>
        <p:nvSpPr>
          <p:cNvPr id="25" name="椭圆 24"/>
          <p:cNvSpPr/>
          <p:nvPr/>
        </p:nvSpPr>
        <p:spPr>
          <a:xfrm>
            <a:off x="5161485" y="3589816"/>
            <a:ext cx="576622" cy="57678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itchFamily="34" charset="0"/>
                <a:ea typeface="微软雅黑" panose="020B0503020204020204" pitchFamily="34" charset="-122"/>
              </a:rPr>
              <a:t>4</a:t>
            </a:r>
            <a:endParaRPr lang="zh-CN" altLang="en-US" dirty="0">
              <a:solidFill>
                <a:schemeClr val="accent5">
                  <a:lumMod val="60000"/>
                  <a:lumOff val="40000"/>
                </a:schemeClr>
              </a:solidFill>
              <a:latin typeface="Impact MT Std" pitchFamily="34" charset="0"/>
              <a:ea typeface="微软雅黑" panose="020B0503020204020204" pitchFamily="34" charset="-122"/>
            </a:endParaRPr>
          </a:p>
        </p:txBody>
      </p:sp>
      <p:cxnSp>
        <p:nvCxnSpPr>
          <p:cNvPr id="26" name="直接连接符 25"/>
          <p:cNvCxnSpPr/>
          <p:nvPr/>
        </p:nvCxnSpPr>
        <p:spPr>
          <a:xfrm>
            <a:off x="5738623" y="389464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7" name="标题 11"/>
          <p:cNvSpPr txBox="1"/>
          <p:nvPr/>
        </p:nvSpPr>
        <p:spPr>
          <a:xfrm>
            <a:off x="6778324" y="3665170"/>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sz="2000" dirty="0">
                <a:solidFill>
                  <a:schemeClr val="tx1"/>
                </a:solidFill>
                <a:latin typeface="黑体" panose="02010609060101010101" charset="-122"/>
                <a:ea typeface="黑体" panose="02010609060101010101" charset="-122"/>
              </a:rPr>
              <a:t>博文搜索</a:t>
            </a:r>
            <a:endParaRPr lang="zh-CN" sz="2000" dirty="0">
              <a:solidFill>
                <a:schemeClr val="tx1"/>
              </a:solidFill>
              <a:latin typeface="黑体" panose="02010609060101010101" charset="-122"/>
              <a:ea typeface="黑体" panose="02010609060101010101" charset="-122"/>
            </a:endParaRPr>
          </a:p>
        </p:txBody>
      </p:sp>
      <p:sp>
        <p:nvSpPr>
          <p:cNvPr id="28" name="椭圆 27"/>
          <p:cNvSpPr/>
          <p:nvPr/>
        </p:nvSpPr>
        <p:spPr>
          <a:xfrm>
            <a:off x="5161484" y="43098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itchFamily="34" charset="0"/>
                <a:ea typeface="微软雅黑" panose="020B0503020204020204" pitchFamily="34" charset="-122"/>
              </a:rPr>
              <a:t>5</a:t>
            </a:r>
            <a:endParaRPr lang="zh-CN" altLang="en-US" dirty="0">
              <a:solidFill>
                <a:schemeClr val="accent5">
                  <a:lumMod val="60000"/>
                  <a:lumOff val="40000"/>
                </a:schemeClr>
              </a:solidFill>
              <a:latin typeface="Impact MT Std" pitchFamily="34" charset="0"/>
              <a:ea typeface="微软雅黑" panose="020B0503020204020204" pitchFamily="34" charset="-122"/>
            </a:endParaRPr>
          </a:p>
        </p:txBody>
      </p:sp>
      <p:cxnSp>
        <p:nvCxnSpPr>
          <p:cNvPr id="30" name="直接连接符 29"/>
          <p:cNvCxnSpPr/>
          <p:nvPr/>
        </p:nvCxnSpPr>
        <p:spPr>
          <a:xfrm>
            <a:off x="5738622" y="461472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31" name="标题 11"/>
          <p:cNvSpPr txBox="1"/>
          <p:nvPr/>
        </p:nvSpPr>
        <p:spPr>
          <a:xfrm>
            <a:off x="6768163" y="4394140"/>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sz="2000" dirty="0">
                <a:solidFill>
                  <a:schemeClr val="tx1"/>
                </a:solidFill>
                <a:latin typeface="黑体" panose="02010609060101010101" charset="-122"/>
                <a:ea typeface="黑体" panose="02010609060101010101" charset="-122"/>
              </a:rPr>
              <a:t>博文回收站</a:t>
            </a:r>
            <a:endParaRPr sz="2000" dirty="0">
              <a:solidFill>
                <a:schemeClr val="tx1"/>
              </a:solidFill>
              <a:latin typeface="黑体" panose="02010609060101010101" charset="-122"/>
              <a:ea typeface="黑体" panose="02010609060101010101" charset="-122"/>
            </a:endParaRPr>
          </a:p>
        </p:txBody>
      </p:sp>
      <p:sp>
        <p:nvSpPr>
          <p:cNvPr id="32" name="椭圆 31"/>
          <p:cNvSpPr/>
          <p:nvPr/>
        </p:nvSpPr>
        <p:spPr>
          <a:xfrm>
            <a:off x="5161485" y="5029976"/>
            <a:ext cx="576622" cy="57678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accent5">
                    <a:lumMod val="60000"/>
                    <a:lumOff val="40000"/>
                  </a:schemeClr>
                </a:solidFill>
                <a:latin typeface="Impact MT Std" pitchFamily="34" charset="0"/>
                <a:ea typeface="微软雅黑" panose="020B0503020204020204" pitchFamily="34" charset="-122"/>
              </a:rPr>
              <a:t>6</a:t>
            </a:r>
            <a:endParaRPr lang="zh-CN" altLang="en-US" dirty="0">
              <a:solidFill>
                <a:schemeClr val="accent5">
                  <a:lumMod val="60000"/>
                  <a:lumOff val="40000"/>
                </a:schemeClr>
              </a:solidFill>
              <a:latin typeface="Impact MT Std" pitchFamily="34" charset="0"/>
              <a:ea typeface="微软雅黑" panose="020B0503020204020204" pitchFamily="34" charset="-122"/>
            </a:endParaRPr>
          </a:p>
        </p:txBody>
      </p:sp>
      <p:cxnSp>
        <p:nvCxnSpPr>
          <p:cNvPr id="33" name="直接连接符 32"/>
          <p:cNvCxnSpPr/>
          <p:nvPr/>
        </p:nvCxnSpPr>
        <p:spPr>
          <a:xfrm>
            <a:off x="5738623" y="533480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34" name="标题 11"/>
          <p:cNvSpPr txBox="1"/>
          <p:nvPr/>
        </p:nvSpPr>
        <p:spPr>
          <a:xfrm>
            <a:off x="6768164" y="5112950"/>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sz="2000" dirty="0">
                <a:solidFill>
                  <a:schemeClr val="tx1"/>
                </a:solidFill>
                <a:latin typeface="黑体" panose="02010609060101010101" charset="-122"/>
                <a:ea typeface="黑体" panose="02010609060101010101" charset="-122"/>
              </a:rPr>
              <a:t>博文评论</a:t>
            </a:r>
            <a:endParaRPr lang="zh-CN" sz="2000"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TextBox 3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4" name="椭圆 3"/>
          <p:cNvSpPr/>
          <p:nvPr/>
        </p:nvSpPr>
        <p:spPr>
          <a:xfrm>
            <a:off x="5162119" y="5732931"/>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7</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cxnSp>
        <p:nvCxnSpPr>
          <p:cNvPr id="5" name="直接连接符 4"/>
          <p:cNvCxnSpPr/>
          <p:nvPr/>
        </p:nvCxnSpPr>
        <p:spPr>
          <a:xfrm>
            <a:off x="5761483" y="607140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35" name="标题 11"/>
          <p:cNvSpPr txBox="1"/>
          <p:nvPr/>
        </p:nvSpPr>
        <p:spPr>
          <a:xfrm>
            <a:off x="6817058" y="5876865"/>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sz="2000" dirty="0">
                <a:solidFill>
                  <a:schemeClr val="tx1"/>
                </a:solidFill>
                <a:latin typeface="黑体" panose="02010609060101010101" charset="-122"/>
                <a:ea typeface="黑体" panose="02010609060101010101" charset="-122"/>
              </a:rPr>
              <a:t>其他需求</a:t>
            </a:r>
            <a:endParaRPr lang="zh-CN" sz="2000" dirty="0">
              <a:solidFill>
                <a:schemeClr val="tx1"/>
              </a:solidFill>
              <a:latin typeface="黑体" panose="02010609060101010101" charset="-122"/>
              <a:ea typeface="黑体" panose="02010609060101010101"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anim calcmode="lin" valueType="num">
                                      <p:cBhvr>
                                        <p:cTn id="10" dur="500" fill="hold"/>
                                        <p:tgtEl>
                                          <p:spTgt spid="13"/>
                                        </p:tgtEl>
                                        <p:attrNameLst>
                                          <p:attrName>ppt_x</p:attrName>
                                        </p:attrNameLst>
                                      </p:cBhvr>
                                      <p:tavLst>
                                        <p:tav tm="0">
                                          <p:val>
                                            <p:fltVal val="0.5"/>
                                          </p:val>
                                        </p:tav>
                                        <p:tav tm="100000">
                                          <p:val>
                                            <p:strVal val="#ppt_x"/>
                                          </p:val>
                                        </p:tav>
                                      </p:tavLst>
                                    </p:anim>
                                    <p:anim calcmode="lin" valueType="num">
                                      <p:cBhvr>
                                        <p:cTn id="11" dur="500" fill="hold"/>
                                        <p:tgtEl>
                                          <p:spTgt spid="13"/>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anim calcmode="lin" valueType="num">
                                      <p:cBhvr>
                                        <p:cTn id="17" dur="500" fill="hold"/>
                                        <p:tgtEl>
                                          <p:spTgt spid="12"/>
                                        </p:tgtEl>
                                        <p:attrNameLst>
                                          <p:attrName>ppt_x</p:attrName>
                                        </p:attrNameLst>
                                      </p:cBhvr>
                                      <p:tavLst>
                                        <p:tav tm="0">
                                          <p:val>
                                            <p:fltVal val="0.5"/>
                                          </p:val>
                                        </p:tav>
                                        <p:tav tm="100000">
                                          <p:val>
                                            <p:strVal val="#ppt_x"/>
                                          </p:val>
                                        </p:tav>
                                      </p:tavLst>
                                    </p:anim>
                                    <p:anim calcmode="lin" valueType="num">
                                      <p:cBhvr>
                                        <p:cTn id="18" dur="500" fill="hold"/>
                                        <p:tgtEl>
                                          <p:spTgt spid="12"/>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250"/>
                                  </p:stCondLst>
                                  <p:childTnLst>
                                    <p:set>
                                      <p:cBhvr>
                                        <p:cTn id="20" dur="1" fill="hold">
                                          <p:stCondLst>
                                            <p:cond delay="0"/>
                                          </p:stCondLst>
                                        </p:cTn>
                                        <p:tgtEl>
                                          <p:spTgt spid="11"/>
                                        </p:tgtEl>
                                        <p:attrNameLst>
                                          <p:attrName>style.visibility</p:attrName>
                                        </p:attrNameLst>
                                      </p:cBhvr>
                                      <p:to>
                                        <p:strVal val="visible"/>
                                      </p:to>
                                    </p:set>
                                    <p:anim calcmode="lin" valueType="num">
                                      <p:cBhvr>
                                        <p:cTn id="21" dur="500" fill="hold"/>
                                        <p:tgtEl>
                                          <p:spTgt spid="11"/>
                                        </p:tgtEl>
                                        <p:attrNameLst>
                                          <p:attrName>ppt_w</p:attrName>
                                        </p:attrNameLst>
                                      </p:cBhvr>
                                      <p:tavLst>
                                        <p:tav tm="0">
                                          <p:val>
                                            <p:fltVal val="0"/>
                                          </p:val>
                                        </p:tav>
                                        <p:tav tm="100000">
                                          <p:val>
                                            <p:strVal val="#ppt_w"/>
                                          </p:val>
                                        </p:tav>
                                      </p:tavLst>
                                    </p:anim>
                                    <p:anim calcmode="lin" valueType="num">
                                      <p:cBhvr>
                                        <p:cTn id="22" dur="500" fill="hold"/>
                                        <p:tgtEl>
                                          <p:spTgt spid="11"/>
                                        </p:tgtEl>
                                        <p:attrNameLst>
                                          <p:attrName>ppt_h</p:attrName>
                                        </p:attrNameLst>
                                      </p:cBhvr>
                                      <p:tavLst>
                                        <p:tav tm="0">
                                          <p:val>
                                            <p:fltVal val="0"/>
                                          </p:val>
                                        </p:tav>
                                        <p:tav tm="100000">
                                          <p:val>
                                            <p:strVal val="#ppt_h"/>
                                          </p:val>
                                        </p:tav>
                                      </p:tavLst>
                                    </p:anim>
                                    <p:animEffect transition="in" filter="fade">
                                      <p:cBhvr>
                                        <p:cTn id="23" dur="500"/>
                                        <p:tgtEl>
                                          <p:spTgt spid="11"/>
                                        </p:tgtEl>
                                      </p:cBhvr>
                                    </p:animEffect>
                                    <p:anim calcmode="lin" valueType="num">
                                      <p:cBhvr>
                                        <p:cTn id="24" dur="500" fill="hold"/>
                                        <p:tgtEl>
                                          <p:spTgt spid="11"/>
                                        </p:tgtEl>
                                        <p:attrNameLst>
                                          <p:attrName>ppt_x</p:attrName>
                                        </p:attrNameLst>
                                      </p:cBhvr>
                                      <p:tavLst>
                                        <p:tav tm="0">
                                          <p:val>
                                            <p:fltVal val="0.5"/>
                                          </p:val>
                                        </p:tav>
                                        <p:tav tm="100000">
                                          <p:val>
                                            <p:strVal val="#ppt_x"/>
                                          </p:val>
                                        </p:tav>
                                      </p:tavLst>
                                    </p:anim>
                                    <p:anim calcmode="lin" valueType="num">
                                      <p:cBhvr>
                                        <p:cTn id="25" dur="500" fill="hold"/>
                                        <p:tgtEl>
                                          <p:spTgt spid="11"/>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25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ppt_w</p:attrName>
                                        </p:attrNameLst>
                                      </p:cBhvr>
                                      <p:tavLst>
                                        <p:tav tm="0">
                                          <p:val>
                                            <p:fltVal val="0"/>
                                          </p:val>
                                        </p:tav>
                                        <p:tav tm="100000">
                                          <p:val>
                                            <p:strVal val="#ppt_w"/>
                                          </p:val>
                                        </p:tav>
                                      </p:tavLst>
                                    </p:anim>
                                    <p:anim calcmode="lin" valueType="num">
                                      <p:cBhvr>
                                        <p:cTn id="29" dur="500" fill="hold"/>
                                        <p:tgtEl>
                                          <p:spTgt spid="8"/>
                                        </p:tgtEl>
                                        <p:attrNameLst>
                                          <p:attrName>ppt_h</p:attrName>
                                        </p:attrNameLst>
                                      </p:cBhvr>
                                      <p:tavLst>
                                        <p:tav tm="0">
                                          <p:val>
                                            <p:fltVal val="0"/>
                                          </p:val>
                                        </p:tav>
                                        <p:tav tm="100000">
                                          <p:val>
                                            <p:strVal val="#ppt_h"/>
                                          </p:val>
                                        </p:tav>
                                      </p:tavLst>
                                    </p:anim>
                                    <p:animEffect transition="in" filter="fade">
                                      <p:cBhvr>
                                        <p:cTn id="30" dur="500"/>
                                        <p:tgtEl>
                                          <p:spTgt spid="8"/>
                                        </p:tgtEl>
                                      </p:cBhvr>
                                    </p:animEffect>
                                    <p:anim calcmode="lin" valueType="num">
                                      <p:cBhvr>
                                        <p:cTn id="31" dur="500" fill="hold"/>
                                        <p:tgtEl>
                                          <p:spTgt spid="8"/>
                                        </p:tgtEl>
                                        <p:attrNameLst>
                                          <p:attrName>ppt_x</p:attrName>
                                        </p:attrNameLst>
                                      </p:cBhvr>
                                      <p:tavLst>
                                        <p:tav tm="0">
                                          <p:val>
                                            <p:fltVal val="0.5"/>
                                          </p:val>
                                        </p:tav>
                                        <p:tav tm="100000">
                                          <p:val>
                                            <p:strVal val="#ppt_x"/>
                                          </p:val>
                                        </p:tav>
                                      </p:tavLst>
                                    </p:anim>
                                    <p:anim calcmode="lin" valueType="num">
                                      <p:cBhvr>
                                        <p:cTn id="32" dur="500" fill="hold"/>
                                        <p:tgtEl>
                                          <p:spTgt spid="8"/>
                                        </p:tgtEl>
                                        <p:attrNameLst>
                                          <p:attrName>ppt_y</p:attrName>
                                        </p:attrNameLst>
                                      </p:cBhvr>
                                      <p:tavLst>
                                        <p:tav tm="0">
                                          <p:val>
                                            <p:fltVal val="0.5"/>
                                          </p:val>
                                        </p:tav>
                                        <p:tav tm="100000">
                                          <p:val>
                                            <p:strVal val="#ppt_y"/>
                                          </p:val>
                                        </p:tav>
                                      </p:tavLst>
                                    </p:anim>
                                  </p:childTnLst>
                                </p:cTn>
                              </p:par>
                              <p:par>
                                <p:cTn id="33" presetID="10" presetClass="entr" presetSubtype="0"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par>
                                <p:cTn id="36" presetID="22" presetClass="entr" presetSubtype="8" fill="hold" nodeType="with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left)">
                                      <p:cBhvr>
                                        <p:cTn id="38" dur="500"/>
                                        <p:tgtEl>
                                          <p:spTgt spid="10"/>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p:cTn id="41" dur="500" fill="hold"/>
                                        <p:tgtEl>
                                          <p:spTgt spid="14"/>
                                        </p:tgtEl>
                                        <p:attrNameLst>
                                          <p:attrName>ppt_w</p:attrName>
                                        </p:attrNameLst>
                                      </p:cBhvr>
                                      <p:tavLst>
                                        <p:tav tm="0">
                                          <p:val>
                                            <p:fltVal val="0"/>
                                          </p:val>
                                        </p:tav>
                                        <p:tav tm="100000">
                                          <p:val>
                                            <p:strVal val="#ppt_w"/>
                                          </p:val>
                                        </p:tav>
                                      </p:tavLst>
                                    </p:anim>
                                    <p:anim calcmode="lin" valueType="num">
                                      <p:cBhvr>
                                        <p:cTn id="42" dur="500" fill="hold"/>
                                        <p:tgtEl>
                                          <p:spTgt spid="14"/>
                                        </p:tgtEl>
                                        <p:attrNameLst>
                                          <p:attrName>ppt_h</p:attrName>
                                        </p:attrNameLst>
                                      </p:cBhvr>
                                      <p:tavLst>
                                        <p:tav tm="0">
                                          <p:val>
                                            <p:fltVal val="0"/>
                                          </p:val>
                                        </p:tav>
                                        <p:tav tm="100000">
                                          <p:val>
                                            <p:strVal val="#ppt_h"/>
                                          </p:val>
                                        </p:tav>
                                      </p:tavLst>
                                    </p:anim>
                                    <p:animEffect transition="in" filter="fade">
                                      <p:cBhvr>
                                        <p:cTn id="43" dur="500"/>
                                        <p:tgtEl>
                                          <p:spTgt spid="1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22" presetClass="entr" presetSubtype="8" fill="hold"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wipe(left)">
                                      <p:cBhvr>
                                        <p:cTn id="49" dur="500"/>
                                        <p:tgtEl>
                                          <p:spTgt spid="16"/>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 calcmode="lin" valueType="num">
                                      <p:cBhvr>
                                        <p:cTn id="52" dur="500" fill="hold"/>
                                        <p:tgtEl>
                                          <p:spTgt spid="17"/>
                                        </p:tgtEl>
                                        <p:attrNameLst>
                                          <p:attrName>ppt_w</p:attrName>
                                        </p:attrNameLst>
                                      </p:cBhvr>
                                      <p:tavLst>
                                        <p:tav tm="0">
                                          <p:val>
                                            <p:fltVal val="0"/>
                                          </p:val>
                                        </p:tav>
                                        <p:tav tm="100000">
                                          <p:val>
                                            <p:strVal val="#ppt_w"/>
                                          </p:val>
                                        </p:tav>
                                      </p:tavLst>
                                    </p:anim>
                                    <p:anim calcmode="lin" valueType="num">
                                      <p:cBhvr>
                                        <p:cTn id="53" dur="500" fill="hold"/>
                                        <p:tgtEl>
                                          <p:spTgt spid="17"/>
                                        </p:tgtEl>
                                        <p:attrNameLst>
                                          <p:attrName>ppt_h</p:attrName>
                                        </p:attrNameLst>
                                      </p:cBhvr>
                                      <p:tavLst>
                                        <p:tav tm="0">
                                          <p:val>
                                            <p:fltVal val="0"/>
                                          </p:val>
                                        </p:tav>
                                        <p:tav tm="100000">
                                          <p:val>
                                            <p:strVal val="#ppt_h"/>
                                          </p:val>
                                        </p:tav>
                                      </p:tavLst>
                                    </p:anim>
                                    <p:animEffect transition="in" filter="fade">
                                      <p:cBhvr>
                                        <p:cTn id="54" dur="500"/>
                                        <p:tgtEl>
                                          <p:spTgt spid="1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par>
                                <p:cTn id="58" presetID="22" presetClass="entr" presetSubtype="8" fill="hold" nodeType="with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wipe(left)">
                                      <p:cBhvr>
                                        <p:cTn id="60" dur="500"/>
                                        <p:tgtEl>
                                          <p:spTgt spid="23"/>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24"/>
                                        </p:tgtEl>
                                        <p:attrNameLst>
                                          <p:attrName>style.visibility</p:attrName>
                                        </p:attrNameLst>
                                      </p:cBhvr>
                                      <p:to>
                                        <p:strVal val="visible"/>
                                      </p:to>
                                    </p:set>
                                    <p:anim calcmode="lin" valueType="num">
                                      <p:cBhvr>
                                        <p:cTn id="63" dur="500" fill="hold"/>
                                        <p:tgtEl>
                                          <p:spTgt spid="24"/>
                                        </p:tgtEl>
                                        <p:attrNameLst>
                                          <p:attrName>ppt_w</p:attrName>
                                        </p:attrNameLst>
                                      </p:cBhvr>
                                      <p:tavLst>
                                        <p:tav tm="0">
                                          <p:val>
                                            <p:fltVal val="0"/>
                                          </p:val>
                                        </p:tav>
                                        <p:tav tm="100000">
                                          <p:val>
                                            <p:strVal val="#ppt_w"/>
                                          </p:val>
                                        </p:tav>
                                      </p:tavLst>
                                    </p:anim>
                                    <p:anim calcmode="lin" valueType="num">
                                      <p:cBhvr>
                                        <p:cTn id="64" dur="500" fill="hold"/>
                                        <p:tgtEl>
                                          <p:spTgt spid="24"/>
                                        </p:tgtEl>
                                        <p:attrNameLst>
                                          <p:attrName>ppt_h</p:attrName>
                                        </p:attrNameLst>
                                      </p:cBhvr>
                                      <p:tavLst>
                                        <p:tav tm="0">
                                          <p:val>
                                            <p:fltVal val="0"/>
                                          </p:val>
                                        </p:tav>
                                        <p:tav tm="100000">
                                          <p:val>
                                            <p:strVal val="#ppt_h"/>
                                          </p:val>
                                        </p:tav>
                                      </p:tavLst>
                                    </p:anim>
                                    <p:animEffect transition="in" filter="fade">
                                      <p:cBhvr>
                                        <p:cTn id="65" dur="500"/>
                                        <p:tgtEl>
                                          <p:spTgt spid="24"/>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5"/>
                                        </p:tgtEl>
                                        <p:attrNameLst>
                                          <p:attrName>style.visibility</p:attrName>
                                        </p:attrNameLst>
                                      </p:cBhvr>
                                      <p:to>
                                        <p:strVal val="visible"/>
                                      </p:to>
                                    </p:set>
                                    <p:animEffect transition="in" filter="fade">
                                      <p:cBhvr>
                                        <p:cTn id="68" dur="500"/>
                                        <p:tgtEl>
                                          <p:spTgt spid="25"/>
                                        </p:tgtEl>
                                      </p:cBhvr>
                                    </p:animEffect>
                                  </p:childTnLst>
                                </p:cTn>
                              </p:par>
                              <p:par>
                                <p:cTn id="69" presetID="22" presetClass="entr" presetSubtype="8" fill="hold" nodeType="withEffect">
                                  <p:stCondLst>
                                    <p:cond delay="0"/>
                                  </p:stCondLst>
                                  <p:childTnLst>
                                    <p:set>
                                      <p:cBhvr>
                                        <p:cTn id="70" dur="1" fill="hold">
                                          <p:stCondLst>
                                            <p:cond delay="0"/>
                                          </p:stCondLst>
                                        </p:cTn>
                                        <p:tgtEl>
                                          <p:spTgt spid="26"/>
                                        </p:tgtEl>
                                        <p:attrNameLst>
                                          <p:attrName>style.visibility</p:attrName>
                                        </p:attrNameLst>
                                      </p:cBhvr>
                                      <p:to>
                                        <p:strVal val="visible"/>
                                      </p:to>
                                    </p:set>
                                    <p:animEffect transition="in" filter="wipe(left)">
                                      <p:cBhvr>
                                        <p:cTn id="71" dur="500"/>
                                        <p:tgtEl>
                                          <p:spTgt spid="26"/>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27"/>
                                        </p:tgtEl>
                                        <p:attrNameLst>
                                          <p:attrName>style.visibility</p:attrName>
                                        </p:attrNameLst>
                                      </p:cBhvr>
                                      <p:to>
                                        <p:strVal val="visible"/>
                                      </p:to>
                                    </p:set>
                                    <p:anim calcmode="lin" valueType="num">
                                      <p:cBhvr>
                                        <p:cTn id="74" dur="500" fill="hold"/>
                                        <p:tgtEl>
                                          <p:spTgt spid="27"/>
                                        </p:tgtEl>
                                        <p:attrNameLst>
                                          <p:attrName>ppt_w</p:attrName>
                                        </p:attrNameLst>
                                      </p:cBhvr>
                                      <p:tavLst>
                                        <p:tav tm="0">
                                          <p:val>
                                            <p:fltVal val="0"/>
                                          </p:val>
                                        </p:tav>
                                        <p:tav tm="100000">
                                          <p:val>
                                            <p:strVal val="#ppt_w"/>
                                          </p:val>
                                        </p:tav>
                                      </p:tavLst>
                                    </p:anim>
                                    <p:anim calcmode="lin" valueType="num">
                                      <p:cBhvr>
                                        <p:cTn id="75" dur="500" fill="hold"/>
                                        <p:tgtEl>
                                          <p:spTgt spid="27"/>
                                        </p:tgtEl>
                                        <p:attrNameLst>
                                          <p:attrName>ppt_h</p:attrName>
                                        </p:attrNameLst>
                                      </p:cBhvr>
                                      <p:tavLst>
                                        <p:tav tm="0">
                                          <p:val>
                                            <p:fltVal val="0"/>
                                          </p:val>
                                        </p:tav>
                                        <p:tav tm="100000">
                                          <p:val>
                                            <p:strVal val="#ppt_h"/>
                                          </p:val>
                                        </p:tav>
                                      </p:tavLst>
                                    </p:anim>
                                    <p:animEffect transition="in" filter="fade">
                                      <p:cBhvr>
                                        <p:cTn id="76" dur="500"/>
                                        <p:tgtEl>
                                          <p:spTgt spid="27"/>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8"/>
                                        </p:tgtEl>
                                        <p:attrNameLst>
                                          <p:attrName>style.visibility</p:attrName>
                                        </p:attrNameLst>
                                      </p:cBhvr>
                                      <p:to>
                                        <p:strVal val="visible"/>
                                      </p:to>
                                    </p:set>
                                    <p:animEffect transition="in" filter="fade">
                                      <p:cBhvr>
                                        <p:cTn id="79" dur="500"/>
                                        <p:tgtEl>
                                          <p:spTgt spid="28"/>
                                        </p:tgtEl>
                                      </p:cBhvr>
                                    </p:animEffect>
                                  </p:childTnLst>
                                </p:cTn>
                              </p:par>
                              <p:par>
                                <p:cTn id="80" presetID="22" presetClass="entr" presetSubtype="8" fill="hold" nodeType="withEffect">
                                  <p:stCondLst>
                                    <p:cond delay="0"/>
                                  </p:stCondLst>
                                  <p:childTnLst>
                                    <p:set>
                                      <p:cBhvr>
                                        <p:cTn id="81" dur="1" fill="hold">
                                          <p:stCondLst>
                                            <p:cond delay="0"/>
                                          </p:stCondLst>
                                        </p:cTn>
                                        <p:tgtEl>
                                          <p:spTgt spid="30"/>
                                        </p:tgtEl>
                                        <p:attrNameLst>
                                          <p:attrName>style.visibility</p:attrName>
                                        </p:attrNameLst>
                                      </p:cBhvr>
                                      <p:to>
                                        <p:strVal val="visible"/>
                                      </p:to>
                                    </p:set>
                                    <p:animEffect transition="in" filter="wipe(left)">
                                      <p:cBhvr>
                                        <p:cTn id="82" dur="500"/>
                                        <p:tgtEl>
                                          <p:spTgt spid="30"/>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31"/>
                                        </p:tgtEl>
                                        <p:attrNameLst>
                                          <p:attrName>style.visibility</p:attrName>
                                        </p:attrNameLst>
                                      </p:cBhvr>
                                      <p:to>
                                        <p:strVal val="visible"/>
                                      </p:to>
                                    </p:set>
                                    <p:anim calcmode="lin" valueType="num">
                                      <p:cBhvr>
                                        <p:cTn id="85" dur="500" fill="hold"/>
                                        <p:tgtEl>
                                          <p:spTgt spid="31"/>
                                        </p:tgtEl>
                                        <p:attrNameLst>
                                          <p:attrName>ppt_w</p:attrName>
                                        </p:attrNameLst>
                                      </p:cBhvr>
                                      <p:tavLst>
                                        <p:tav tm="0">
                                          <p:val>
                                            <p:fltVal val="0"/>
                                          </p:val>
                                        </p:tav>
                                        <p:tav tm="100000">
                                          <p:val>
                                            <p:strVal val="#ppt_w"/>
                                          </p:val>
                                        </p:tav>
                                      </p:tavLst>
                                    </p:anim>
                                    <p:anim calcmode="lin" valueType="num">
                                      <p:cBhvr>
                                        <p:cTn id="86" dur="500" fill="hold"/>
                                        <p:tgtEl>
                                          <p:spTgt spid="31"/>
                                        </p:tgtEl>
                                        <p:attrNameLst>
                                          <p:attrName>ppt_h</p:attrName>
                                        </p:attrNameLst>
                                      </p:cBhvr>
                                      <p:tavLst>
                                        <p:tav tm="0">
                                          <p:val>
                                            <p:fltVal val="0"/>
                                          </p:val>
                                        </p:tav>
                                        <p:tav tm="100000">
                                          <p:val>
                                            <p:strVal val="#ppt_h"/>
                                          </p:val>
                                        </p:tav>
                                      </p:tavLst>
                                    </p:anim>
                                    <p:animEffect transition="in" filter="fade">
                                      <p:cBhvr>
                                        <p:cTn id="87" dur="500"/>
                                        <p:tgtEl>
                                          <p:spTgt spid="31"/>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32"/>
                                        </p:tgtEl>
                                        <p:attrNameLst>
                                          <p:attrName>style.visibility</p:attrName>
                                        </p:attrNameLst>
                                      </p:cBhvr>
                                      <p:to>
                                        <p:strVal val="visible"/>
                                      </p:to>
                                    </p:set>
                                    <p:animEffect transition="in" filter="fade">
                                      <p:cBhvr>
                                        <p:cTn id="90" dur="500"/>
                                        <p:tgtEl>
                                          <p:spTgt spid="32"/>
                                        </p:tgtEl>
                                      </p:cBhvr>
                                    </p:animEffect>
                                  </p:childTnLst>
                                </p:cTn>
                              </p:par>
                              <p:par>
                                <p:cTn id="91" presetID="22" presetClass="entr" presetSubtype="8" fill="hold" nodeType="withEffect">
                                  <p:stCondLst>
                                    <p:cond delay="0"/>
                                  </p:stCondLst>
                                  <p:childTnLst>
                                    <p:set>
                                      <p:cBhvr>
                                        <p:cTn id="92" dur="1" fill="hold">
                                          <p:stCondLst>
                                            <p:cond delay="0"/>
                                          </p:stCondLst>
                                        </p:cTn>
                                        <p:tgtEl>
                                          <p:spTgt spid="33"/>
                                        </p:tgtEl>
                                        <p:attrNameLst>
                                          <p:attrName>style.visibility</p:attrName>
                                        </p:attrNameLst>
                                      </p:cBhvr>
                                      <p:to>
                                        <p:strVal val="visible"/>
                                      </p:to>
                                    </p:set>
                                    <p:animEffect transition="in" filter="wipe(left)">
                                      <p:cBhvr>
                                        <p:cTn id="93" dur="500"/>
                                        <p:tgtEl>
                                          <p:spTgt spid="33"/>
                                        </p:tgtEl>
                                      </p:cBhvr>
                                    </p:animEffect>
                                  </p:childTnLst>
                                </p:cTn>
                              </p:par>
                              <p:par>
                                <p:cTn id="94" presetID="53" presetClass="entr" presetSubtype="16" fill="hold" grpId="0" nodeType="withEffect">
                                  <p:stCondLst>
                                    <p:cond delay="0"/>
                                  </p:stCondLst>
                                  <p:childTnLst>
                                    <p:set>
                                      <p:cBhvr>
                                        <p:cTn id="95" dur="1" fill="hold">
                                          <p:stCondLst>
                                            <p:cond delay="0"/>
                                          </p:stCondLst>
                                        </p:cTn>
                                        <p:tgtEl>
                                          <p:spTgt spid="34"/>
                                        </p:tgtEl>
                                        <p:attrNameLst>
                                          <p:attrName>style.visibility</p:attrName>
                                        </p:attrNameLst>
                                      </p:cBhvr>
                                      <p:to>
                                        <p:strVal val="visible"/>
                                      </p:to>
                                    </p:set>
                                    <p:anim calcmode="lin" valueType="num">
                                      <p:cBhvr>
                                        <p:cTn id="96" dur="500" fill="hold"/>
                                        <p:tgtEl>
                                          <p:spTgt spid="34"/>
                                        </p:tgtEl>
                                        <p:attrNameLst>
                                          <p:attrName>ppt_w</p:attrName>
                                        </p:attrNameLst>
                                      </p:cBhvr>
                                      <p:tavLst>
                                        <p:tav tm="0">
                                          <p:val>
                                            <p:fltVal val="0"/>
                                          </p:val>
                                        </p:tav>
                                        <p:tav tm="100000">
                                          <p:val>
                                            <p:strVal val="#ppt_w"/>
                                          </p:val>
                                        </p:tav>
                                      </p:tavLst>
                                    </p:anim>
                                    <p:anim calcmode="lin" valueType="num">
                                      <p:cBhvr>
                                        <p:cTn id="97" dur="500" fill="hold"/>
                                        <p:tgtEl>
                                          <p:spTgt spid="34"/>
                                        </p:tgtEl>
                                        <p:attrNameLst>
                                          <p:attrName>ppt_h</p:attrName>
                                        </p:attrNameLst>
                                      </p:cBhvr>
                                      <p:tavLst>
                                        <p:tav tm="0">
                                          <p:val>
                                            <p:fltVal val="0"/>
                                          </p:val>
                                        </p:tav>
                                        <p:tav tm="100000">
                                          <p:val>
                                            <p:strVal val="#ppt_h"/>
                                          </p:val>
                                        </p:tav>
                                      </p:tavLst>
                                    </p:anim>
                                    <p:animEffect transition="in" filter="fade">
                                      <p:cBhvr>
                                        <p:cTn id="98" dur="500"/>
                                        <p:tgtEl>
                                          <p:spTgt spid="34"/>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4"/>
                                        </p:tgtEl>
                                        <p:attrNameLst>
                                          <p:attrName>style.visibility</p:attrName>
                                        </p:attrNameLst>
                                      </p:cBhvr>
                                      <p:to>
                                        <p:strVal val="visible"/>
                                      </p:to>
                                    </p:set>
                                    <p:animEffect transition="in" filter="fade">
                                      <p:cBhvr>
                                        <p:cTn id="101" dur="500"/>
                                        <p:tgtEl>
                                          <p:spTgt spid="4"/>
                                        </p:tgtEl>
                                      </p:cBhvr>
                                    </p:animEffect>
                                  </p:childTnLst>
                                </p:cTn>
                              </p:par>
                              <p:par>
                                <p:cTn id="102" presetID="22" presetClass="entr" presetSubtype="8" fill="hold" nodeType="withEffect">
                                  <p:stCondLst>
                                    <p:cond delay="0"/>
                                  </p:stCondLst>
                                  <p:childTnLst>
                                    <p:set>
                                      <p:cBhvr>
                                        <p:cTn id="103" dur="1" fill="hold">
                                          <p:stCondLst>
                                            <p:cond delay="0"/>
                                          </p:stCondLst>
                                        </p:cTn>
                                        <p:tgtEl>
                                          <p:spTgt spid="5"/>
                                        </p:tgtEl>
                                        <p:attrNameLst>
                                          <p:attrName>style.visibility</p:attrName>
                                        </p:attrNameLst>
                                      </p:cBhvr>
                                      <p:to>
                                        <p:strVal val="visible"/>
                                      </p:to>
                                    </p:set>
                                    <p:animEffect transition="in" filter="wipe(left)">
                                      <p:cBhvr>
                                        <p:cTn id="104" dur="500"/>
                                        <p:tgtEl>
                                          <p:spTgt spid="5"/>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35"/>
                                        </p:tgtEl>
                                        <p:attrNameLst>
                                          <p:attrName>style.visibility</p:attrName>
                                        </p:attrNameLst>
                                      </p:cBhvr>
                                      <p:to>
                                        <p:strVal val="visible"/>
                                      </p:to>
                                    </p:set>
                                    <p:anim calcmode="lin" valueType="num">
                                      <p:cBhvr>
                                        <p:cTn id="107" dur="500" fill="hold"/>
                                        <p:tgtEl>
                                          <p:spTgt spid="35"/>
                                        </p:tgtEl>
                                        <p:attrNameLst>
                                          <p:attrName>ppt_w</p:attrName>
                                        </p:attrNameLst>
                                      </p:cBhvr>
                                      <p:tavLst>
                                        <p:tav tm="0">
                                          <p:val>
                                            <p:fltVal val="0"/>
                                          </p:val>
                                        </p:tav>
                                        <p:tav tm="100000">
                                          <p:val>
                                            <p:strVal val="#ppt_w"/>
                                          </p:val>
                                        </p:tav>
                                      </p:tavLst>
                                    </p:anim>
                                    <p:anim calcmode="lin" valueType="num">
                                      <p:cBhvr>
                                        <p:cTn id="108" dur="500" fill="hold"/>
                                        <p:tgtEl>
                                          <p:spTgt spid="35"/>
                                        </p:tgtEl>
                                        <p:attrNameLst>
                                          <p:attrName>ppt_h</p:attrName>
                                        </p:attrNameLst>
                                      </p:cBhvr>
                                      <p:tavLst>
                                        <p:tav tm="0">
                                          <p:val>
                                            <p:fltVal val="0"/>
                                          </p:val>
                                        </p:tav>
                                        <p:tav tm="100000">
                                          <p:val>
                                            <p:strVal val="#ppt_h"/>
                                          </p:val>
                                        </p:tav>
                                      </p:tavLst>
                                    </p:anim>
                                    <p:animEffect transition="in" filter="fade">
                                      <p:cBhvr>
                                        <p:cTn id="109"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p:bldP spid="12" grpId="0" animBg="1"/>
      <p:bldP spid="13" grpId="0" animBg="1"/>
      <p:bldP spid="14" grpId="0"/>
      <p:bldP spid="15" grpId="0" animBg="1"/>
      <p:bldP spid="17" grpId="0"/>
      <p:bldP spid="21" grpId="0" animBg="1"/>
      <p:bldP spid="24" grpId="0"/>
      <p:bldP spid="25" grpId="0" animBg="1"/>
      <p:bldP spid="27" grpId="0"/>
      <p:bldP spid="28" grpId="0" animBg="1"/>
      <p:bldP spid="31" grpId="0"/>
      <p:bldP spid="32" grpId="0" animBg="1"/>
      <p:bldP spid="34" grpId="0"/>
      <p:bldP spid="4" grpId="0" bldLvl="0" animBg="1"/>
      <p:bldP spid="3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62230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dirty="0">
              <a:solidFill>
                <a:schemeClr val="bg1"/>
              </a:solidFill>
              <a:latin typeface="微软雅黑" panose="020B0503020204020204" pitchFamily="34" charset="-122"/>
              <a:ea typeface="微软雅黑" panose="020B0503020204020204" pitchFamily="34" charset="-122"/>
            </a:endParaRPr>
          </a:p>
          <a:p>
            <a:pPr marL="0" lvl="1"/>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10" name="Oval 493"/>
          <p:cNvSpPr>
            <a:spLocks noChangeArrowheads="1"/>
          </p:cNvSpPr>
          <p:nvPr/>
        </p:nvSpPr>
        <p:spPr bwMode="auto">
          <a:xfrm>
            <a:off x="4567280" y="4940767"/>
            <a:ext cx="730404" cy="662682"/>
          </a:xfrm>
          <a:custGeom>
            <a:avLst/>
            <a:gdLst/>
            <a:ahLst/>
            <a:cxnLst/>
            <a:rect l="l" t="t" r="r" b="b"/>
            <a:pathLst>
              <a:path w="239713" h="217487">
                <a:moveTo>
                  <a:pt x="67420" y="131762"/>
                </a:moveTo>
                <a:lnTo>
                  <a:pt x="71346" y="131762"/>
                </a:lnTo>
                <a:lnTo>
                  <a:pt x="80061" y="131762"/>
                </a:lnTo>
                <a:lnTo>
                  <a:pt x="80262" y="131762"/>
                </a:lnTo>
                <a:lnTo>
                  <a:pt x="97384" y="131762"/>
                </a:lnTo>
                <a:lnTo>
                  <a:pt x="100603" y="131762"/>
                </a:lnTo>
                <a:lnTo>
                  <a:pt x="101129" y="131762"/>
                </a:lnTo>
                <a:lnTo>
                  <a:pt x="102183" y="131762"/>
                </a:lnTo>
                <a:lnTo>
                  <a:pt x="109088" y="131762"/>
                </a:lnTo>
                <a:lnTo>
                  <a:pt x="109557" y="131762"/>
                </a:lnTo>
                <a:lnTo>
                  <a:pt x="129513" y="131762"/>
                </a:lnTo>
                <a:lnTo>
                  <a:pt x="129572" y="131762"/>
                </a:lnTo>
                <a:lnTo>
                  <a:pt x="168548" y="131762"/>
                </a:lnTo>
                <a:lnTo>
                  <a:pt x="195469" y="137003"/>
                </a:lnTo>
                <a:lnTo>
                  <a:pt x="218177" y="151330"/>
                </a:lnTo>
                <a:lnTo>
                  <a:pt x="233861" y="172645"/>
                </a:lnTo>
                <a:lnTo>
                  <a:pt x="239713" y="198851"/>
                </a:lnTo>
                <a:lnTo>
                  <a:pt x="239713" y="201181"/>
                </a:lnTo>
                <a:lnTo>
                  <a:pt x="239713" y="201181"/>
                </a:lnTo>
                <a:lnTo>
                  <a:pt x="239713" y="217487"/>
                </a:lnTo>
                <a:lnTo>
                  <a:pt x="0" y="217487"/>
                </a:lnTo>
                <a:cubicBezTo>
                  <a:pt x="0" y="217487"/>
                  <a:pt x="0" y="217487"/>
                  <a:pt x="0" y="215158"/>
                </a:cubicBezTo>
                <a:lnTo>
                  <a:pt x="0" y="198851"/>
                </a:lnTo>
                <a:cubicBezTo>
                  <a:pt x="0" y="161580"/>
                  <a:pt x="29964" y="131762"/>
                  <a:pt x="67420" y="131762"/>
                </a:cubicBezTo>
                <a:close/>
                <a:moveTo>
                  <a:pt x="119063" y="0"/>
                </a:moveTo>
                <a:lnTo>
                  <a:pt x="142545" y="4741"/>
                </a:lnTo>
                <a:lnTo>
                  <a:pt x="161720" y="17669"/>
                </a:lnTo>
                <a:lnTo>
                  <a:pt x="174648" y="36844"/>
                </a:lnTo>
                <a:lnTo>
                  <a:pt x="179388" y="60325"/>
                </a:lnTo>
                <a:lnTo>
                  <a:pt x="174648" y="83807"/>
                </a:lnTo>
                <a:lnTo>
                  <a:pt x="161720" y="102981"/>
                </a:lnTo>
                <a:lnTo>
                  <a:pt x="142545" y="115910"/>
                </a:lnTo>
                <a:cubicBezTo>
                  <a:pt x="135327" y="118962"/>
                  <a:pt x="127393" y="120650"/>
                  <a:pt x="119063" y="120650"/>
                </a:cubicBezTo>
                <a:cubicBezTo>
                  <a:pt x="102405" y="120650"/>
                  <a:pt x="87323" y="113898"/>
                  <a:pt x="76407" y="102981"/>
                </a:cubicBezTo>
                <a:cubicBezTo>
                  <a:pt x="70949" y="97523"/>
                  <a:pt x="66531" y="91024"/>
                  <a:pt x="63479" y="83807"/>
                </a:cubicBezTo>
                <a:cubicBezTo>
                  <a:pt x="60426" y="76589"/>
                  <a:pt x="58738" y="68654"/>
                  <a:pt x="58738" y="60325"/>
                </a:cubicBezTo>
                <a:cubicBezTo>
                  <a:pt x="58738" y="43667"/>
                  <a:pt x="65490" y="28585"/>
                  <a:pt x="76407" y="17669"/>
                </a:cubicBezTo>
                <a:cubicBezTo>
                  <a:pt x="81865" y="12210"/>
                  <a:pt x="88365" y="7793"/>
                  <a:pt x="95582" y="4741"/>
                </a:cubicBezTo>
                <a:cubicBezTo>
                  <a:pt x="102799" y="1688"/>
                  <a:pt x="110734" y="0"/>
                  <a:pt x="119063" y="0"/>
                </a:cubicBezTo>
                <a:close/>
              </a:path>
            </a:pathLst>
          </a:custGeom>
          <a:solidFill>
            <a:schemeClr val="accent5">
              <a:lumMod val="50000"/>
            </a:scheme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cxnSp>
        <p:nvCxnSpPr>
          <p:cNvPr id="12" name="直接连接符 11"/>
          <p:cNvCxnSpPr/>
          <p:nvPr/>
        </p:nvCxnSpPr>
        <p:spPr>
          <a:xfrm>
            <a:off x="1770740"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6487218"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4225015" y="5732599"/>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4383911" y="1944098"/>
            <a:ext cx="1198880" cy="398780"/>
          </a:xfrm>
          <a:prstGeom prst="rect">
            <a:avLst/>
          </a:prstGeom>
          <a:noFill/>
        </p:spPr>
        <p:txBody>
          <a:bodyPr wrap="none" rtlCol="0" anchor="ctr">
            <a:spAutoFit/>
          </a:bodyPr>
          <a:lstStyle/>
          <a:p>
            <a:pPr algn="l">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用户注册</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7" name="TextBox 499"/>
          <p:cNvSpPr txBox="1"/>
          <p:nvPr/>
        </p:nvSpPr>
        <p:spPr>
          <a:xfrm>
            <a:off x="9071184" y="1944098"/>
            <a:ext cx="1198880" cy="398780"/>
          </a:xfrm>
          <a:prstGeom prst="rect">
            <a:avLst/>
          </a:prstGeom>
          <a:noFill/>
        </p:spPr>
        <p:txBody>
          <a:bodyPr wrap="none" rtlCol="0" anchor="ctr">
            <a:spAutoFit/>
          </a:bodyPr>
          <a:lstStyle/>
          <a:p>
            <a:pPr algn="l">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rPr>
              <a:t>用户登录</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21" name="TextBox 500"/>
          <p:cNvSpPr txBox="1"/>
          <p:nvPr/>
        </p:nvSpPr>
        <p:spPr>
          <a:xfrm>
            <a:off x="6817231" y="5243220"/>
            <a:ext cx="1198880" cy="398780"/>
          </a:xfrm>
          <a:prstGeom prst="rect">
            <a:avLst/>
          </a:prstGeom>
          <a:noFill/>
        </p:spPr>
        <p:txBody>
          <a:bodyPr wrap="none" rtlCol="0" anchor="ctr">
            <a:spAutoFit/>
          </a:bodyPr>
          <a:lstStyle/>
          <a:p>
            <a:pPr algn="l">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用户退出</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4" name="TextBox 503"/>
          <p:cNvSpPr txBox="1"/>
          <p:nvPr/>
        </p:nvSpPr>
        <p:spPr>
          <a:xfrm>
            <a:off x="1645516" y="2479734"/>
            <a:ext cx="4296169" cy="1691640"/>
          </a:xfrm>
          <a:prstGeom prst="rect">
            <a:avLst/>
          </a:prstGeom>
          <a:noFill/>
        </p:spPr>
        <p:txBody>
          <a:bodyPr wrap="square" rtlCol="0">
            <a:spAutoFit/>
          </a:bodyPr>
          <a:lstStyle/>
          <a:p>
            <a:pPr>
              <a:lnSpc>
                <a:spcPct val="130000"/>
              </a:lnSpc>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400" dirty="0">
                <a:solidFill>
                  <a:schemeClr val="tx1"/>
                </a:solidFill>
                <a:latin typeface="微软雅黑" panose="020B0503020204020204" pitchFamily="34" charset="-122"/>
                <a:ea typeface="微软雅黑" panose="020B0503020204020204" pitchFamily="34" charset="-122"/>
              </a:rPr>
              <a:t> </a:t>
            </a:r>
            <a:r>
              <a:rPr lang="zh-CN" altLang="en-US" sz="2000" dirty="0">
                <a:solidFill>
                  <a:schemeClr val="tx1"/>
                </a:solidFill>
                <a:latin typeface="黑体" panose="02010609060101010101" charset="-122"/>
                <a:ea typeface="黑体" panose="02010609060101010101" charset="-122"/>
                <a:cs typeface="黑体" panose="02010609060101010101" charset="-122"/>
              </a:rPr>
              <a:t>游客将个人的信息存储到Mysql数据库中，注册时要求填写用户的各种详细信息。凡是符合要求的游客都可以注册成功，成为本博客的正式用户。</a:t>
            </a:r>
            <a:endParaRPr lang="zh-CN" altLang="en-US" sz="2000" dirty="0">
              <a:solidFill>
                <a:schemeClr val="tx1"/>
              </a:solidFill>
              <a:latin typeface="黑体" panose="02010609060101010101" charset="-122"/>
              <a:ea typeface="黑体" panose="02010609060101010101" charset="-122"/>
              <a:cs typeface="黑体" panose="02010609060101010101" charset="-122"/>
            </a:endParaRPr>
          </a:p>
        </p:txBody>
      </p:sp>
      <p:sp>
        <p:nvSpPr>
          <p:cNvPr id="25" name="TextBox 504"/>
          <p:cNvSpPr txBox="1"/>
          <p:nvPr/>
        </p:nvSpPr>
        <p:spPr>
          <a:xfrm>
            <a:off x="6385619" y="2479734"/>
            <a:ext cx="4296169" cy="2491740"/>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en-US" altLang="zh-CN" dirty="0">
                <a:solidFill>
                  <a:schemeClr val="tx1">
                    <a:lumMod val="65000"/>
                    <a:lumOff val="35000"/>
                  </a:schemeClr>
                </a:solidFill>
              </a:rPr>
              <a:t>     </a:t>
            </a:r>
            <a:r>
              <a:rPr lang="en-US" altLang="zh-CN" sz="2000" dirty="0">
                <a:solidFill>
                  <a:schemeClr val="tx1">
                    <a:lumMod val="65000"/>
                    <a:lumOff val="35000"/>
                  </a:schemeClr>
                </a:solidFill>
                <a:latin typeface="黑体" panose="02010609060101010101" charset="-122"/>
                <a:ea typeface="黑体" panose="02010609060101010101" charset="-122"/>
                <a:cs typeface="黑体" panose="02010609060101010101" charset="-122"/>
              </a:rPr>
              <a:t>  </a:t>
            </a:r>
            <a:r>
              <a:rPr lang="zh-CN" altLang="en-US" sz="2000" dirty="0">
                <a:solidFill>
                  <a:schemeClr val="tx1"/>
                </a:solidFill>
                <a:latin typeface="黑体" panose="02010609060101010101" charset="-122"/>
                <a:ea typeface="黑体" panose="02010609060101010101" charset="-122"/>
                <a:cs typeface="黑体" panose="02010609060101010101" charset="-122"/>
              </a:rPr>
              <a:t>主要用于验证博客网站用户信息的真实身份，以便对博客网站进行管理和维护。通过注册后的用户用个人注册的用户名，密码登录到网站。网站检测用户的用户名，密码并给予其相应的权限对博客网站进行操作。</a:t>
            </a:r>
            <a:endParaRPr lang="zh-CN" altLang="en-US" sz="2000" dirty="0">
              <a:solidFill>
                <a:schemeClr val="tx1"/>
              </a:solidFill>
              <a:latin typeface="黑体" panose="02010609060101010101" charset="-122"/>
              <a:ea typeface="黑体" panose="02010609060101010101" charset="-122"/>
              <a:cs typeface="黑体" panose="02010609060101010101" charset="-122"/>
            </a:endParaRPr>
          </a:p>
        </p:txBody>
      </p:sp>
      <p:sp>
        <p:nvSpPr>
          <p:cNvPr id="26" name="TextBox 505"/>
          <p:cNvSpPr txBox="1"/>
          <p:nvPr/>
        </p:nvSpPr>
        <p:spPr>
          <a:xfrm>
            <a:off x="3960726" y="5805133"/>
            <a:ext cx="4296169" cy="891540"/>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en-US" altLang="zh-CN" dirty="0">
                <a:solidFill>
                  <a:schemeClr val="tx1">
                    <a:lumMod val="65000"/>
                    <a:lumOff val="35000"/>
                  </a:schemeClr>
                </a:solidFill>
              </a:rPr>
              <a:t>      </a:t>
            </a:r>
            <a:r>
              <a:rPr lang="en-US" altLang="zh-CN" sz="2000" dirty="0">
                <a:solidFill>
                  <a:schemeClr val="tx1">
                    <a:lumMod val="65000"/>
                    <a:lumOff val="35000"/>
                  </a:schemeClr>
                </a:solidFill>
                <a:latin typeface="黑体" panose="02010609060101010101" charset="-122"/>
                <a:ea typeface="黑体" panose="02010609060101010101" charset="-122"/>
                <a:cs typeface="黑体" panose="02010609060101010101" charset="-122"/>
              </a:rPr>
              <a:t>  </a:t>
            </a:r>
            <a:r>
              <a:rPr lang="zh-CN" altLang="en-US" sz="2000" dirty="0">
                <a:solidFill>
                  <a:schemeClr val="tx1"/>
                </a:solidFill>
                <a:latin typeface="黑体" panose="02010609060101010101" charset="-122"/>
                <a:ea typeface="黑体" panose="02010609060101010101" charset="-122"/>
                <a:cs typeface="黑体" panose="02010609060101010101" charset="-122"/>
              </a:rPr>
              <a:t>已经登陆的用户可以退出，释放自己所占有的各种信息资源。</a:t>
            </a:r>
            <a:endParaRPr lang="zh-CN" altLang="en-US" sz="2000" dirty="0">
              <a:solidFill>
                <a:schemeClr val="tx1"/>
              </a:solidFill>
              <a:latin typeface="黑体" panose="02010609060101010101" charset="-122"/>
              <a:ea typeface="黑体" panose="02010609060101010101" charset="-122"/>
              <a:cs typeface="黑体" panose="02010609060101010101" charset="-122"/>
            </a:endParaRPr>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4" name="椭圆 3"/>
          <p:cNvSpPr/>
          <p:nvPr/>
        </p:nvSpPr>
        <p:spPr>
          <a:xfrm>
            <a:off x="5161483" y="6202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smtClean="0">
                <a:solidFill>
                  <a:schemeClr val="accent5">
                    <a:lumMod val="60000"/>
                    <a:lumOff val="40000"/>
                  </a:schemeClr>
                </a:solidFill>
                <a:latin typeface="Impact MT Std" pitchFamily="34" charset="0"/>
                <a:ea typeface="微软雅黑" panose="020B0503020204020204" pitchFamily="34" charset="-122"/>
              </a:rPr>
              <a:t>1</a:t>
            </a:r>
            <a:endParaRPr lang="zh-CN" altLang="en-US" dirty="0">
              <a:solidFill>
                <a:schemeClr val="accent5">
                  <a:lumMod val="60000"/>
                  <a:lumOff val="40000"/>
                </a:schemeClr>
              </a:solidFill>
              <a:latin typeface="Impact MT Std" pitchFamily="34" charset="0"/>
              <a:ea typeface="微软雅黑" panose="020B0503020204020204" pitchFamily="34" charset="-122"/>
            </a:endParaRPr>
          </a:p>
        </p:txBody>
      </p:sp>
      <p:sp>
        <p:nvSpPr>
          <p:cNvPr id="5" name="TextBox 498"/>
          <p:cNvSpPr txBox="1"/>
          <p:nvPr/>
        </p:nvSpPr>
        <p:spPr>
          <a:xfrm>
            <a:off x="5802501" y="645841"/>
            <a:ext cx="2316480" cy="460375"/>
          </a:xfrm>
          <a:prstGeom prst="rect">
            <a:avLst/>
          </a:prstGeom>
          <a:noFill/>
        </p:spPr>
        <p:txBody>
          <a:bodyPr wrap="none" rtlCol="0" anchor="ctr">
            <a:spAutoFit/>
          </a:bodyPr>
          <a:p>
            <a:pPr algn="l">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用户登录和注册</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6" name="Oval 493"/>
          <p:cNvSpPr>
            <a:spLocks noChangeArrowheads="1"/>
          </p:cNvSpPr>
          <p:nvPr/>
        </p:nvSpPr>
        <p:spPr bwMode="auto">
          <a:xfrm>
            <a:off x="6817085" y="1556217"/>
            <a:ext cx="730404" cy="662682"/>
          </a:xfrm>
          <a:custGeom>
            <a:avLst/>
            <a:gdLst/>
            <a:ahLst/>
            <a:cxnLst/>
            <a:rect l="l" t="t" r="r" b="b"/>
            <a:pathLst>
              <a:path w="239713" h="217487">
                <a:moveTo>
                  <a:pt x="67420" y="131762"/>
                </a:moveTo>
                <a:lnTo>
                  <a:pt x="71346" y="131762"/>
                </a:lnTo>
                <a:lnTo>
                  <a:pt x="80061" y="131762"/>
                </a:lnTo>
                <a:lnTo>
                  <a:pt x="80262" y="131762"/>
                </a:lnTo>
                <a:lnTo>
                  <a:pt x="97384" y="131762"/>
                </a:lnTo>
                <a:lnTo>
                  <a:pt x="100603" y="131762"/>
                </a:lnTo>
                <a:lnTo>
                  <a:pt x="101129" y="131762"/>
                </a:lnTo>
                <a:lnTo>
                  <a:pt x="102183" y="131762"/>
                </a:lnTo>
                <a:lnTo>
                  <a:pt x="109088" y="131762"/>
                </a:lnTo>
                <a:lnTo>
                  <a:pt x="109557" y="131762"/>
                </a:lnTo>
                <a:lnTo>
                  <a:pt x="129513" y="131762"/>
                </a:lnTo>
                <a:lnTo>
                  <a:pt x="129572" y="131762"/>
                </a:lnTo>
                <a:lnTo>
                  <a:pt x="168548" y="131762"/>
                </a:lnTo>
                <a:lnTo>
                  <a:pt x="195469" y="137003"/>
                </a:lnTo>
                <a:lnTo>
                  <a:pt x="218177" y="151330"/>
                </a:lnTo>
                <a:lnTo>
                  <a:pt x="233861" y="172645"/>
                </a:lnTo>
                <a:lnTo>
                  <a:pt x="239713" y="198851"/>
                </a:lnTo>
                <a:lnTo>
                  <a:pt x="239713" y="201181"/>
                </a:lnTo>
                <a:lnTo>
                  <a:pt x="239713" y="201181"/>
                </a:lnTo>
                <a:lnTo>
                  <a:pt x="239713" y="217487"/>
                </a:lnTo>
                <a:lnTo>
                  <a:pt x="0" y="217487"/>
                </a:lnTo>
                <a:cubicBezTo>
                  <a:pt x="0" y="217487"/>
                  <a:pt x="0" y="217487"/>
                  <a:pt x="0" y="215158"/>
                </a:cubicBezTo>
                <a:lnTo>
                  <a:pt x="0" y="198851"/>
                </a:lnTo>
                <a:cubicBezTo>
                  <a:pt x="0" y="161580"/>
                  <a:pt x="29964" y="131762"/>
                  <a:pt x="67420" y="131762"/>
                </a:cubicBezTo>
                <a:close/>
                <a:moveTo>
                  <a:pt x="119063" y="0"/>
                </a:moveTo>
                <a:lnTo>
                  <a:pt x="142545" y="4741"/>
                </a:lnTo>
                <a:lnTo>
                  <a:pt x="161720" y="17669"/>
                </a:lnTo>
                <a:lnTo>
                  <a:pt x="174648" y="36844"/>
                </a:lnTo>
                <a:lnTo>
                  <a:pt x="179388" y="60325"/>
                </a:lnTo>
                <a:lnTo>
                  <a:pt x="174648" y="83807"/>
                </a:lnTo>
                <a:lnTo>
                  <a:pt x="161720" y="102981"/>
                </a:lnTo>
                <a:lnTo>
                  <a:pt x="142545" y="115910"/>
                </a:lnTo>
                <a:cubicBezTo>
                  <a:pt x="135327" y="118962"/>
                  <a:pt x="127393" y="120650"/>
                  <a:pt x="119063" y="120650"/>
                </a:cubicBezTo>
                <a:cubicBezTo>
                  <a:pt x="102405" y="120650"/>
                  <a:pt x="87323" y="113898"/>
                  <a:pt x="76407" y="102981"/>
                </a:cubicBezTo>
                <a:cubicBezTo>
                  <a:pt x="70949" y="97523"/>
                  <a:pt x="66531" y="91024"/>
                  <a:pt x="63479" y="83807"/>
                </a:cubicBezTo>
                <a:cubicBezTo>
                  <a:pt x="60426" y="76589"/>
                  <a:pt x="58738" y="68654"/>
                  <a:pt x="58738" y="60325"/>
                </a:cubicBezTo>
                <a:cubicBezTo>
                  <a:pt x="58738" y="43667"/>
                  <a:pt x="65490" y="28585"/>
                  <a:pt x="76407" y="17669"/>
                </a:cubicBezTo>
                <a:cubicBezTo>
                  <a:pt x="81865" y="12210"/>
                  <a:pt x="88365" y="7793"/>
                  <a:pt x="95582" y="4741"/>
                </a:cubicBezTo>
                <a:cubicBezTo>
                  <a:pt x="102799" y="1688"/>
                  <a:pt x="110734" y="0"/>
                  <a:pt x="119063" y="0"/>
                </a:cubicBezTo>
                <a:close/>
              </a:path>
            </a:pathLst>
          </a:custGeom>
          <a:solidFill>
            <a:schemeClr val="accent5">
              <a:lumMod val="50000"/>
            </a:schemeClr>
          </a:solidFill>
          <a:ln>
            <a:noFill/>
          </a:ln>
          <a:effectLst/>
        </p:spPr>
        <p:txBody>
          <a:bodyPr vert="horz" wrap="square" lIns="91440" tIns="45720" rIns="91440" bIns="45720" numCol="1" anchor="t" anchorCtr="0" compatLnSpc="1"/>
          <a:p>
            <a:endParaRPr lang="zh-CN" altLang="en-US">
              <a:solidFill>
                <a:schemeClr val="tx1">
                  <a:lumMod val="65000"/>
                  <a:lumOff val="35000"/>
                </a:schemeClr>
              </a:solidFill>
            </a:endParaRPr>
          </a:p>
        </p:txBody>
      </p:sp>
      <p:sp>
        <p:nvSpPr>
          <p:cNvPr id="7" name="Oval 493"/>
          <p:cNvSpPr>
            <a:spLocks noChangeArrowheads="1"/>
          </p:cNvSpPr>
          <p:nvPr/>
        </p:nvSpPr>
        <p:spPr bwMode="auto">
          <a:xfrm>
            <a:off x="1992355" y="1584792"/>
            <a:ext cx="730404" cy="662682"/>
          </a:xfrm>
          <a:custGeom>
            <a:avLst/>
            <a:gdLst/>
            <a:ahLst/>
            <a:cxnLst/>
            <a:rect l="l" t="t" r="r" b="b"/>
            <a:pathLst>
              <a:path w="239713" h="217487">
                <a:moveTo>
                  <a:pt x="67420" y="131762"/>
                </a:moveTo>
                <a:lnTo>
                  <a:pt x="71346" y="131762"/>
                </a:lnTo>
                <a:lnTo>
                  <a:pt x="80061" y="131762"/>
                </a:lnTo>
                <a:lnTo>
                  <a:pt x="80262" y="131762"/>
                </a:lnTo>
                <a:lnTo>
                  <a:pt x="97384" y="131762"/>
                </a:lnTo>
                <a:lnTo>
                  <a:pt x="100603" y="131762"/>
                </a:lnTo>
                <a:lnTo>
                  <a:pt x="101129" y="131762"/>
                </a:lnTo>
                <a:lnTo>
                  <a:pt x="102183" y="131762"/>
                </a:lnTo>
                <a:lnTo>
                  <a:pt x="109088" y="131762"/>
                </a:lnTo>
                <a:lnTo>
                  <a:pt x="109557" y="131762"/>
                </a:lnTo>
                <a:lnTo>
                  <a:pt x="129513" y="131762"/>
                </a:lnTo>
                <a:lnTo>
                  <a:pt x="129572" y="131762"/>
                </a:lnTo>
                <a:lnTo>
                  <a:pt x="168548" y="131762"/>
                </a:lnTo>
                <a:lnTo>
                  <a:pt x="195469" y="137003"/>
                </a:lnTo>
                <a:lnTo>
                  <a:pt x="218177" y="151330"/>
                </a:lnTo>
                <a:lnTo>
                  <a:pt x="233861" y="172645"/>
                </a:lnTo>
                <a:lnTo>
                  <a:pt x="239713" y="198851"/>
                </a:lnTo>
                <a:lnTo>
                  <a:pt x="239713" y="201181"/>
                </a:lnTo>
                <a:lnTo>
                  <a:pt x="239713" y="201181"/>
                </a:lnTo>
                <a:lnTo>
                  <a:pt x="239713" y="217487"/>
                </a:lnTo>
                <a:lnTo>
                  <a:pt x="0" y="217487"/>
                </a:lnTo>
                <a:cubicBezTo>
                  <a:pt x="0" y="217487"/>
                  <a:pt x="0" y="217487"/>
                  <a:pt x="0" y="215158"/>
                </a:cubicBezTo>
                <a:lnTo>
                  <a:pt x="0" y="198851"/>
                </a:lnTo>
                <a:cubicBezTo>
                  <a:pt x="0" y="161580"/>
                  <a:pt x="29964" y="131762"/>
                  <a:pt x="67420" y="131762"/>
                </a:cubicBezTo>
                <a:close/>
                <a:moveTo>
                  <a:pt x="119063" y="0"/>
                </a:moveTo>
                <a:lnTo>
                  <a:pt x="142545" y="4741"/>
                </a:lnTo>
                <a:lnTo>
                  <a:pt x="161720" y="17669"/>
                </a:lnTo>
                <a:lnTo>
                  <a:pt x="174648" y="36844"/>
                </a:lnTo>
                <a:lnTo>
                  <a:pt x="179388" y="60325"/>
                </a:lnTo>
                <a:lnTo>
                  <a:pt x="174648" y="83807"/>
                </a:lnTo>
                <a:lnTo>
                  <a:pt x="161720" y="102981"/>
                </a:lnTo>
                <a:lnTo>
                  <a:pt x="142545" y="115910"/>
                </a:lnTo>
                <a:cubicBezTo>
                  <a:pt x="135327" y="118962"/>
                  <a:pt x="127393" y="120650"/>
                  <a:pt x="119063" y="120650"/>
                </a:cubicBezTo>
                <a:cubicBezTo>
                  <a:pt x="102405" y="120650"/>
                  <a:pt x="87323" y="113898"/>
                  <a:pt x="76407" y="102981"/>
                </a:cubicBezTo>
                <a:cubicBezTo>
                  <a:pt x="70949" y="97523"/>
                  <a:pt x="66531" y="91024"/>
                  <a:pt x="63479" y="83807"/>
                </a:cubicBezTo>
                <a:cubicBezTo>
                  <a:pt x="60426" y="76589"/>
                  <a:pt x="58738" y="68654"/>
                  <a:pt x="58738" y="60325"/>
                </a:cubicBezTo>
                <a:cubicBezTo>
                  <a:pt x="58738" y="43667"/>
                  <a:pt x="65490" y="28585"/>
                  <a:pt x="76407" y="17669"/>
                </a:cubicBezTo>
                <a:cubicBezTo>
                  <a:pt x="81865" y="12210"/>
                  <a:pt x="88365" y="7793"/>
                  <a:pt x="95582" y="4741"/>
                </a:cubicBezTo>
                <a:cubicBezTo>
                  <a:pt x="102799" y="1688"/>
                  <a:pt x="110734" y="0"/>
                  <a:pt x="119063" y="0"/>
                </a:cubicBezTo>
                <a:close/>
              </a:path>
            </a:pathLst>
          </a:custGeom>
          <a:solidFill>
            <a:schemeClr val="accent5">
              <a:lumMod val="50000"/>
            </a:schemeClr>
          </a:solidFill>
          <a:ln>
            <a:noFill/>
          </a:ln>
          <a:effectLst/>
        </p:spPr>
        <p:txBody>
          <a:bodyPr vert="horz" wrap="square" lIns="91440" tIns="45720" rIns="91440" bIns="45720" numCol="1" anchor="t" anchorCtr="0" compatLnSpc="1"/>
          <a:p>
            <a:endParaRPr lang="zh-CN" altLang="en-US">
              <a:solidFill>
                <a:schemeClr val="tx1">
                  <a:lumMod val="65000"/>
                  <a:lumOff val="35000"/>
                </a:schemeClr>
              </a:solidFill>
            </a:endParaRPr>
          </a:p>
        </p:txBody>
      </p:sp>
    </p:spTree>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2" presetClass="entr" presetSubtype="1" fill="hold" grpId="0" nodeType="withEffect">
                                  <p:stCondLst>
                                    <p:cond delay="0"/>
                                  </p:stCondLst>
                                  <p:iterate type="lt">
                                    <p:tmPct val="50000"/>
                                  </p:iterate>
                                  <p:childTnLst>
                                    <p:set>
                                      <p:cBhvr>
                                        <p:cTn id="9" dur="1" fill="hold">
                                          <p:stCondLst>
                                            <p:cond delay="0"/>
                                          </p:stCondLst>
                                        </p:cTn>
                                        <p:tgtEl>
                                          <p:spTgt spid="5"/>
                                        </p:tgtEl>
                                        <p:attrNameLst>
                                          <p:attrName>style.visibility</p:attrName>
                                        </p:attrNameLst>
                                      </p:cBhvr>
                                      <p:to>
                                        <p:strVal val="visible"/>
                                      </p:to>
                                    </p:set>
                                    <p:anim calcmode="lin" valueType="num">
                                      <p:cBhvr additive="base">
                                        <p:cTn id="10" dur="300"/>
                                        <p:tgtEl>
                                          <p:spTgt spid="5"/>
                                        </p:tgtEl>
                                        <p:attrNameLst>
                                          <p:attrName>ppt_y</p:attrName>
                                        </p:attrNameLst>
                                      </p:cBhvr>
                                      <p:tavLst>
                                        <p:tav tm="0">
                                          <p:val>
                                            <p:strVal val="#ppt_y-#ppt_h*1.125000"/>
                                          </p:val>
                                        </p:tav>
                                        <p:tav tm="100000">
                                          <p:val>
                                            <p:strVal val="#ppt_y"/>
                                          </p:val>
                                        </p:tav>
                                      </p:tavLst>
                                    </p:anim>
                                    <p:animEffect transition="in" filter="wipe(down)">
                                      <p:cBhvr>
                                        <p:cTn id="11" dur="300"/>
                                        <p:tgtEl>
                                          <p:spTgt spid="5"/>
                                        </p:tgtEl>
                                      </p:cBhvr>
                                    </p:animEffect>
                                  </p:childTnLst>
                                </p:cTn>
                              </p:par>
                              <p:par>
                                <p:cTn id="12" presetID="2" presetClass="entr" presetSubtype="2"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additive="base">
                                        <p:cTn id="14" dur="750" fill="hold"/>
                                        <p:tgtEl>
                                          <p:spTgt spid="7"/>
                                        </p:tgtEl>
                                        <p:attrNameLst>
                                          <p:attrName>ppt_x</p:attrName>
                                        </p:attrNameLst>
                                      </p:cBhvr>
                                      <p:tavLst>
                                        <p:tav tm="0">
                                          <p:val>
                                            <p:strVal val="1+#ppt_w/2"/>
                                          </p:val>
                                        </p:tav>
                                        <p:tav tm="100000">
                                          <p:val>
                                            <p:strVal val="#ppt_x"/>
                                          </p:val>
                                        </p:tav>
                                      </p:tavLst>
                                    </p:anim>
                                    <p:anim calcmode="lin" valueType="num">
                                      <p:cBhvr additive="base">
                                        <p:cTn id="15" dur="750" fill="hold"/>
                                        <p:tgtEl>
                                          <p:spTgt spid="7"/>
                                        </p:tgtEl>
                                        <p:attrNameLst>
                                          <p:attrName>ppt_y</p:attrName>
                                        </p:attrNameLst>
                                      </p:cBhvr>
                                      <p:tavLst>
                                        <p:tav tm="0">
                                          <p:val>
                                            <p:strVal val="#ppt_y"/>
                                          </p:val>
                                        </p:tav>
                                        <p:tav tm="100000">
                                          <p:val>
                                            <p:strVal val="#ppt_y"/>
                                          </p:val>
                                        </p:tav>
                                      </p:tavLst>
                                    </p:anim>
                                  </p:childTnLst>
                                </p:cTn>
                              </p:par>
                              <p:par>
                                <p:cTn id="16" presetID="22" presetClass="entr" presetSubtype="8"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left)">
                                      <p:cBhvr>
                                        <p:cTn id="18" dur="500"/>
                                        <p:tgtEl>
                                          <p:spTgt spid="12"/>
                                        </p:tgtEl>
                                      </p:cBhvr>
                                    </p:animEffect>
                                  </p:childTnLst>
                                </p:cTn>
                              </p:par>
                              <p:par>
                                <p:cTn id="19" presetID="12" presetClass="entr" presetSubtype="4" fill="hold" grpId="0" nodeType="withEffect">
                                  <p:stCondLst>
                                    <p:cond delay="0"/>
                                  </p:stCondLst>
                                  <p:iterate type="lt">
                                    <p:tmPct val="50000"/>
                                  </p:iterate>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300"/>
                                        <p:tgtEl>
                                          <p:spTgt spid="16"/>
                                        </p:tgtEl>
                                        <p:attrNameLst>
                                          <p:attrName>ppt_y</p:attrName>
                                        </p:attrNameLst>
                                      </p:cBhvr>
                                      <p:tavLst>
                                        <p:tav tm="0">
                                          <p:val>
                                            <p:strVal val="#ppt_y+#ppt_h*1.125000"/>
                                          </p:val>
                                        </p:tav>
                                        <p:tav tm="100000">
                                          <p:val>
                                            <p:strVal val="#ppt_y"/>
                                          </p:val>
                                        </p:tav>
                                      </p:tavLst>
                                    </p:anim>
                                    <p:animEffect transition="in" filter="wipe(up)">
                                      <p:cBhvr>
                                        <p:cTn id="22" dur="300"/>
                                        <p:tgtEl>
                                          <p:spTgt spid="16"/>
                                        </p:tgtEl>
                                      </p:cBhvr>
                                    </p:animEffect>
                                  </p:childTnLst>
                                </p:cTn>
                              </p:par>
                              <p:par>
                                <p:cTn id="23" presetID="2" presetClass="entr" presetSubtype="2"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750" fill="hold"/>
                                        <p:tgtEl>
                                          <p:spTgt spid="6"/>
                                        </p:tgtEl>
                                        <p:attrNameLst>
                                          <p:attrName>ppt_x</p:attrName>
                                        </p:attrNameLst>
                                      </p:cBhvr>
                                      <p:tavLst>
                                        <p:tav tm="0">
                                          <p:val>
                                            <p:strVal val="1+#ppt_w/2"/>
                                          </p:val>
                                        </p:tav>
                                        <p:tav tm="100000">
                                          <p:val>
                                            <p:strVal val="#ppt_x"/>
                                          </p:val>
                                        </p:tav>
                                      </p:tavLst>
                                    </p:anim>
                                    <p:anim calcmode="lin" valueType="num">
                                      <p:cBhvr additive="base">
                                        <p:cTn id="26" dur="750" fill="hold"/>
                                        <p:tgtEl>
                                          <p:spTgt spid="6"/>
                                        </p:tgtEl>
                                        <p:attrNameLst>
                                          <p:attrName>ppt_y</p:attrName>
                                        </p:attrNameLst>
                                      </p:cBhvr>
                                      <p:tavLst>
                                        <p:tav tm="0">
                                          <p:val>
                                            <p:strVal val="#ppt_y"/>
                                          </p:val>
                                        </p:tav>
                                        <p:tav tm="100000">
                                          <p:val>
                                            <p:strVal val="#ppt_y"/>
                                          </p:val>
                                        </p:tav>
                                      </p:tavLst>
                                    </p:anim>
                                  </p:childTnLst>
                                </p:cTn>
                              </p:par>
                              <p:par>
                                <p:cTn id="27" presetID="22" presetClass="entr" presetSubtype="8" fill="hold"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wipe(left)">
                                      <p:cBhvr>
                                        <p:cTn id="29" dur="500"/>
                                        <p:tgtEl>
                                          <p:spTgt spid="13"/>
                                        </p:tgtEl>
                                      </p:cBhvr>
                                    </p:animEffect>
                                  </p:childTnLst>
                                </p:cTn>
                              </p:par>
                              <p:par>
                                <p:cTn id="30" presetID="12" presetClass="entr" presetSubtype="4" fill="hold" grpId="0" nodeType="withEffect">
                                  <p:stCondLst>
                                    <p:cond delay="0"/>
                                  </p:stCondLst>
                                  <p:iterate type="lt">
                                    <p:tmPct val="50000"/>
                                  </p:iterate>
                                  <p:childTnLst>
                                    <p:set>
                                      <p:cBhvr>
                                        <p:cTn id="31" dur="1" fill="hold">
                                          <p:stCondLst>
                                            <p:cond delay="0"/>
                                          </p:stCondLst>
                                        </p:cTn>
                                        <p:tgtEl>
                                          <p:spTgt spid="17"/>
                                        </p:tgtEl>
                                        <p:attrNameLst>
                                          <p:attrName>style.visibility</p:attrName>
                                        </p:attrNameLst>
                                      </p:cBhvr>
                                      <p:to>
                                        <p:strVal val="visible"/>
                                      </p:to>
                                    </p:set>
                                    <p:anim calcmode="lin" valueType="num">
                                      <p:cBhvr additive="base">
                                        <p:cTn id="32" dur="300"/>
                                        <p:tgtEl>
                                          <p:spTgt spid="17"/>
                                        </p:tgtEl>
                                        <p:attrNameLst>
                                          <p:attrName>ppt_y</p:attrName>
                                        </p:attrNameLst>
                                      </p:cBhvr>
                                      <p:tavLst>
                                        <p:tav tm="0">
                                          <p:val>
                                            <p:strVal val="#ppt_y+#ppt_h*1.125000"/>
                                          </p:val>
                                        </p:tav>
                                        <p:tav tm="100000">
                                          <p:val>
                                            <p:strVal val="#ppt_y"/>
                                          </p:val>
                                        </p:tav>
                                      </p:tavLst>
                                    </p:anim>
                                    <p:animEffect transition="in" filter="wipe(up)">
                                      <p:cBhvr>
                                        <p:cTn id="33" dur="300"/>
                                        <p:tgtEl>
                                          <p:spTgt spid="17"/>
                                        </p:tgtEl>
                                      </p:cBhvr>
                                    </p:animEffect>
                                  </p:childTnLst>
                                </p:cTn>
                              </p:par>
                              <p:par>
                                <p:cTn id="34" presetID="2" presetClass="entr" presetSubtype="2"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750" fill="hold"/>
                                        <p:tgtEl>
                                          <p:spTgt spid="10"/>
                                        </p:tgtEl>
                                        <p:attrNameLst>
                                          <p:attrName>ppt_x</p:attrName>
                                        </p:attrNameLst>
                                      </p:cBhvr>
                                      <p:tavLst>
                                        <p:tav tm="0">
                                          <p:val>
                                            <p:strVal val="1+#ppt_w/2"/>
                                          </p:val>
                                        </p:tav>
                                        <p:tav tm="100000">
                                          <p:val>
                                            <p:strVal val="#ppt_x"/>
                                          </p:val>
                                        </p:tav>
                                      </p:tavLst>
                                    </p:anim>
                                    <p:anim calcmode="lin" valueType="num">
                                      <p:cBhvr additive="base">
                                        <p:cTn id="37" dur="750" fill="hold"/>
                                        <p:tgtEl>
                                          <p:spTgt spid="10"/>
                                        </p:tgtEl>
                                        <p:attrNameLst>
                                          <p:attrName>ppt_y</p:attrName>
                                        </p:attrNameLst>
                                      </p:cBhvr>
                                      <p:tavLst>
                                        <p:tav tm="0">
                                          <p:val>
                                            <p:strVal val="#ppt_y"/>
                                          </p:val>
                                        </p:tav>
                                        <p:tav tm="100000">
                                          <p:val>
                                            <p:strVal val="#ppt_y"/>
                                          </p:val>
                                        </p:tav>
                                      </p:tavLst>
                                    </p:anim>
                                  </p:childTnLst>
                                </p:cTn>
                              </p:par>
                              <p:par>
                                <p:cTn id="38" presetID="22" presetClass="entr" presetSubtype="8" fill="hold"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left)">
                                      <p:cBhvr>
                                        <p:cTn id="40" dur="500"/>
                                        <p:tgtEl>
                                          <p:spTgt spid="14"/>
                                        </p:tgtEl>
                                      </p:cBhvr>
                                    </p:animEffect>
                                  </p:childTnLst>
                                </p:cTn>
                              </p:par>
                              <p:par>
                                <p:cTn id="41" presetID="12" presetClass="entr" presetSubtype="4" fill="hold" grpId="0" nodeType="withEffect">
                                  <p:stCondLst>
                                    <p:cond delay="0"/>
                                  </p:stCondLst>
                                  <p:iterate type="lt">
                                    <p:tmPct val="50000"/>
                                  </p:iterate>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300"/>
                                        <p:tgtEl>
                                          <p:spTgt spid="21"/>
                                        </p:tgtEl>
                                        <p:attrNameLst>
                                          <p:attrName>ppt_y</p:attrName>
                                        </p:attrNameLst>
                                      </p:cBhvr>
                                      <p:tavLst>
                                        <p:tav tm="0">
                                          <p:val>
                                            <p:strVal val="#ppt_y+#ppt_h*1.125000"/>
                                          </p:val>
                                        </p:tav>
                                        <p:tav tm="100000">
                                          <p:val>
                                            <p:strVal val="#ppt_y"/>
                                          </p:val>
                                        </p:tav>
                                      </p:tavLst>
                                    </p:anim>
                                    <p:animEffect transition="in" filter="wipe(up)">
                                      <p:cBhvr>
                                        <p:cTn id="44" dur="300"/>
                                        <p:tgtEl>
                                          <p:spTgt spid="21"/>
                                        </p:tgtEl>
                                      </p:cBhvr>
                                    </p:animEffect>
                                  </p:childTnLst>
                                </p:cTn>
                              </p:par>
                              <p:par>
                                <p:cTn id="45" presetID="10" presetClass="entr" presetSubtype="0" fill="hold" grpId="0" nodeType="withEffect">
                                  <p:stCondLst>
                                    <p:cond delay="1000"/>
                                  </p:stCondLst>
                                  <p:iterate type="lt">
                                    <p:tmPct val="10000"/>
                                  </p:iterate>
                                  <p:childTnLst>
                                    <p:set>
                                      <p:cBhvr>
                                        <p:cTn id="46" dur="1" fill="hold">
                                          <p:stCondLst>
                                            <p:cond delay="0"/>
                                          </p:stCondLst>
                                        </p:cTn>
                                        <p:tgtEl>
                                          <p:spTgt spid="24"/>
                                        </p:tgtEl>
                                        <p:attrNameLst>
                                          <p:attrName>style.visibility</p:attrName>
                                        </p:attrNameLst>
                                      </p:cBhvr>
                                      <p:to>
                                        <p:strVal val="visible"/>
                                      </p:to>
                                    </p:set>
                                    <p:animEffect transition="in" filter="fade">
                                      <p:cBhvr>
                                        <p:cTn id="47" dur="100"/>
                                        <p:tgtEl>
                                          <p:spTgt spid="24"/>
                                        </p:tgtEl>
                                      </p:cBhvr>
                                    </p:animEffect>
                                  </p:childTnLst>
                                </p:cTn>
                              </p:par>
                              <p:par>
                                <p:cTn id="48" presetID="10" presetClass="entr" presetSubtype="0" fill="hold" grpId="0" nodeType="withEffect">
                                  <p:stCondLst>
                                    <p:cond delay="1000"/>
                                  </p:stCondLst>
                                  <p:iterate type="lt">
                                    <p:tmPct val="10000"/>
                                  </p:iterate>
                                  <p:childTnLst>
                                    <p:set>
                                      <p:cBhvr>
                                        <p:cTn id="49" dur="1" fill="hold">
                                          <p:stCondLst>
                                            <p:cond delay="0"/>
                                          </p:stCondLst>
                                        </p:cTn>
                                        <p:tgtEl>
                                          <p:spTgt spid="25"/>
                                        </p:tgtEl>
                                        <p:attrNameLst>
                                          <p:attrName>style.visibility</p:attrName>
                                        </p:attrNameLst>
                                      </p:cBhvr>
                                      <p:to>
                                        <p:strVal val="visible"/>
                                      </p:to>
                                    </p:set>
                                    <p:animEffect transition="in" filter="fade">
                                      <p:cBhvr>
                                        <p:cTn id="50" dur="100"/>
                                        <p:tgtEl>
                                          <p:spTgt spid="25"/>
                                        </p:tgtEl>
                                      </p:cBhvr>
                                    </p:animEffect>
                                  </p:childTnLst>
                                </p:cTn>
                              </p:par>
                              <p:par>
                                <p:cTn id="51" presetID="10" presetClass="entr" presetSubtype="0" fill="hold" grpId="0" nodeType="withEffect">
                                  <p:stCondLst>
                                    <p:cond delay="1000"/>
                                  </p:stCondLst>
                                  <p:iterate type="lt">
                                    <p:tmPct val="10000"/>
                                  </p:iterate>
                                  <p:childTnLst>
                                    <p:set>
                                      <p:cBhvr>
                                        <p:cTn id="52" dur="1" fill="hold">
                                          <p:stCondLst>
                                            <p:cond delay="0"/>
                                          </p:stCondLst>
                                        </p:cTn>
                                        <p:tgtEl>
                                          <p:spTgt spid="26"/>
                                        </p:tgtEl>
                                        <p:attrNameLst>
                                          <p:attrName>style.visibility</p:attrName>
                                        </p:attrNameLst>
                                      </p:cBhvr>
                                      <p:to>
                                        <p:strVal val="visible"/>
                                      </p:to>
                                    </p:set>
                                    <p:animEffect transition="in" filter="fade">
                                      <p:cBhvr>
                                        <p:cTn id="53" dur="1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6" grpId="0"/>
      <p:bldP spid="17" grpId="0"/>
      <p:bldP spid="21" grpId="0"/>
      <p:bldP spid="24" grpId="0"/>
      <p:bldP spid="25" grpId="0"/>
      <p:bldP spid="26" grpId="0"/>
      <p:bldP spid="4" grpId="0" bldLvl="0" animBg="1"/>
      <p:bldP spid="5" grpId="0"/>
      <p:bldP spid="6" grpId="0" bldLvl="0" animBg="1"/>
      <p:bldP spid="7"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62230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dirty="0">
              <a:solidFill>
                <a:schemeClr val="bg1"/>
              </a:solidFill>
              <a:latin typeface="微软雅黑" panose="020B0503020204020204" pitchFamily="34" charset="-122"/>
              <a:ea typeface="微软雅黑" panose="020B0503020204020204" pitchFamily="34" charset="-122"/>
            </a:endParaRPr>
          </a:p>
          <a:p>
            <a:pPr marL="0" lvl="1"/>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cxnSp>
        <p:nvCxnSpPr>
          <p:cNvPr id="12" name="直接连接符 11"/>
          <p:cNvCxnSpPr/>
          <p:nvPr/>
        </p:nvCxnSpPr>
        <p:spPr>
          <a:xfrm>
            <a:off x="1770740"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6487218"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4152625" y="5660844"/>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4383911" y="1944098"/>
            <a:ext cx="1452880" cy="398780"/>
          </a:xfrm>
          <a:prstGeom prst="rect">
            <a:avLst/>
          </a:prstGeom>
          <a:noFill/>
        </p:spPr>
        <p:txBody>
          <a:bodyPr wrap="none" rtlCol="0" anchor="ctr">
            <a:spAutoFit/>
          </a:bodyPr>
          <a:lstStyle/>
          <a:p>
            <a:pPr algn="l">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管理员登录</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7" name="TextBox 499"/>
          <p:cNvSpPr txBox="1"/>
          <p:nvPr/>
        </p:nvSpPr>
        <p:spPr>
          <a:xfrm>
            <a:off x="8761939" y="1936478"/>
            <a:ext cx="1706880" cy="398780"/>
          </a:xfrm>
          <a:prstGeom prst="rect">
            <a:avLst/>
          </a:prstGeom>
          <a:noFill/>
        </p:spPr>
        <p:txBody>
          <a:bodyPr wrap="none" rtlCol="0" anchor="ctr">
            <a:spAutoFit/>
          </a:bodyPr>
          <a:lstStyle/>
          <a:p>
            <a:pPr algn="l">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管理用户信息</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1" name="TextBox 500"/>
          <p:cNvSpPr txBox="1"/>
          <p:nvPr/>
        </p:nvSpPr>
        <p:spPr>
          <a:xfrm>
            <a:off x="6745476" y="5213375"/>
            <a:ext cx="1452880" cy="398780"/>
          </a:xfrm>
          <a:prstGeom prst="rect">
            <a:avLst/>
          </a:prstGeom>
          <a:noFill/>
        </p:spPr>
        <p:txBody>
          <a:bodyPr wrap="none" rtlCol="0" anchor="ctr">
            <a:spAutoFit/>
          </a:bodyPr>
          <a:lstStyle/>
          <a:p>
            <a:pPr algn="l">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管理员退出</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4" name="TextBox 503"/>
          <p:cNvSpPr txBox="1"/>
          <p:nvPr/>
        </p:nvSpPr>
        <p:spPr>
          <a:xfrm>
            <a:off x="1645516" y="2479734"/>
            <a:ext cx="4296169" cy="2891790"/>
          </a:xfrm>
          <a:prstGeom prst="rect">
            <a:avLst/>
          </a:prstGeom>
          <a:noFill/>
        </p:spPr>
        <p:txBody>
          <a:bodyPr wrap="square" rtlCol="0">
            <a:spAutoFit/>
          </a:bodyPr>
          <a:lstStyle/>
          <a:p>
            <a:pPr>
              <a:lnSpc>
                <a:spcPct val="13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dirty="0">
                <a:solidFill>
                  <a:schemeClr val="tx1"/>
                </a:solidFill>
                <a:latin typeface="黑体" panose="02010609060101010101" charset="-122"/>
                <a:ea typeface="黑体" panose="02010609060101010101" charset="-122"/>
                <a:sym typeface="+mn-ea"/>
              </a:rPr>
              <a:t>主要用于验证博客网站管理员信息的真实身份，以便对博客网站进行管理和维护。通过管理员的用户名，密码登录到网站。网站检测到管理员的用户名，密码并给予其相应的权限对博客网站进行操作。</a:t>
            </a:r>
            <a:endParaRPr lang="zh-CN" altLang="en-US" sz="2000" dirty="0">
              <a:solidFill>
                <a:schemeClr val="tx1"/>
              </a:solidFill>
              <a:latin typeface="黑体" panose="02010609060101010101" charset="-122"/>
              <a:ea typeface="黑体" panose="02010609060101010101" charset="-122"/>
            </a:endParaRPr>
          </a:p>
          <a:p>
            <a:pPr>
              <a:lnSpc>
                <a:spcPct val="130000"/>
              </a:lnSpc>
            </a:pPr>
            <a:endParaRPr lang="zh-CN" altLang="en-US" sz="2000" dirty="0">
              <a:solidFill>
                <a:schemeClr val="tx1"/>
              </a:solidFill>
              <a:latin typeface="黑体" panose="02010609060101010101" charset="-122"/>
              <a:ea typeface="黑体" panose="02010609060101010101" charset="-122"/>
            </a:endParaRPr>
          </a:p>
        </p:txBody>
      </p:sp>
      <p:sp>
        <p:nvSpPr>
          <p:cNvPr id="25" name="TextBox 504"/>
          <p:cNvSpPr txBox="1"/>
          <p:nvPr/>
        </p:nvSpPr>
        <p:spPr>
          <a:xfrm>
            <a:off x="6385619" y="2479734"/>
            <a:ext cx="4296169" cy="891540"/>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en-US" altLang="zh-CN" dirty="0">
                <a:solidFill>
                  <a:schemeClr val="tx1">
                    <a:lumMod val="65000"/>
                    <a:lumOff val="35000"/>
                  </a:schemeClr>
                </a:solidFill>
              </a:rPr>
              <a:t>      </a:t>
            </a:r>
            <a:r>
              <a:rPr lang="en-US" altLang="zh-CN" sz="2000" dirty="0">
                <a:solidFill>
                  <a:schemeClr val="tx1">
                    <a:lumMod val="65000"/>
                    <a:lumOff val="35000"/>
                  </a:schemeClr>
                </a:solidFill>
              </a:rPr>
              <a:t> </a:t>
            </a:r>
            <a:r>
              <a:rPr lang="en-US" altLang="zh-CN" sz="2000" dirty="0">
                <a:solidFill>
                  <a:schemeClr val="tx1"/>
                </a:solidFill>
              </a:rPr>
              <a:t> </a:t>
            </a:r>
            <a:r>
              <a:rPr lang="zh-CN" altLang="en-US" sz="2000" dirty="0">
                <a:solidFill>
                  <a:schemeClr val="tx1"/>
                </a:solidFill>
                <a:latin typeface="黑体" panose="02010609060101010101" charset="-122"/>
                <a:ea typeface="黑体" panose="02010609060101010101" charset="-122"/>
              </a:rPr>
              <a:t>管理员可查看、删除非法用户信息，以便对博客网站进行管理和维护。</a:t>
            </a:r>
            <a:endParaRPr lang="zh-CN" altLang="en-US" sz="2000" dirty="0">
              <a:solidFill>
                <a:schemeClr val="tx1"/>
              </a:solidFill>
              <a:latin typeface="黑体" panose="02010609060101010101" charset="-122"/>
              <a:ea typeface="黑体" panose="02010609060101010101" charset="-122"/>
            </a:endParaRPr>
          </a:p>
        </p:txBody>
      </p:sp>
      <p:sp>
        <p:nvSpPr>
          <p:cNvPr id="26" name="TextBox 505"/>
          <p:cNvSpPr txBox="1"/>
          <p:nvPr/>
        </p:nvSpPr>
        <p:spPr>
          <a:xfrm>
            <a:off x="3865476" y="5805133"/>
            <a:ext cx="4296169" cy="891540"/>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en-US" altLang="zh-CN" dirty="0">
                <a:solidFill>
                  <a:schemeClr val="tx1">
                    <a:lumMod val="65000"/>
                    <a:lumOff val="35000"/>
                  </a:schemeClr>
                </a:solidFill>
              </a:rPr>
              <a:t>     </a:t>
            </a:r>
            <a:r>
              <a:rPr lang="en-US" altLang="zh-CN" sz="2000" dirty="0">
                <a:solidFill>
                  <a:schemeClr val="tx1">
                    <a:lumMod val="65000"/>
                    <a:lumOff val="35000"/>
                  </a:schemeClr>
                </a:solidFill>
                <a:latin typeface="黑体" panose="02010609060101010101" charset="-122"/>
                <a:ea typeface="黑体" panose="02010609060101010101" charset="-122"/>
                <a:cs typeface="黑体" panose="02010609060101010101" charset="-122"/>
              </a:rPr>
              <a:t>  </a:t>
            </a:r>
            <a:r>
              <a:rPr lang="zh-CN" altLang="en-US" sz="2000" dirty="0">
                <a:solidFill>
                  <a:schemeClr val="tx1"/>
                </a:solidFill>
                <a:latin typeface="黑体" panose="02010609060101010101" charset="-122"/>
                <a:ea typeface="黑体" panose="02010609060101010101" charset="-122"/>
                <a:cs typeface="黑体" panose="02010609060101010101" charset="-122"/>
              </a:rPr>
              <a:t>已经登录的管理员可以退出，释放自己所占有的各种信息资源。</a:t>
            </a:r>
            <a:endParaRPr lang="zh-CN" altLang="en-US" sz="2000" dirty="0">
              <a:solidFill>
                <a:schemeClr val="tx1"/>
              </a:solidFill>
              <a:latin typeface="黑体" panose="02010609060101010101" charset="-122"/>
              <a:ea typeface="黑体" panose="02010609060101010101" charset="-122"/>
              <a:cs typeface="黑体" panose="02010609060101010101" charset="-122"/>
            </a:endParaRPr>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4" name="椭圆 3"/>
          <p:cNvSpPr/>
          <p:nvPr/>
        </p:nvSpPr>
        <p:spPr>
          <a:xfrm>
            <a:off x="5161483" y="6202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2</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sp>
        <p:nvSpPr>
          <p:cNvPr id="5" name="TextBox 498"/>
          <p:cNvSpPr txBox="1"/>
          <p:nvPr/>
        </p:nvSpPr>
        <p:spPr>
          <a:xfrm>
            <a:off x="5802501" y="645841"/>
            <a:ext cx="1706880" cy="460375"/>
          </a:xfrm>
          <a:prstGeom prst="rect">
            <a:avLst/>
          </a:prstGeom>
          <a:noFill/>
        </p:spPr>
        <p:txBody>
          <a:bodyPr wrap="none" rtlCol="0" anchor="ctr">
            <a:spAutoFit/>
          </a:bodyPr>
          <a:p>
            <a:pPr algn="l">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管理员管理</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09" name="Oval 40"/>
          <p:cNvSpPr>
            <a:spLocks noChangeArrowheads="1"/>
          </p:cNvSpPr>
          <p:nvPr/>
        </p:nvSpPr>
        <p:spPr bwMode="auto">
          <a:xfrm>
            <a:off x="1849066" y="1627832"/>
            <a:ext cx="675073" cy="671079"/>
          </a:xfrm>
          <a:prstGeom prst="ellipse">
            <a:avLst/>
          </a:prstGeom>
          <a:solidFill>
            <a:schemeClr val="accent5">
              <a:lumMod val="50000"/>
            </a:schemeClr>
          </a:solidFill>
          <a:ln w="12700" cap="flat">
            <a:solidFill>
              <a:schemeClr val="accent5">
                <a:lumMod val="50000"/>
              </a:schemeClr>
            </a:solidFill>
            <a:prstDash val="solid"/>
            <a:miter lim="800000"/>
          </a:ln>
        </p:spPr>
        <p:txBody>
          <a:bodyPr vert="horz" wrap="square" lIns="81887" tIns="40943" rIns="81887" bIns="40943" numCol="1" anchor="t" anchorCtr="0" compatLnSpc="1"/>
          <a:p>
            <a:endParaRPr lang="zh-CN" altLang="en-US"/>
          </a:p>
        </p:txBody>
      </p:sp>
      <p:sp>
        <p:nvSpPr>
          <p:cNvPr id="113" name="Freeform 44"/>
          <p:cNvSpPr>
            <a:spLocks noEditPoints="1"/>
          </p:cNvSpPr>
          <p:nvPr/>
        </p:nvSpPr>
        <p:spPr bwMode="auto">
          <a:xfrm>
            <a:off x="1992686" y="1772110"/>
            <a:ext cx="386406" cy="334410"/>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accent5">
              <a:lumMod val="60000"/>
              <a:lumOff val="40000"/>
            </a:schemeClr>
          </a:solidFill>
          <a:ln>
            <a:noFill/>
          </a:ln>
        </p:spPr>
        <p:txBody>
          <a:bodyPr vert="horz" wrap="square" lIns="81887" tIns="40943" rIns="81887" bIns="40943" numCol="1" anchor="t" anchorCtr="0" compatLnSpc="1"/>
          <a:p>
            <a:endParaRPr lang="zh-CN" altLang="en-US"/>
          </a:p>
        </p:txBody>
      </p:sp>
      <p:sp>
        <p:nvSpPr>
          <p:cNvPr id="3" name="Oval 40"/>
          <p:cNvSpPr>
            <a:spLocks noChangeArrowheads="1"/>
          </p:cNvSpPr>
          <p:nvPr/>
        </p:nvSpPr>
        <p:spPr bwMode="auto">
          <a:xfrm>
            <a:off x="6673161" y="1627832"/>
            <a:ext cx="675073" cy="671079"/>
          </a:xfrm>
          <a:prstGeom prst="ellipse">
            <a:avLst/>
          </a:prstGeom>
          <a:solidFill>
            <a:schemeClr val="accent5">
              <a:lumMod val="50000"/>
            </a:schemeClr>
          </a:solidFill>
          <a:ln w="12700" cap="flat">
            <a:solidFill>
              <a:schemeClr val="accent5">
                <a:lumMod val="50000"/>
              </a:schemeClr>
            </a:solidFill>
            <a:prstDash val="solid"/>
            <a:miter lim="800000"/>
          </a:ln>
        </p:spPr>
        <p:txBody>
          <a:bodyPr vert="horz" wrap="square" lIns="81887" tIns="40943" rIns="81887" bIns="40943" numCol="1" anchor="t" anchorCtr="0" compatLnSpc="1"/>
          <a:p>
            <a:endParaRPr lang="zh-CN" altLang="en-US"/>
          </a:p>
        </p:txBody>
      </p:sp>
      <p:sp>
        <p:nvSpPr>
          <p:cNvPr id="8" name="Freeform 44"/>
          <p:cNvSpPr>
            <a:spLocks noEditPoints="1"/>
          </p:cNvSpPr>
          <p:nvPr/>
        </p:nvSpPr>
        <p:spPr bwMode="auto">
          <a:xfrm>
            <a:off x="6816781" y="1772110"/>
            <a:ext cx="386406" cy="334410"/>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accent5">
              <a:lumMod val="60000"/>
              <a:lumOff val="40000"/>
            </a:schemeClr>
          </a:solidFill>
          <a:ln>
            <a:noFill/>
          </a:ln>
        </p:spPr>
        <p:txBody>
          <a:bodyPr vert="horz" wrap="square" lIns="81887" tIns="40943" rIns="81887" bIns="40943" numCol="1" anchor="t" anchorCtr="0" compatLnSpc="1"/>
          <a:p>
            <a:endParaRPr lang="zh-CN" altLang="en-US"/>
          </a:p>
        </p:txBody>
      </p:sp>
      <p:sp>
        <p:nvSpPr>
          <p:cNvPr id="9" name="Oval 40"/>
          <p:cNvSpPr>
            <a:spLocks noChangeArrowheads="1"/>
          </p:cNvSpPr>
          <p:nvPr/>
        </p:nvSpPr>
        <p:spPr bwMode="auto">
          <a:xfrm>
            <a:off x="4368111" y="4899987"/>
            <a:ext cx="675073" cy="671079"/>
          </a:xfrm>
          <a:prstGeom prst="ellipse">
            <a:avLst/>
          </a:prstGeom>
          <a:solidFill>
            <a:schemeClr val="accent5">
              <a:lumMod val="50000"/>
            </a:schemeClr>
          </a:solidFill>
          <a:ln w="12700" cap="flat">
            <a:solidFill>
              <a:schemeClr val="accent5">
                <a:lumMod val="50000"/>
              </a:schemeClr>
            </a:solidFill>
            <a:prstDash val="solid"/>
            <a:miter lim="800000"/>
          </a:ln>
        </p:spPr>
        <p:txBody>
          <a:bodyPr vert="horz" wrap="square" lIns="81887" tIns="40943" rIns="81887" bIns="40943" numCol="1" anchor="t" anchorCtr="0" compatLnSpc="1"/>
          <a:p>
            <a:endParaRPr lang="zh-CN" altLang="en-US"/>
          </a:p>
        </p:txBody>
      </p:sp>
      <p:sp>
        <p:nvSpPr>
          <p:cNvPr id="11" name="Freeform 44"/>
          <p:cNvSpPr>
            <a:spLocks noEditPoints="1"/>
          </p:cNvSpPr>
          <p:nvPr/>
        </p:nvSpPr>
        <p:spPr bwMode="auto">
          <a:xfrm>
            <a:off x="4512366" y="5067760"/>
            <a:ext cx="386406" cy="334410"/>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accent5">
              <a:lumMod val="60000"/>
              <a:lumOff val="40000"/>
            </a:schemeClr>
          </a:solidFill>
          <a:ln>
            <a:noFill/>
          </a:ln>
        </p:spPr>
        <p:txBody>
          <a:bodyPr vert="horz" wrap="square" lIns="81887" tIns="40943" rIns="81887" bIns="40943" numCol="1" anchor="t" anchorCtr="0" compatLnSpc="1"/>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2" presetClass="entr" presetSubtype="1" fill="hold" grpId="0" nodeType="withEffect">
                                  <p:stCondLst>
                                    <p:cond delay="0"/>
                                  </p:stCondLst>
                                  <p:iterate type="lt">
                                    <p:tmPct val="50000"/>
                                  </p:iterate>
                                  <p:childTnLst>
                                    <p:set>
                                      <p:cBhvr>
                                        <p:cTn id="9" dur="1" fill="hold">
                                          <p:stCondLst>
                                            <p:cond delay="0"/>
                                          </p:stCondLst>
                                        </p:cTn>
                                        <p:tgtEl>
                                          <p:spTgt spid="5"/>
                                        </p:tgtEl>
                                        <p:attrNameLst>
                                          <p:attrName>style.visibility</p:attrName>
                                        </p:attrNameLst>
                                      </p:cBhvr>
                                      <p:to>
                                        <p:strVal val="visible"/>
                                      </p:to>
                                    </p:set>
                                    <p:anim calcmode="lin" valueType="num">
                                      <p:cBhvr additive="base">
                                        <p:cTn id="10" dur="300"/>
                                        <p:tgtEl>
                                          <p:spTgt spid="5"/>
                                        </p:tgtEl>
                                        <p:attrNameLst>
                                          <p:attrName>ppt_y</p:attrName>
                                        </p:attrNameLst>
                                      </p:cBhvr>
                                      <p:tavLst>
                                        <p:tav tm="0">
                                          <p:val>
                                            <p:strVal val="#ppt_y-#ppt_h*1.125000"/>
                                          </p:val>
                                        </p:tav>
                                        <p:tav tm="100000">
                                          <p:val>
                                            <p:strVal val="#ppt_y"/>
                                          </p:val>
                                        </p:tav>
                                      </p:tavLst>
                                    </p:anim>
                                    <p:animEffect transition="in" filter="wipe(down)">
                                      <p:cBhvr>
                                        <p:cTn id="11" dur="300"/>
                                        <p:tgtEl>
                                          <p:spTgt spid="5"/>
                                        </p:tgtEl>
                                      </p:cBhvr>
                                    </p:animEffect>
                                  </p:childTnLst>
                                </p:cTn>
                              </p:par>
                              <p:par>
                                <p:cTn id="12" presetID="45" presetClass="entr" presetSubtype="0" fill="hold" grpId="0" nodeType="withEffect">
                                  <p:stCondLst>
                                    <p:cond delay="0"/>
                                  </p:stCondLst>
                                  <p:childTnLst>
                                    <p:set>
                                      <p:cBhvr>
                                        <p:cTn id="13" dur="1" fill="hold">
                                          <p:stCondLst>
                                            <p:cond delay="0"/>
                                          </p:stCondLst>
                                        </p:cTn>
                                        <p:tgtEl>
                                          <p:spTgt spid="109"/>
                                        </p:tgtEl>
                                        <p:attrNameLst>
                                          <p:attrName>style.visibility</p:attrName>
                                        </p:attrNameLst>
                                      </p:cBhvr>
                                      <p:to>
                                        <p:strVal val="visible"/>
                                      </p:to>
                                    </p:set>
                                    <p:animEffect transition="in" filter="fade">
                                      <p:cBhvr>
                                        <p:cTn id="14" dur="500"/>
                                        <p:tgtEl>
                                          <p:spTgt spid="109"/>
                                        </p:tgtEl>
                                      </p:cBhvr>
                                    </p:animEffect>
                                    <p:anim calcmode="lin" valueType="num">
                                      <p:cBhvr>
                                        <p:cTn id="15" dur="500" fill="hold"/>
                                        <p:tgtEl>
                                          <p:spTgt spid="109"/>
                                        </p:tgtEl>
                                        <p:attrNameLst>
                                          <p:attrName>ppt_w</p:attrName>
                                        </p:attrNameLst>
                                      </p:cBhvr>
                                      <p:tavLst>
                                        <p:tav tm="0" fmla="#ppt_w*sin(2.5*pi*$)">
                                          <p:val>
                                            <p:fltVal val="0"/>
                                          </p:val>
                                        </p:tav>
                                        <p:tav tm="100000">
                                          <p:val>
                                            <p:fltVal val="1"/>
                                          </p:val>
                                        </p:tav>
                                      </p:tavLst>
                                    </p:anim>
                                    <p:anim calcmode="lin" valueType="num">
                                      <p:cBhvr>
                                        <p:cTn id="16" dur="500" fill="hold"/>
                                        <p:tgtEl>
                                          <p:spTgt spid="109"/>
                                        </p:tgtEl>
                                        <p:attrNameLst>
                                          <p:attrName>ppt_h</p:attrName>
                                        </p:attrNameLst>
                                      </p:cBhvr>
                                      <p:tavLst>
                                        <p:tav tm="0">
                                          <p:val>
                                            <p:strVal val="#ppt_h"/>
                                          </p:val>
                                        </p:tav>
                                        <p:tav tm="100000">
                                          <p:val>
                                            <p:strVal val="#ppt_h"/>
                                          </p:val>
                                        </p:tav>
                                      </p:tavLst>
                                    </p:anim>
                                  </p:childTnLst>
                                </p:cTn>
                              </p:par>
                              <p:par>
                                <p:cTn id="17" presetID="45" presetClass="entr" presetSubtype="0" fill="hold" grpId="0" nodeType="withEffect">
                                  <p:stCondLst>
                                    <p:cond delay="0"/>
                                  </p:stCondLst>
                                  <p:childTnLst>
                                    <p:set>
                                      <p:cBhvr>
                                        <p:cTn id="18" dur="1" fill="hold">
                                          <p:stCondLst>
                                            <p:cond delay="0"/>
                                          </p:stCondLst>
                                        </p:cTn>
                                        <p:tgtEl>
                                          <p:spTgt spid="113"/>
                                        </p:tgtEl>
                                        <p:attrNameLst>
                                          <p:attrName>style.visibility</p:attrName>
                                        </p:attrNameLst>
                                      </p:cBhvr>
                                      <p:to>
                                        <p:strVal val="visible"/>
                                      </p:to>
                                    </p:set>
                                    <p:animEffect transition="in" filter="fade">
                                      <p:cBhvr>
                                        <p:cTn id="19" dur="500"/>
                                        <p:tgtEl>
                                          <p:spTgt spid="113"/>
                                        </p:tgtEl>
                                      </p:cBhvr>
                                    </p:animEffect>
                                    <p:anim calcmode="lin" valueType="num">
                                      <p:cBhvr>
                                        <p:cTn id="20" dur="500" fill="hold"/>
                                        <p:tgtEl>
                                          <p:spTgt spid="113"/>
                                        </p:tgtEl>
                                        <p:attrNameLst>
                                          <p:attrName>ppt_w</p:attrName>
                                        </p:attrNameLst>
                                      </p:cBhvr>
                                      <p:tavLst>
                                        <p:tav tm="0" fmla="#ppt_w*sin(2.5*pi*$)">
                                          <p:val>
                                            <p:fltVal val="0"/>
                                          </p:val>
                                        </p:tav>
                                        <p:tav tm="100000">
                                          <p:val>
                                            <p:fltVal val="1"/>
                                          </p:val>
                                        </p:tav>
                                      </p:tavLst>
                                    </p:anim>
                                    <p:anim calcmode="lin" valueType="num">
                                      <p:cBhvr>
                                        <p:cTn id="21" dur="500" fill="hold"/>
                                        <p:tgtEl>
                                          <p:spTgt spid="113"/>
                                        </p:tgtEl>
                                        <p:attrNameLst>
                                          <p:attrName>ppt_h</p:attrName>
                                        </p:attrNameLst>
                                      </p:cBhvr>
                                      <p:tavLst>
                                        <p:tav tm="0">
                                          <p:val>
                                            <p:strVal val="#ppt_h"/>
                                          </p:val>
                                        </p:tav>
                                        <p:tav tm="100000">
                                          <p:val>
                                            <p:strVal val="#ppt_h"/>
                                          </p:val>
                                        </p:tav>
                                      </p:tavLst>
                                    </p:anim>
                                  </p:childTnLst>
                                </p:cTn>
                              </p:par>
                              <p:par>
                                <p:cTn id="22" presetID="22" presetClass="entr" presetSubtype="8"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left)">
                                      <p:cBhvr>
                                        <p:cTn id="24" dur="500"/>
                                        <p:tgtEl>
                                          <p:spTgt spid="12"/>
                                        </p:tgtEl>
                                      </p:cBhvr>
                                    </p:animEffect>
                                  </p:childTnLst>
                                </p:cTn>
                              </p:par>
                              <p:par>
                                <p:cTn id="25" presetID="12" presetClass="entr" presetSubtype="4" fill="hold" grpId="0" nodeType="withEffect">
                                  <p:stCondLst>
                                    <p:cond delay="0"/>
                                  </p:stCondLst>
                                  <p:iterate type="lt">
                                    <p:tmPct val="50000"/>
                                  </p:iterate>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300"/>
                                        <p:tgtEl>
                                          <p:spTgt spid="16"/>
                                        </p:tgtEl>
                                        <p:attrNameLst>
                                          <p:attrName>ppt_y</p:attrName>
                                        </p:attrNameLst>
                                      </p:cBhvr>
                                      <p:tavLst>
                                        <p:tav tm="0">
                                          <p:val>
                                            <p:strVal val="#ppt_y+#ppt_h*1.125000"/>
                                          </p:val>
                                        </p:tav>
                                        <p:tav tm="100000">
                                          <p:val>
                                            <p:strVal val="#ppt_y"/>
                                          </p:val>
                                        </p:tav>
                                      </p:tavLst>
                                    </p:anim>
                                    <p:animEffect transition="in" filter="wipe(up)">
                                      <p:cBhvr>
                                        <p:cTn id="28" dur="300"/>
                                        <p:tgtEl>
                                          <p:spTgt spid="16"/>
                                        </p:tgtEl>
                                      </p:cBhvr>
                                    </p:animEffect>
                                  </p:childTnLst>
                                </p:cTn>
                              </p:par>
                              <p:par>
                                <p:cTn id="29" presetID="45" presetClass="entr" presetSubtype="0"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anim calcmode="lin" valueType="num">
                                      <p:cBhvr>
                                        <p:cTn id="32" dur="500" fill="hold"/>
                                        <p:tgtEl>
                                          <p:spTgt spid="3"/>
                                        </p:tgtEl>
                                        <p:attrNameLst>
                                          <p:attrName>ppt_w</p:attrName>
                                        </p:attrNameLst>
                                      </p:cBhvr>
                                      <p:tavLst>
                                        <p:tav tm="0" fmla="#ppt_w*sin(2.5*pi*$)">
                                          <p:val>
                                            <p:fltVal val="0"/>
                                          </p:val>
                                        </p:tav>
                                        <p:tav tm="100000">
                                          <p:val>
                                            <p:fltVal val="1"/>
                                          </p:val>
                                        </p:tav>
                                      </p:tavLst>
                                    </p:anim>
                                    <p:anim calcmode="lin" valueType="num">
                                      <p:cBhvr>
                                        <p:cTn id="33" dur="500" fill="hold"/>
                                        <p:tgtEl>
                                          <p:spTgt spid="3"/>
                                        </p:tgtEl>
                                        <p:attrNameLst>
                                          <p:attrName>ppt_h</p:attrName>
                                        </p:attrNameLst>
                                      </p:cBhvr>
                                      <p:tavLst>
                                        <p:tav tm="0">
                                          <p:val>
                                            <p:strVal val="#ppt_h"/>
                                          </p:val>
                                        </p:tav>
                                        <p:tav tm="100000">
                                          <p:val>
                                            <p:strVal val="#ppt_h"/>
                                          </p:val>
                                        </p:tav>
                                      </p:tavLst>
                                    </p:anim>
                                  </p:childTnLst>
                                </p:cTn>
                              </p:par>
                              <p:par>
                                <p:cTn id="34" presetID="45" presetClass="entr" presetSubtype="0" fill="hold" grpId="0" nodeType="with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anim calcmode="lin" valueType="num">
                                      <p:cBhvr>
                                        <p:cTn id="37" dur="500" fill="hold"/>
                                        <p:tgtEl>
                                          <p:spTgt spid="8"/>
                                        </p:tgtEl>
                                        <p:attrNameLst>
                                          <p:attrName>ppt_w</p:attrName>
                                        </p:attrNameLst>
                                      </p:cBhvr>
                                      <p:tavLst>
                                        <p:tav tm="0" fmla="#ppt_w*sin(2.5*pi*$)">
                                          <p:val>
                                            <p:fltVal val="0"/>
                                          </p:val>
                                        </p:tav>
                                        <p:tav tm="100000">
                                          <p:val>
                                            <p:fltVal val="1"/>
                                          </p:val>
                                        </p:tav>
                                      </p:tavLst>
                                    </p:anim>
                                    <p:anim calcmode="lin" valueType="num">
                                      <p:cBhvr>
                                        <p:cTn id="38" dur="500" fill="hold"/>
                                        <p:tgtEl>
                                          <p:spTgt spid="8"/>
                                        </p:tgtEl>
                                        <p:attrNameLst>
                                          <p:attrName>ppt_h</p:attrName>
                                        </p:attrNameLst>
                                      </p:cBhvr>
                                      <p:tavLst>
                                        <p:tav tm="0">
                                          <p:val>
                                            <p:strVal val="#ppt_h"/>
                                          </p:val>
                                        </p:tav>
                                        <p:tav tm="100000">
                                          <p:val>
                                            <p:strVal val="#ppt_h"/>
                                          </p:val>
                                        </p:tav>
                                      </p:tavLst>
                                    </p:anim>
                                  </p:childTnLst>
                                </p:cTn>
                              </p:par>
                              <p:par>
                                <p:cTn id="39" presetID="22" presetClass="entr" presetSubtype="8" fill="hold" nodeType="with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wipe(left)">
                                      <p:cBhvr>
                                        <p:cTn id="41" dur="500"/>
                                        <p:tgtEl>
                                          <p:spTgt spid="13"/>
                                        </p:tgtEl>
                                      </p:cBhvr>
                                    </p:animEffect>
                                  </p:childTnLst>
                                </p:cTn>
                              </p:par>
                              <p:par>
                                <p:cTn id="42" presetID="12" presetClass="entr" presetSubtype="4" fill="hold" grpId="0" nodeType="withEffect">
                                  <p:stCondLst>
                                    <p:cond delay="0"/>
                                  </p:stCondLst>
                                  <p:iterate type="lt">
                                    <p:tmPct val="50000"/>
                                  </p:iterate>
                                  <p:childTnLst>
                                    <p:set>
                                      <p:cBhvr>
                                        <p:cTn id="43" dur="1" fill="hold">
                                          <p:stCondLst>
                                            <p:cond delay="0"/>
                                          </p:stCondLst>
                                        </p:cTn>
                                        <p:tgtEl>
                                          <p:spTgt spid="17"/>
                                        </p:tgtEl>
                                        <p:attrNameLst>
                                          <p:attrName>style.visibility</p:attrName>
                                        </p:attrNameLst>
                                      </p:cBhvr>
                                      <p:to>
                                        <p:strVal val="visible"/>
                                      </p:to>
                                    </p:set>
                                    <p:anim calcmode="lin" valueType="num">
                                      <p:cBhvr additive="base">
                                        <p:cTn id="44" dur="300"/>
                                        <p:tgtEl>
                                          <p:spTgt spid="17"/>
                                        </p:tgtEl>
                                        <p:attrNameLst>
                                          <p:attrName>ppt_y</p:attrName>
                                        </p:attrNameLst>
                                      </p:cBhvr>
                                      <p:tavLst>
                                        <p:tav tm="0">
                                          <p:val>
                                            <p:strVal val="#ppt_y+#ppt_h*1.125000"/>
                                          </p:val>
                                        </p:tav>
                                        <p:tav tm="100000">
                                          <p:val>
                                            <p:strVal val="#ppt_y"/>
                                          </p:val>
                                        </p:tav>
                                      </p:tavLst>
                                    </p:anim>
                                    <p:animEffect transition="in" filter="wipe(up)">
                                      <p:cBhvr>
                                        <p:cTn id="45" dur="300"/>
                                        <p:tgtEl>
                                          <p:spTgt spid="17"/>
                                        </p:tgtEl>
                                      </p:cBhvr>
                                    </p:animEffect>
                                  </p:childTnLst>
                                </p:cTn>
                              </p:par>
                              <p:par>
                                <p:cTn id="46" presetID="45" presetClass="entr" presetSubtype="0" fill="hold" grpId="0" nodeType="with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500"/>
                                        <p:tgtEl>
                                          <p:spTgt spid="9"/>
                                        </p:tgtEl>
                                      </p:cBhvr>
                                    </p:animEffect>
                                    <p:anim calcmode="lin" valueType="num">
                                      <p:cBhvr>
                                        <p:cTn id="49" dur="500" fill="hold"/>
                                        <p:tgtEl>
                                          <p:spTgt spid="9"/>
                                        </p:tgtEl>
                                        <p:attrNameLst>
                                          <p:attrName>ppt_w</p:attrName>
                                        </p:attrNameLst>
                                      </p:cBhvr>
                                      <p:tavLst>
                                        <p:tav tm="0" fmla="#ppt_w*sin(2.5*pi*$)">
                                          <p:val>
                                            <p:fltVal val="0"/>
                                          </p:val>
                                        </p:tav>
                                        <p:tav tm="100000">
                                          <p:val>
                                            <p:fltVal val="1"/>
                                          </p:val>
                                        </p:tav>
                                      </p:tavLst>
                                    </p:anim>
                                    <p:anim calcmode="lin" valueType="num">
                                      <p:cBhvr>
                                        <p:cTn id="50" dur="500" fill="hold"/>
                                        <p:tgtEl>
                                          <p:spTgt spid="9"/>
                                        </p:tgtEl>
                                        <p:attrNameLst>
                                          <p:attrName>ppt_h</p:attrName>
                                        </p:attrNameLst>
                                      </p:cBhvr>
                                      <p:tavLst>
                                        <p:tav tm="0">
                                          <p:val>
                                            <p:strVal val="#ppt_h"/>
                                          </p:val>
                                        </p:tav>
                                        <p:tav tm="100000">
                                          <p:val>
                                            <p:strVal val="#ppt_h"/>
                                          </p:val>
                                        </p:tav>
                                      </p:tavLst>
                                    </p:anim>
                                  </p:childTnLst>
                                </p:cTn>
                              </p:par>
                              <p:par>
                                <p:cTn id="51" presetID="45" presetClass="entr" presetSubtype="0" fill="hold" grpId="0" nodeType="with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fade">
                                      <p:cBhvr>
                                        <p:cTn id="53" dur="500"/>
                                        <p:tgtEl>
                                          <p:spTgt spid="11"/>
                                        </p:tgtEl>
                                      </p:cBhvr>
                                    </p:animEffect>
                                    <p:anim calcmode="lin" valueType="num">
                                      <p:cBhvr>
                                        <p:cTn id="54" dur="500" fill="hold"/>
                                        <p:tgtEl>
                                          <p:spTgt spid="11"/>
                                        </p:tgtEl>
                                        <p:attrNameLst>
                                          <p:attrName>ppt_w</p:attrName>
                                        </p:attrNameLst>
                                      </p:cBhvr>
                                      <p:tavLst>
                                        <p:tav tm="0" fmla="#ppt_w*sin(2.5*pi*$)">
                                          <p:val>
                                            <p:fltVal val="0"/>
                                          </p:val>
                                        </p:tav>
                                        <p:tav tm="100000">
                                          <p:val>
                                            <p:fltVal val="1"/>
                                          </p:val>
                                        </p:tav>
                                      </p:tavLst>
                                    </p:anim>
                                    <p:anim calcmode="lin" valueType="num">
                                      <p:cBhvr>
                                        <p:cTn id="55" dur="500" fill="hold"/>
                                        <p:tgtEl>
                                          <p:spTgt spid="11"/>
                                        </p:tgtEl>
                                        <p:attrNameLst>
                                          <p:attrName>ppt_h</p:attrName>
                                        </p:attrNameLst>
                                      </p:cBhvr>
                                      <p:tavLst>
                                        <p:tav tm="0">
                                          <p:val>
                                            <p:strVal val="#ppt_h"/>
                                          </p:val>
                                        </p:tav>
                                        <p:tav tm="100000">
                                          <p:val>
                                            <p:strVal val="#ppt_h"/>
                                          </p:val>
                                        </p:tav>
                                      </p:tavLst>
                                    </p:anim>
                                  </p:childTnLst>
                                </p:cTn>
                              </p:par>
                              <p:par>
                                <p:cTn id="56" presetID="22" presetClass="entr" presetSubtype="8" fill="hold" nodeType="with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wipe(left)">
                                      <p:cBhvr>
                                        <p:cTn id="58" dur="500"/>
                                        <p:tgtEl>
                                          <p:spTgt spid="14"/>
                                        </p:tgtEl>
                                      </p:cBhvr>
                                    </p:animEffect>
                                  </p:childTnLst>
                                </p:cTn>
                              </p:par>
                              <p:par>
                                <p:cTn id="59" presetID="12" presetClass="entr" presetSubtype="4" fill="hold" grpId="0" nodeType="withEffect">
                                  <p:stCondLst>
                                    <p:cond delay="0"/>
                                  </p:stCondLst>
                                  <p:iterate type="lt">
                                    <p:tmPct val="50000"/>
                                  </p:iterate>
                                  <p:childTnLst>
                                    <p:set>
                                      <p:cBhvr>
                                        <p:cTn id="60" dur="1" fill="hold">
                                          <p:stCondLst>
                                            <p:cond delay="0"/>
                                          </p:stCondLst>
                                        </p:cTn>
                                        <p:tgtEl>
                                          <p:spTgt spid="21"/>
                                        </p:tgtEl>
                                        <p:attrNameLst>
                                          <p:attrName>style.visibility</p:attrName>
                                        </p:attrNameLst>
                                      </p:cBhvr>
                                      <p:to>
                                        <p:strVal val="visible"/>
                                      </p:to>
                                    </p:set>
                                    <p:anim calcmode="lin" valueType="num">
                                      <p:cBhvr additive="base">
                                        <p:cTn id="61" dur="300"/>
                                        <p:tgtEl>
                                          <p:spTgt spid="21"/>
                                        </p:tgtEl>
                                        <p:attrNameLst>
                                          <p:attrName>ppt_y</p:attrName>
                                        </p:attrNameLst>
                                      </p:cBhvr>
                                      <p:tavLst>
                                        <p:tav tm="0">
                                          <p:val>
                                            <p:strVal val="#ppt_y+#ppt_h*1.125000"/>
                                          </p:val>
                                        </p:tav>
                                        <p:tav tm="100000">
                                          <p:val>
                                            <p:strVal val="#ppt_y"/>
                                          </p:val>
                                        </p:tav>
                                      </p:tavLst>
                                    </p:anim>
                                    <p:animEffect transition="in" filter="wipe(up)">
                                      <p:cBhvr>
                                        <p:cTn id="62" dur="300"/>
                                        <p:tgtEl>
                                          <p:spTgt spid="21"/>
                                        </p:tgtEl>
                                      </p:cBhvr>
                                    </p:animEffect>
                                  </p:childTnLst>
                                </p:cTn>
                              </p:par>
                              <p:par>
                                <p:cTn id="63" presetID="10" presetClass="entr" presetSubtype="0" fill="hold" grpId="0" nodeType="withEffect">
                                  <p:stCondLst>
                                    <p:cond delay="1000"/>
                                  </p:stCondLst>
                                  <p:iterate type="lt">
                                    <p:tmPct val="10000"/>
                                  </p:iterate>
                                  <p:childTnLst>
                                    <p:set>
                                      <p:cBhvr>
                                        <p:cTn id="64" dur="1" fill="hold">
                                          <p:stCondLst>
                                            <p:cond delay="0"/>
                                          </p:stCondLst>
                                        </p:cTn>
                                        <p:tgtEl>
                                          <p:spTgt spid="24"/>
                                        </p:tgtEl>
                                        <p:attrNameLst>
                                          <p:attrName>style.visibility</p:attrName>
                                        </p:attrNameLst>
                                      </p:cBhvr>
                                      <p:to>
                                        <p:strVal val="visible"/>
                                      </p:to>
                                    </p:set>
                                    <p:animEffect transition="in" filter="fade">
                                      <p:cBhvr>
                                        <p:cTn id="65" dur="100"/>
                                        <p:tgtEl>
                                          <p:spTgt spid="24"/>
                                        </p:tgtEl>
                                      </p:cBhvr>
                                    </p:animEffect>
                                  </p:childTnLst>
                                </p:cTn>
                              </p:par>
                              <p:par>
                                <p:cTn id="66" presetID="10" presetClass="entr" presetSubtype="0" fill="hold" grpId="0" nodeType="withEffect">
                                  <p:stCondLst>
                                    <p:cond delay="1000"/>
                                  </p:stCondLst>
                                  <p:iterate type="lt">
                                    <p:tmPct val="10000"/>
                                  </p:iterate>
                                  <p:childTnLst>
                                    <p:set>
                                      <p:cBhvr>
                                        <p:cTn id="67" dur="1" fill="hold">
                                          <p:stCondLst>
                                            <p:cond delay="0"/>
                                          </p:stCondLst>
                                        </p:cTn>
                                        <p:tgtEl>
                                          <p:spTgt spid="25"/>
                                        </p:tgtEl>
                                        <p:attrNameLst>
                                          <p:attrName>style.visibility</p:attrName>
                                        </p:attrNameLst>
                                      </p:cBhvr>
                                      <p:to>
                                        <p:strVal val="visible"/>
                                      </p:to>
                                    </p:set>
                                    <p:animEffect transition="in" filter="fade">
                                      <p:cBhvr>
                                        <p:cTn id="68" dur="100"/>
                                        <p:tgtEl>
                                          <p:spTgt spid="25"/>
                                        </p:tgtEl>
                                      </p:cBhvr>
                                    </p:animEffect>
                                  </p:childTnLst>
                                </p:cTn>
                              </p:par>
                              <p:par>
                                <p:cTn id="69" presetID="10" presetClass="entr" presetSubtype="0" fill="hold" grpId="0" nodeType="withEffect">
                                  <p:stCondLst>
                                    <p:cond delay="1000"/>
                                  </p:stCondLst>
                                  <p:iterate type="lt">
                                    <p:tmPct val="10000"/>
                                  </p:iterate>
                                  <p:childTnLst>
                                    <p:set>
                                      <p:cBhvr>
                                        <p:cTn id="70" dur="1" fill="hold">
                                          <p:stCondLst>
                                            <p:cond delay="0"/>
                                          </p:stCondLst>
                                        </p:cTn>
                                        <p:tgtEl>
                                          <p:spTgt spid="26"/>
                                        </p:tgtEl>
                                        <p:attrNameLst>
                                          <p:attrName>style.visibility</p:attrName>
                                        </p:attrNameLst>
                                      </p:cBhvr>
                                      <p:to>
                                        <p:strVal val="visible"/>
                                      </p:to>
                                    </p:set>
                                    <p:animEffect transition="in" filter="fade">
                                      <p:cBhvr>
                                        <p:cTn id="71" dur="1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1" grpId="0"/>
      <p:bldP spid="24" grpId="0"/>
      <p:bldP spid="25" grpId="0"/>
      <p:bldP spid="26" grpId="0"/>
      <p:bldP spid="4" grpId="0" bldLvl="0" animBg="1"/>
      <p:bldP spid="5" grpId="0"/>
      <p:bldP spid="109" grpId="0" bldLvl="0" animBg="1"/>
      <p:bldP spid="113" grpId="0" bldLvl="0" animBg="1"/>
      <p:bldP spid="3" grpId="0" bldLvl="0" animBg="1"/>
      <p:bldP spid="8" grpId="0" bldLvl="0" animBg="1"/>
      <p:bldP spid="9" grpId="0" bldLvl="0" animBg="1"/>
      <p:bldP spid="11"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62230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dirty="0">
              <a:solidFill>
                <a:schemeClr val="bg1"/>
              </a:solidFill>
              <a:latin typeface="微软雅黑" panose="020B0503020204020204" pitchFamily="34" charset="-122"/>
              <a:ea typeface="微软雅黑" panose="020B0503020204020204" pitchFamily="34" charset="-122"/>
            </a:endParaRPr>
          </a:p>
          <a:p>
            <a:pPr marL="0" lvl="1"/>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cxnSp>
        <p:nvCxnSpPr>
          <p:cNvPr id="12" name="直接连接符 11"/>
          <p:cNvCxnSpPr/>
          <p:nvPr/>
        </p:nvCxnSpPr>
        <p:spPr>
          <a:xfrm>
            <a:off x="1770740"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6487218" y="2389686"/>
            <a:ext cx="403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4383911" y="1944098"/>
            <a:ext cx="1452880" cy="398780"/>
          </a:xfrm>
          <a:prstGeom prst="rect">
            <a:avLst/>
          </a:prstGeom>
          <a:noFill/>
        </p:spPr>
        <p:txBody>
          <a:bodyPr wrap="none" rtlCol="0" anchor="ctr">
            <a:spAutoFit/>
          </a:bodyPr>
          <a:lstStyle/>
          <a:p>
            <a:pPr algn="l">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博文的发表</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7" name="TextBox 499"/>
          <p:cNvSpPr txBox="1"/>
          <p:nvPr/>
        </p:nvSpPr>
        <p:spPr>
          <a:xfrm>
            <a:off x="9070975" y="1944688"/>
            <a:ext cx="1491615" cy="398780"/>
          </a:xfrm>
          <a:prstGeom prst="rect">
            <a:avLst/>
          </a:prstGeom>
          <a:noFill/>
        </p:spPr>
        <p:txBody>
          <a:bodyPr wrap="square" rtlCol="0" anchor="ctr">
            <a:spAutoFit/>
          </a:bodyPr>
          <a:lstStyle/>
          <a:p>
            <a:pPr algn="l">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博文的删除</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4" name="TextBox 503"/>
          <p:cNvSpPr txBox="1"/>
          <p:nvPr/>
        </p:nvSpPr>
        <p:spPr>
          <a:xfrm>
            <a:off x="1648056" y="2362894"/>
            <a:ext cx="4296169" cy="1971040"/>
          </a:xfrm>
          <a:prstGeom prst="rect">
            <a:avLst/>
          </a:prstGeom>
          <a:noFill/>
        </p:spPr>
        <p:txBody>
          <a:bodyPr wrap="square" rtlCol="0">
            <a:spAutoFit/>
          </a:bodyPr>
          <a:lstStyle/>
          <a:p>
            <a:pPr>
              <a:lnSpc>
                <a:spcPct val="13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dirty="0">
                <a:solidFill>
                  <a:schemeClr val="tx1">
                    <a:lumMod val="65000"/>
                    <a:lumOff val="35000"/>
                  </a:schemeClr>
                </a:solidFill>
                <a:latin typeface="黑体" panose="02010609060101010101" charset="-122"/>
                <a:ea typeface="黑体" panose="02010609060101010101" charset="-122"/>
                <a:cs typeface="黑体" panose="02010609060101010101" charset="-122"/>
              </a:rPr>
              <a:t>  </a:t>
            </a:r>
            <a:r>
              <a:rPr lang="zh-CN" altLang="en-US" sz="2000" dirty="0">
                <a:solidFill>
                  <a:schemeClr val="tx1"/>
                </a:solidFill>
                <a:latin typeface="黑体" panose="02010609060101010101" charset="-122"/>
                <a:ea typeface="黑体" panose="02010609060101010101" charset="-122"/>
                <a:cs typeface="黑体" panose="02010609060101010101" charset="-122"/>
                <a:sym typeface="+mn-ea"/>
              </a:rPr>
              <a:t>用户可以发表自己的文章，作者通过各种元素来展示自己的想法和思想。系统接受这些信息并且存储在Mysql数据库中。</a:t>
            </a:r>
            <a:endParaRPr lang="zh-CN" altLang="en-US" sz="1400" dirty="0">
              <a:solidFill>
                <a:schemeClr val="tx1"/>
              </a:solidFill>
              <a:latin typeface="微软雅黑" panose="020B0503020204020204" pitchFamily="34" charset="-122"/>
              <a:ea typeface="微软雅黑" panose="020B0503020204020204" pitchFamily="34" charset="-122"/>
              <a:sym typeface="+mn-ea"/>
            </a:endParaRPr>
          </a:p>
          <a:p>
            <a:pPr>
              <a:lnSpc>
                <a:spcPct val="130000"/>
              </a:lnSpc>
            </a:pPr>
            <a:endParaRPr lang="zh-CN" altLang="en-US" sz="1400" dirty="0">
              <a:solidFill>
                <a:schemeClr val="tx1"/>
              </a:solidFill>
              <a:latin typeface="微软雅黑" panose="020B0503020204020204" pitchFamily="34" charset="-122"/>
              <a:ea typeface="微软雅黑" panose="020B0503020204020204" pitchFamily="34" charset="-122"/>
              <a:sym typeface="+mn-ea"/>
            </a:endParaRPr>
          </a:p>
        </p:txBody>
      </p:sp>
      <p:sp>
        <p:nvSpPr>
          <p:cNvPr id="25" name="TextBox 504"/>
          <p:cNvSpPr txBox="1"/>
          <p:nvPr/>
        </p:nvSpPr>
        <p:spPr>
          <a:xfrm>
            <a:off x="6397049" y="2348924"/>
            <a:ext cx="4296169" cy="1291590"/>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en-US" altLang="zh-CN" dirty="0">
                <a:solidFill>
                  <a:schemeClr val="tx1">
                    <a:lumMod val="65000"/>
                    <a:lumOff val="35000"/>
                  </a:schemeClr>
                </a:solidFill>
              </a:rPr>
              <a:t>          </a:t>
            </a:r>
            <a:r>
              <a:rPr lang="zh-CN" altLang="en-US" sz="2000" dirty="0">
                <a:solidFill>
                  <a:schemeClr val="tx1"/>
                </a:solidFill>
                <a:latin typeface="黑体" panose="02010609060101010101" charset="-122"/>
                <a:ea typeface="黑体" panose="02010609060101010101" charset="-122"/>
                <a:cs typeface="黑体" panose="02010609060101010101" charset="-122"/>
              </a:rPr>
              <a:t>用户可以删除自己已经发表的文章内容和各项信息，系统自动在Mysql数据库中删除这些记录。</a:t>
            </a:r>
            <a:endParaRPr lang="zh-CN" altLang="en-US" sz="2000" dirty="0">
              <a:solidFill>
                <a:schemeClr val="tx1"/>
              </a:solidFill>
              <a:latin typeface="黑体" panose="02010609060101010101" charset="-122"/>
              <a:ea typeface="黑体" panose="02010609060101010101" charset="-122"/>
              <a:cs typeface="黑体" panose="02010609060101010101" charset="-122"/>
            </a:endParaRPr>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4" name="椭圆 3"/>
          <p:cNvSpPr/>
          <p:nvPr/>
        </p:nvSpPr>
        <p:spPr>
          <a:xfrm>
            <a:off x="5161483" y="6202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3</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sp>
        <p:nvSpPr>
          <p:cNvPr id="5" name="TextBox 498"/>
          <p:cNvSpPr txBox="1"/>
          <p:nvPr/>
        </p:nvSpPr>
        <p:spPr>
          <a:xfrm>
            <a:off x="5808851" y="645841"/>
            <a:ext cx="1402080" cy="460375"/>
          </a:xfrm>
          <a:prstGeom prst="rect">
            <a:avLst/>
          </a:prstGeom>
          <a:noFill/>
        </p:spPr>
        <p:txBody>
          <a:bodyPr wrap="none" rtlCol="0" anchor="ctr">
            <a:spAutoFit/>
          </a:bodyPr>
          <a:p>
            <a:pPr algn="l">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博文管理</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7" name="椭圆 6"/>
          <p:cNvSpPr/>
          <p:nvPr/>
        </p:nvSpPr>
        <p:spPr>
          <a:xfrm>
            <a:off x="1725295" y="1400175"/>
            <a:ext cx="901065" cy="901065"/>
          </a:xfrm>
          <a:prstGeom prst="ellipse">
            <a:avLst/>
          </a:prstGeom>
          <a:solidFill>
            <a:schemeClr val="accent5">
              <a:lumMod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latin typeface="微软雅黑" panose="020B0503020204020204" pitchFamily="34" charset="-122"/>
              <a:ea typeface="微软雅黑" panose="020B0503020204020204" pitchFamily="34" charset="-122"/>
            </a:endParaRPr>
          </a:p>
        </p:txBody>
      </p:sp>
      <p:sp>
        <p:nvSpPr>
          <p:cNvPr id="128" name="Freeform 21"/>
          <p:cNvSpPr>
            <a:spLocks noEditPoints="1"/>
          </p:cNvSpPr>
          <p:nvPr/>
        </p:nvSpPr>
        <p:spPr bwMode="auto">
          <a:xfrm>
            <a:off x="1849429" y="1502711"/>
            <a:ext cx="623849" cy="625816"/>
          </a:xfrm>
          <a:custGeom>
            <a:avLst/>
            <a:gdLst>
              <a:gd name="T0" fmla="*/ 390 w 403"/>
              <a:gd name="T1" fmla="*/ 150 h 404"/>
              <a:gd name="T2" fmla="*/ 241 w 403"/>
              <a:gd name="T3" fmla="*/ 110 h 404"/>
              <a:gd name="T4" fmla="*/ 215 w 403"/>
              <a:gd name="T5" fmla="*/ 13 h 404"/>
              <a:gd name="T6" fmla="*/ 195 w 403"/>
              <a:gd name="T7" fmla="*/ 2 h 404"/>
              <a:gd name="T8" fmla="*/ 14 w 403"/>
              <a:gd name="T9" fmla="*/ 51 h 404"/>
              <a:gd name="T10" fmla="*/ 2 w 403"/>
              <a:gd name="T11" fmla="*/ 70 h 404"/>
              <a:gd name="T12" fmla="*/ 67 w 403"/>
              <a:gd name="T13" fmla="*/ 311 h 404"/>
              <a:gd name="T14" fmla="*/ 86 w 403"/>
              <a:gd name="T15" fmla="*/ 322 h 404"/>
              <a:gd name="T16" fmla="*/ 159 w 403"/>
              <a:gd name="T17" fmla="*/ 302 h 404"/>
              <a:gd name="T18" fmla="*/ 149 w 403"/>
              <a:gd name="T19" fmla="*/ 339 h 404"/>
              <a:gd name="T20" fmla="*/ 160 w 403"/>
              <a:gd name="T21" fmla="*/ 358 h 404"/>
              <a:gd name="T22" fmla="*/ 322 w 403"/>
              <a:gd name="T23" fmla="*/ 401 h 404"/>
              <a:gd name="T24" fmla="*/ 342 w 403"/>
              <a:gd name="T25" fmla="*/ 391 h 404"/>
              <a:gd name="T26" fmla="*/ 401 w 403"/>
              <a:gd name="T27" fmla="*/ 169 h 404"/>
              <a:gd name="T28" fmla="*/ 390 w 403"/>
              <a:gd name="T29" fmla="*/ 150 h 404"/>
              <a:gd name="T30" fmla="*/ 34 w 403"/>
              <a:gd name="T31" fmla="*/ 75 h 404"/>
              <a:gd name="T32" fmla="*/ 191 w 403"/>
              <a:gd name="T33" fmla="*/ 33 h 404"/>
              <a:gd name="T34" fmla="*/ 249 w 403"/>
              <a:gd name="T35" fmla="*/ 249 h 404"/>
              <a:gd name="T36" fmla="*/ 92 w 403"/>
              <a:gd name="T37" fmla="*/ 291 h 404"/>
              <a:gd name="T38" fmla="*/ 34 w 403"/>
              <a:gd name="T39" fmla="*/ 75 h 404"/>
              <a:gd name="T40" fmla="*/ 315 w 403"/>
              <a:gd name="T41" fmla="*/ 371 h 404"/>
              <a:gd name="T42" fmla="*/ 179 w 403"/>
              <a:gd name="T43" fmla="*/ 334 h 404"/>
              <a:gd name="T44" fmla="*/ 190 w 403"/>
              <a:gd name="T45" fmla="*/ 294 h 404"/>
              <a:gd name="T46" fmla="*/ 268 w 403"/>
              <a:gd name="T47" fmla="*/ 273 h 404"/>
              <a:gd name="T48" fmla="*/ 279 w 403"/>
              <a:gd name="T49" fmla="*/ 254 h 404"/>
              <a:gd name="T50" fmla="*/ 249 w 403"/>
              <a:gd name="T51" fmla="*/ 142 h 404"/>
              <a:gd name="T52" fmla="*/ 368 w 403"/>
              <a:gd name="T53" fmla="*/ 174 h 404"/>
              <a:gd name="T54" fmla="*/ 315 w 403"/>
              <a:gd name="T55" fmla="*/ 37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404">
                <a:moveTo>
                  <a:pt x="390" y="150"/>
                </a:moveTo>
                <a:cubicBezTo>
                  <a:pt x="241" y="110"/>
                  <a:pt x="241" y="110"/>
                  <a:pt x="241" y="110"/>
                </a:cubicBezTo>
                <a:cubicBezTo>
                  <a:pt x="215" y="13"/>
                  <a:pt x="215" y="13"/>
                  <a:pt x="215" y="13"/>
                </a:cubicBezTo>
                <a:cubicBezTo>
                  <a:pt x="213" y="5"/>
                  <a:pt x="204" y="0"/>
                  <a:pt x="195" y="2"/>
                </a:cubicBezTo>
                <a:cubicBezTo>
                  <a:pt x="14" y="51"/>
                  <a:pt x="14" y="51"/>
                  <a:pt x="14" y="51"/>
                </a:cubicBezTo>
                <a:cubicBezTo>
                  <a:pt x="5" y="53"/>
                  <a:pt x="0" y="62"/>
                  <a:pt x="2" y="70"/>
                </a:cubicBezTo>
                <a:cubicBezTo>
                  <a:pt x="67" y="311"/>
                  <a:pt x="67" y="311"/>
                  <a:pt x="67" y="311"/>
                </a:cubicBezTo>
                <a:cubicBezTo>
                  <a:pt x="69" y="319"/>
                  <a:pt x="78" y="324"/>
                  <a:pt x="86" y="322"/>
                </a:cubicBezTo>
                <a:cubicBezTo>
                  <a:pt x="159" y="302"/>
                  <a:pt x="159" y="302"/>
                  <a:pt x="159" y="302"/>
                </a:cubicBezTo>
                <a:cubicBezTo>
                  <a:pt x="149" y="339"/>
                  <a:pt x="149" y="339"/>
                  <a:pt x="149" y="339"/>
                </a:cubicBezTo>
                <a:cubicBezTo>
                  <a:pt x="147" y="347"/>
                  <a:pt x="152" y="356"/>
                  <a:pt x="160" y="358"/>
                </a:cubicBezTo>
                <a:cubicBezTo>
                  <a:pt x="322" y="401"/>
                  <a:pt x="322" y="401"/>
                  <a:pt x="322" y="401"/>
                </a:cubicBezTo>
                <a:cubicBezTo>
                  <a:pt x="331" y="404"/>
                  <a:pt x="340" y="399"/>
                  <a:pt x="342" y="391"/>
                </a:cubicBezTo>
                <a:cubicBezTo>
                  <a:pt x="401" y="169"/>
                  <a:pt x="401" y="169"/>
                  <a:pt x="401" y="169"/>
                </a:cubicBezTo>
                <a:cubicBezTo>
                  <a:pt x="403" y="161"/>
                  <a:pt x="398" y="152"/>
                  <a:pt x="390" y="150"/>
                </a:cubicBezTo>
                <a:close/>
                <a:moveTo>
                  <a:pt x="34" y="75"/>
                </a:moveTo>
                <a:cubicBezTo>
                  <a:pt x="191" y="33"/>
                  <a:pt x="191" y="33"/>
                  <a:pt x="191" y="33"/>
                </a:cubicBezTo>
                <a:cubicBezTo>
                  <a:pt x="249" y="249"/>
                  <a:pt x="249" y="249"/>
                  <a:pt x="249" y="249"/>
                </a:cubicBezTo>
                <a:cubicBezTo>
                  <a:pt x="92" y="291"/>
                  <a:pt x="92" y="291"/>
                  <a:pt x="92" y="291"/>
                </a:cubicBezTo>
                <a:lnTo>
                  <a:pt x="34" y="75"/>
                </a:lnTo>
                <a:close/>
                <a:moveTo>
                  <a:pt x="315" y="371"/>
                </a:moveTo>
                <a:cubicBezTo>
                  <a:pt x="179" y="334"/>
                  <a:pt x="179" y="334"/>
                  <a:pt x="179" y="334"/>
                </a:cubicBezTo>
                <a:cubicBezTo>
                  <a:pt x="190" y="294"/>
                  <a:pt x="190" y="294"/>
                  <a:pt x="190" y="294"/>
                </a:cubicBezTo>
                <a:cubicBezTo>
                  <a:pt x="268" y="273"/>
                  <a:pt x="268" y="273"/>
                  <a:pt x="268" y="273"/>
                </a:cubicBezTo>
                <a:cubicBezTo>
                  <a:pt x="276" y="271"/>
                  <a:pt x="282" y="262"/>
                  <a:pt x="279" y="254"/>
                </a:cubicBezTo>
                <a:cubicBezTo>
                  <a:pt x="249" y="142"/>
                  <a:pt x="249" y="142"/>
                  <a:pt x="249" y="142"/>
                </a:cubicBezTo>
                <a:cubicBezTo>
                  <a:pt x="368" y="174"/>
                  <a:pt x="368" y="174"/>
                  <a:pt x="368" y="174"/>
                </a:cubicBezTo>
                <a:lnTo>
                  <a:pt x="315" y="371"/>
                </a:lnTo>
                <a:close/>
              </a:path>
            </a:pathLst>
          </a:custGeom>
          <a:solidFill>
            <a:schemeClr val="accent5">
              <a:lumMod val="75000"/>
            </a:schemeClr>
          </a:solidFill>
          <a:ln>
            <a:noFill/>
          </a:ln>
        </p:spPr>
        <p:txBody>
          <a:bodyPr vert="horz" wrap="square" lIns="91440" tIns="45720" rIns="91440" bIns="45720" numCol="1" anchor="t" anchorCtr="0" compatLnSpc="1"/>
          <a:p>
            <a:endParaRPr lang="en-US" dirty="0">
              <a:solidFill>
                <a:schemeClr val="bg1"/>
              </a:solidFill>
              <a:latin typeface="微软雅黑" panose="020B0503020204020204" pitchFamily="34" charset="-122"/>
              <a:ea typeface="微软雅黑" panose="020B0503020204020204" pitchFamily="34" charset="-122"/>
            </a:endParaRPr>
          </a:p>
        </p:txBody>
      </p:sp>
      <p:sp>
        <p:nvSpPr>
          <p:cNvPr id="34" name="椭圆 33"/>
          <p:cNvSpPr/>
          <p:nvPr/>
        </p:nvSpPr>
        <p:spPr>
          <a:xfrm>
            <a:off x="1704975" y="4352925"/>
            <a:ext cx="901065" cy="901065"/>
          </a:xfrm>
          <a:prstGeom prst="ellipse">
            <a:avLst/>
          </a:prstGeom>
          <a:solidFill>
            <a:schemeClr val="accent5">
              <a:lumMod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latin typeface="微软雅黑" panose="020B0503020204020204" pitchFamily="34" charset="-122"/>
              <a:ea typeface="微软雅黑" panose="020B0503020204020204" pitchFamily="34" charset="-122"/>
            </a:endParaRPr>
          </a:p>
        </p:txBody>
      </p:sp>
      <p:sp>
        <p:nvSpPr>
          <p:cNvPr id="35" name="Freeform 21"/>
          <p:cNvSpPr>
            <a:spLocks noEditPoints="1"/>
          </p:cNvSpPr>
          <p:nvPr/>
        </p:nvSpPr>
        <p:spPr bwMode="auto">
          <a:xfrm>
            <a:off x="1829109" y="4455461"/>
            <a:ext cx="623849" cy="625816"/>
          </a:xfrm>
          <a:custGeom>
            <a:avLst/>
            <a:gdLst>
              <a:gd name="T0" fmla="*/ 390 w 403"/>
              <a:gd name="T1" fmla="*/ 150 h 404"/>
              <a:gd name="T2" fmla="*/ 241 w 403"/>
              <a:gd name="T3" fmla="*/ 110 h 404"/>
              <a:gd name="T4" fmla="*/ 215 w 403"/>
              <a:gd name="T5" fmla="*/ 13 h 404"/>
              <a:gd name="T6" fmla="*/ 195 w 403"/>
              <a:gd name="T7" fmla="*/ 2 h 404"/>
              <a:gd name="T8" fmla="*/ 14 w 403"/>
              <a:gd name="T9" fmla="*/ 51 h 404"/>
              <a:gd name="T10" fmla="*/ 2 w 403"/>
              <a:gd name="T11" fmla="*/ 70 h 404"/>
              <a:gd name="T12" fmla="*/ 67 w 403"/>
              <a:gd name="T13" fmla="*/ 311 h 404"/>
              <a:gd name="T14" fmla="*/ 86 w 403"/>
              <a:gd name="T15" fmla="*/ 322 h 404"/>
              <a:gd name="T16" fmla="*/ 159 w 403"/>
              <a:gd name="T17" fmla="*/ 302 h 404"/>
              <a:gd name="T18" fmla="*/ 149 w 403"/>
              <a:gd name="T19" fmla="*/ 339 h 404"/>
              <a:gd name="T20" fmla="*/ 160 w 403"/>
              <a:gd name="T21" fmla="*/ 358 h 404"/>
              <a:gd name="T22" fmla="*/ 322 w 403"/>
              <a:gd name="T23" fmla="*/ 401 h 404"/>
              <a:gd name="T24" fmla="*/ 342 w 403"/>
              <a:gd name="T25" fmla="*/ 391 h 404"/>
              <a:gd name="T26" fmla="*/ 401 w 403"/>
              <a:gd name="T27" fmla="*/ 169 h 404"/>
              <a:gd name="T28" fmla="*/ 390 w 403"/>
              <a:gd name="T29" fmla="*/ 150 h 404"/>
              <a:gd name="T30" fmla="*/ 34 w 403"/>
              <a:gd name="T31" fmla="*/ 75 h 404"/>
              <a:gd name="T32" fmla="*/ 191 w 403"/>
              <a:gd name="T33" fmla="*/ 33 h 404"/>
              <a:gd name="T34" fmla="*/ 249 w 403"/>
              <a:gd name="T35" fmla="*/ 249 h 404"/>
              <a:gd name="T36" fmla="*/ 92 w 403"/>
              <a:gd name="T37" fmla="*/ 291 h 404"/>
              <a:gd name="T38" fmla="*/ 34 w 403"/>
              <a:gd name="T39" fmla="*/ 75 h 404"/>
              <a:gd name="T40" fmla="*/ 315 w 403"/>
              <a:gd name="T41" fmla="*/ 371 h 404"/>
              <a:gd name="T42" fmla="*/ 179 w 403"/>
              <a:gd name="T43" fmla="*/ 334 h 404"/>
              <a:gd name="T44" fmla="*/ 190 w 403"/>
              <a:gd name="T45" fmla="*/ 294 h 404"/>
              <a:gd name="T46" fmla="*/ 268 w 403"/>
              <a:gd name="T47" fmla="*/ 273 h 404"/>
              <a:gd name="T48" fmla="*/ 279 w 403"/>
              <a:gd name="T49" fmla="*/ 254 h 404"/>
              <a:gd name="T50" fmla="*/ 249 w 403"/>
              <a:gd name="T51" fmla="*/ 142 h 404"/>
              <a:gd name="T52" fmla="*/ 368 w 403"/>
              <a:gd name="T53" fmla="*/ 174 h 404"/>
              <a:gd name="T54" fmla="*/ 315 w 403"/>
              <a:gd name="T55" fmla="*/ 37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404">
                <a:moveTo>
                  <a:pt x="390" y="150"/>
                </a:moveTo>
                <a:cubicBezTo>
                  <a:pt x="241" y="110"/>
                  <a:pt x="241" y="110"/>
                  <a:pt x="241" y="110"/>
                </a:cubicBezTo>
                <a:cubicBezTo>
                  <a:pt x="215" y="13"/>
                  <a:pt x="215" y="13"/>
                  <a:pt x="215" y="13"/>
                </a:cubicBezTo>
                <a:cubicBezTo>
                  <a:pt x="213" y="5"/>
                  <a:pt x="204" y="0"/>
                  <a:pt x="195" y="2"/>
                </a:cubicBezTo>
                <a:cubicBezTo>
                  <a:pt x="14" y="51"/>
                  <a:pt x="14" y="51"/>
                  <a:pt x="14" y="51"/>
                </a:cubicBezTo>
                <a:cubicBezTo>
                  <a:pt x="5" y="53"/>
                  <a:pt x="0" y="62"/>
                  <a:pt x="2" y="70"/>
                </a:cubicBezTo>
                <a:cubicBezTo>
                  <a:pt x="67" y="311"/>
                  <a:pt x="67" y="311"/>
                  <a:pt x="67" y="311"/>
                </a:cubicBezTo>
                <a:cubicBezTo>
                  <a:pt x="69" y="319"/>
                  <a:pt x="78" y="324"/>
                  <a:pt x="86" y="322"/>
                </a:cubicBezTo>
                <a:cubicBezTo>
                  <a:pt x="159" y="302"/>
                  <a:pt x="159" y="302"/>
                  <a:pt x="159" y="302"/>
                </a:cubicBezTo>
                <a:cubicBezTo>
                  <a:pt x="149" y="339"/>
                  <a:pt x="149" y="339"/>
                  <a:pt x="149" y="339"/>
                </a:cubicBezTo>
                <a:cubicBezTo>
                  <a:pt x="147" y="347"/>
                  <a:pt x="152" y="356"/>
                  <a:pt x="160" y="358"/>
                </a:cubicBezTo>
                <a:cubicBezTo>
                  <a:pt x="322" y="401"/>
                  <a:pt x="322" y="401"/>
                  <a:pt x="322" y="401"/>
                </a:cubicBezTo>
                <a:cubicBezTo>
                  <a:pt x="331" y="404"/>
                  <a:pt x="340" y="399"/>
                  <a:pt x="342" y="391"/>
                </a:cubicBezTo>
                <a:cubicBezTo>
                  <a:pt x="401" y="169"/>
                  <a:pt x="401" y="169"/>
                  <a:pt x="401" y="169"/>
                </a:cubicBezTo>
                <a:cubicBezTo>
                  <a:pt x="403" y="161"/>
                  <a:pt x="398" y="152"/>
                  <a:pt x="390" y="150"/>
                </a:cubicBezTo>
                <a:close/>
                <a:moveTo>
                  <a:pt x="34" y="75"/>
                </a:moveTo>
                <a:cubicBezTo>
                  <a:pt x="191" y="33"/>
                  <a:pt x="191" y="33"/>
                  <a:pt x="191" y="33"/>
                </a:cubicBezTo>
                <a:cubicBezTo>
                  <a:pt x="249" y="249"/>
                  <a:pt x="249" y="249"/>
                  <a:pt x="249" y="249"/>
                </a:cubicBezTo>
                <a:cubicBezTo>
                  <a:pt x="92" y="291"/>
                  <a:pt x="92" y="291"/>
                  <a:pt x="92" y="291"/>
                </a:cubicBezTo>
                <a:lnTo>
                  <a:pt x="34" y="75"/>
                </a:lnTo>
                <a:close/>
                <a:moveTo>
                  <a:pt x="315" y="371"/>
                </a:moveTo>
                <a:cubicBezTo>
                  <a:pt x="179" y="334"/>
                  <a:pt x="179" y="334"/>
                  <a:pt x="179" y="334"/>
                </a:cubicBezTo>
                <a:cubicBezTo>
                  <a:pt x="190" y="294"/>
                  <a:pt x="190" y="294"/>
                  <a:pt x="190" y="294"/>
                </a:cubicBezTo>
                <a:cubicBezTo>
                  <a:pt x="268" y="273"/>
                  <a:pt x="268" y="273"/>
                  <a:pt x="268" y="273"/>
                </a:cubicBezTo>
                <a:cubicBezTo>
                  <a:pt x="276" y="271"/>
                  <a:pt x="282" y="262"/>
                  <a:pt x="279" y="254"/>
                </a:cubicBezTo>
                <a:cubicBezTo>
                  <a:pt x="249" y="142"/>
                  <a:pt x="249" y="142"/>
                  <a:pt x="249" y="142"/>
                </a:cubicBezTo>
                <a:cubicBezTo>
                  <a:pt x="368" y="174"/>
                  <a:pt x="368" y="174"/>
                  <a:pt x="368" y="174"/>
                </a:cubicBezTo>
                <a:lnTo>
                  <a:pt x="315" y="371"/>
                </a:lnTo>
                <a:close/>
              </a:path>
            </a:pathLst>
          </a:custGeom>
          <a:solidFill>
            <a:schemeClr val="accent5">
              <a:lumMod val="75000"/>
            </a:schemeClr>
          </a:solidFill>
          <a:ln>
            <a:noFill/>
          </a:ln>
        </p:spPr>
        <p:txBody>
          <a:bodyPr vert="horz" wrap="square" lIns="91440" tIns="45720" rIns="91440" bIns="45720" numCol="1" anchor="t" anchorCtr="0" compatLnSpc="1"/>
          <a:p>
            <a:endParaRPr lang="en-US" dirty="0">
              <a:solidFill>
                <a:schemeClr val="bg1"/>
              </a:solidFill>
              <a:latin typeface="微软雅黑" panose="020B0503020204020204" pitchFamily="34" charset="-122"/>
              <a:ea typeface="微软雅黑" panose="020B0503020204020204" pitchFamily="34" charset="-122"/>
            </a:endParaRPr>
          </a:p>
        </p:txBody>
      </p:sp>
      <p:sp>
        <p:nvSpPr>
          <p:cNvPr id="36" name="椭圆 35"/>
          <p:cNvSpPr/>
          <p:nvPr/>
        </p:nvSpPr>
        <p:spPr>
          <a:xfrm>
            <a:off x="6534785" y="4384675"/>
            <a:ext cx="901065" cy="901065"/>
          </a:xfrm>
          <a:prstGeom prst="ellipse">
            <a:avLst/>
          </a:prstGeom>
          <a:solidFill>
            <a:schemeClr val="accent5">
              <a:lumMod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latin typeface="微软雅黑" panose="020B0503020204020204" pitchFamily="34" charset="-122"/>
              <a:ea typeface="微软雅黑" panose="020B0503020204020204" pitchFamily="34" charset="-122"/>
            </a:endParaRPr>
          </a:p>
        </p:txBody>
      </p:sp>
      <p:sp>
        <p:nvSpPr>
          <p:cNvPr id="37" name="Freeform 21"/>
          <p:cNvSpPr>
            <a:spLocks noEditPoints="1"/>
          </p:cNvSpPr>
          <p:nvPr/>
        </p:nvSpPr>
        <p:spPr bwMode="auto">
          <a:xfrm>
            <a:off x="6673524" y="4546266"/>
            <a:ext cx="623849" cy="625816"/>
          </a:xfrm>
          <a:custGeom>
            <a:avLst/>
            <a:gdLst>
              <a:gd name="T0" fmla="*/ 390 w 403"/>
              <a:gd name="T1" fmla="*/ 150 h 404"/>
              <a:gd name="T2" fmla="*/ 241 w 403"/>
              <a:gd name="T3" fmla="*/ 110 h 404"/>
              <a:gd name="T4" fmla="*/ 215 w 403"/>
              <a:gd name="T5" fmla="*/ 13 h 404"/>
              <a:gd name="T6" fmla="*/ 195 w 403"/>
              <a:gd name="T7" fmla="*/ 2 h 404"/>
              <a:gd name="T8" fmla="*/ 14 w 403"/>
              <a:gd name="T9" fmla="*/ 51 h 404"/>
              <a:gd name="T10" fmla="*/ 2 w 403"/>
              <a:gd name="T11" fmla="*/ 70 h 404"/>
              <a:gd name="T12" fmla="*/ 67 w 403"/>
              <a:gd name="T13" fmla="*/ 311 h 404"/>
              <a:gd name="T14" fmla="*/ 86 w 403"/>
              <a:gd name="T15" fmla="*/ 322 h 404"/>
              <a:gd name="T16" fmla="*/ 159 w 403"/>
              <a:gd name="T17" fmla="*/ 302 h 404"/>
              <a:gd name="T18" fmla="*/ 149 w 403"/>
              <a:gd name="T19" fmla="*/ 339 h 404"/>
              <a:gd name="T20" fmla="*/ 160 w 403"/>
              <a:gd name="T21" fmla="*/ 358 h 404"/>
              <a:gd name="T22" fmla="*/ 322 w 403"/>
              <a:gd name="T23" fmla="*/ 401 h 404"/>
              <a:gd name="T24" fmla="*/ 342 w 403"/>
              <a:gd name="T25" fmla="*/ 391 h 404"/>
              <a:gd name="T26" fmla="*/ 401 w 403"/>
              <a:gd name="T27" fmla="*/ 169 h 404"/>
              <a:gd name="T28" fmla="*/ 390 w 403"/>
              <a:gd name="T29" fmla="*/ 150 h 404"/>
              <a:gd name="T30" fmla="*/ 34 w 403"/>
              <a:gd name="T31" fmla="*/ 75 h 404"/>
              <a:gd name="T32" fmla="*/ 191 w 403"/>
              <a:gd name="T33" fmla="*/ 33 h 404"/>
              <a:gd name="T34" fmla="*/ 249 w 403"/>
              <a:gd name="T35" fmla="*/ 249 h 404"/>
              <a:gd name="T36" fmla="*/ 92 w 403"/>
              <a:gd name="T37" fmla="*/ 291 h 404"/>
              <a:gd name="T38" fmla="*/ 34 w 403"/>
              <a:gd name="T39" fmla="*/ 75 h 404"/>
              <a:gd name="T40" fmla="*/ 315 w 403"/>
              <a:gd name="T41" fmla="*/ 371 h 404"/>
              <a:gd name="T42" fmla="*/ 179 w 403"/>
              <a:gd name="T43" fmla="*/ 334 h 404"/>
              <a:gd name="T44" fmla="*/ 190 w 403"/>
              <a:gd name="T45" fmla="*/ 294 h 404"/>
              <a:gd name="T46" fmla="*/ 268 w 403"/>
              <a:gd name="T47" fmla="*/ 273 h 404"/>
              <a:gd name="T48" fmla="*/ 279 w 403"/>
              <a:gd name="T49" fmla="*/ 254 h 404"/>
              <a:gd name="T50" fmla="*/ 249 w 403"/>
              <a:gd name="T51" fmla="*/ 142 h 404"/>
              <a:gd name="T52" fmla="*/ 368 w 403"/>
              <a:gd name="T53" fmla="*/ 174 h 404"/>
              <a:gd name="T54" fmla="*/ 315 w 403"/>
              <a:gd name="T55" fmla="*/ 37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404">
                <a:moveTo>
                  <a:pt x="390" y="150"/>
                </a:moveTo>
                <a:cubicBezTo>
                  <a:pt x="241" y="110"/>
                  <a:pt x="241" y="110"/>
                  <a:pt x="241" y="110"/>
                </a:cubicBezTo>
                <a:cubicBezTo>
                  <a:pt x="215" y="13"/>
                  <a:pt x="215" y="13"/>
                  <a:pt x="215" y="13"/>
                </a:cubicBezTo>
                <a:cubicBezTo>
                  <a:pt x="213" y="5"/>
                  <a:pt x="204" y="0"/>
                  <a:pt x="195" y="2"/>
                </a:cubicBezTo>
                <a:cubicBezTo>
                  <a:pt x="14" y="51"/>
                  <a:pt x="14" y="51"/>
                  <a:pt x="14" y="51"/>
                </a:cubicBezTo>
                <a:cubicBezTo>
                  <a:pt x="5" y="53"/>
                  <a:pt x="0" y="62"/>
                  <a:pt x="2" y="70"/>
                </a:cubicBezTo>
                <a:cubicBezTo>
                  <a:pt x="67" y="311"/>
                  <a:pt x="67" y="311"/>
                  <a:pt x="67" y="311"/>
                </a:cubicBezTo>
                <a:cubicBezTo>
                  <a:pt x="69" y="319"/>
                  <a:pt x="78" y="324"/>
                  <a:pt x="86" y="322"/>
                </a:cubicBezTo>
                <a:cubicBezTo>
                  <a:pt x="159" y="302"/>
                  <a:pt x="159" y="302"/>
                  <a:pt x="159" y="302"/>
                </a:cubicBezTo>
                <a:cubicBezTo>
                  <a:pt x="149" y="339"/>
                  <a:pt x="149" y="339"/>
                  <a:pt x="149" y="339"/>
                </a:cubicBezTo>
                <a:cubicBezTo>
                  <a:pt x="147" y="347"/>
                  <a:pt x="152" y="356"/>
                  <a:pt x="160" y="358"/>
                </a:cubicBezTo>
                <a:cubicBezTo>
                  <a:pt x="322" y="401"/>
                  <a:pt x="322" y="401"/>
                  <a:pt x="322" y="401"/>
                </a:cubicBezTo>
                <a:cubicBezTo>
                  <a:pt x="331" y="404"/>
                  <a:pt x="340" y="399"/>
                  <a:pt x="342" y="391"/>
                </a:cubicBezTo>
                <a:cubicBezTo>
                  <a:pt x="401" y="169"/>
                  <a:pt x="401" y="169"/>
                  <a:pt x="401" y="169"/>
                </a:cubicBezTo>
                <a:cubicBezTo>
                  <a:pt x="403" y="161"/>
                  <a:pt x="398" y="152"/>
                  <a:pt x="390" y="150"/>
                </a:cubicBezTo>
                <a:close/>
                <a:moveTo>
                  <a:pt x="34" y="75"/>
                </a:moveTo>
                <a:cubicBezTo>
                  <a:pt x="191" y="33"/>
                  <a:pt x="191" y="33"/>
                  <a:pt x="191" y="33"/>
                </a:cubicBezTo>
                <a:cubicBezTo>
                  <a:pt x="249" y="249"/>
                  <a:pt x="249" y="249"/>
                  <a:pt x="249" y="249"/>
                </a:cubicBezTo>
                <a:cubicBezTo>
                  <a:pt x="92" y="291"/>
                  <a:pt x="92" y="291"/>
                  <a:pt x="92" y="291"/>
                </a:cubicBezTo>
                <a:lnTo>
                  <a:pt x="34" y="75"/>
                </a:lnTo>
                <a:close/>
                <a:moveTo>
                  <a:pt x="315" y="371"/>
                </a:moveTo>
                <a:cubicBezTo>
                  <a:pt x="179" y="334"/>
                  <a:pt x="179" y="334"/>
                  <a:pt x="179" y="334"/>
                </a:cubicBezTo>
                <a:cubicBezTo>
                  <a:pt x="190" y="294"/>
                  <a:pt x="190" y="294"/>
                  <a:pt x="190" y="294"/>
                </a:cubicBezTo>
                <a:cubicBezTo>
                  <a:pt x="268" y="273"/>
                  <a:pt x="268" y="273"/>
                  <a:pt x="268" y="273"/>
                </a:cubicBezTo>
                <a:cubicBezTo>
                  <a:pt x="276" y="271"/>
                  <a:pt x="282" y="262"/>
                  <a:pt x="279" y="254"/>
                </a:cubicBezTo>
                <a:cubicBezTo>
                  <a:pt x="249" y="142"/>
                  <a:pt x="249" y="142"/>
                  <a:pt x="249" y="142"/>
                </a:cubicBezTo>
                <a:cubicBezTo>
                  <a:pt x="368" y="174"/>
                  <a:pt x="368" y="174"/>
                  <a:pt x="368" y="174"/>
                </a:cubicBezTo>
                <a:lnTo>
                  <a:pt x="315" y="371"/>
                </a:lnTo>
                <a:close/>
              </a:path>
            </a:pathLst>
          </a:custGeom>
          <a:solidFill>
            <a:schemeClr val="accent5">
              <a:lumMod val="75000"/>
            </a:schemeClr>
          </a:solidFill>
          <a:ln>
            <a:noFill/>
          </a:ln>
        </p:spPr>
        <p:txBody>
          <a:bodyPr vert="horz" wrap="square" lIns="91440" tIns="45720" rIns="91440" bIns="45720" numCol="1" anchor="t" anchorCtr="0" compatLnSpc="1"/>
          <a:p>
            <a:endParaRPr lang="en-US" dirty="0">
              <a:solidFill>
                <a:schemeClr val="bg1"/>
              </a:solidFill>
              <a:latin typeface="微软雅黑" panose="020B0503020204020204" pitchFamily="34" charset="-122"/>
              <a:ea typeface="微软雅黑" panose="020B0503020204020204" pitchFamily="34" charset="-122"/>
            </a:endParaRPr>
          </a:p>
        </p:txBody>
      </p:sp>
      <p:sp>
        <p:nvSpPr>
          <p:cNvPr id="40" name="椭圆 39"/>
          <p:cNvSpPr/>
          <p:nvPr/>
        </p:nvSpPr>
        <p:spPr>
          <a:xfrm>
            <a:off x="6487160" y="1412240"/>
            <a:ext cx="901065" cy="901065"/>
          </a:xfrm>
          <a:prstGeom prst="ellipse">
            <a:avLst/>
          </a:prstGeom>
          <a:solidFill>
            <a:schemeClr val="accent5">
              <a:lumMod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latin typeface="微软雅黑" panose="020B0503020204020204" pitchFamily="34" charset="-122"/>
              <a:ea typeface="微软雅黑" panose="020B0503020204020204" pitchFamily="34" charset="-122"/>
            </a:endParaRPr>
          </a:p>
        </p:txBody>
      </p:sp>
      <p:sp>
        <p:nvSpPr>
          <p:cNvPr id="41" name="Freeform 21"/>
          <p:cNvSpPr>
            <a:spLocks noEditPoints="1"/>
          </p:cNvSpPr>
          <p:nvPr/>
        </p:nvSpPr>
        <p:spPr bwMode="auto">
          <a:xfrm>
            <a:off x="6611294" y="1514776"/>
            <a:ext cx="623849" cy="625816"/>
          </a:xfrm>
          <a:custGeom>
            <a:avLst/>
            <a:gdLst>
              <a:gd name="T0" fmla="*/ 390 w 403"/>
              <a:gd name="T1" fmla="*/ 150 h 404"/>
              <a:gd name="T2" fmla="*/ 241 w 403"/>
              <a:gd name="T3" fmla="*/ 110 h 404"/>
              <a:gd name="T4" fmla="*/ 215 w 403"/>
              <a:gd name="T5" fmla="*/ 13 h 404"/>
              <a:gd name="T6" fmla="*/ 195 w 403"/>
              <a:gd name="T7" fmla="*/ 2 h 404"/>
              <a:gd name="T8" fmla="*/ 14 w 403"/>
              <a:gd name="T9" fmla="*/ 51 h 404"/>
              <a:gd name="T10" fmla="*/ 2 w 403"/>
              <a:gd name="T11" fmla="*/ 70 h 404"/>
              <a:gd name="T12" fmla="*/ 67 w 403"/>
              <a:gd name="T13" fmla="*/ 311 h 404"/>
              <a:gd name="T14" fmla="*/ 86 w 403"/>
              <a:gd name="T15" fmla="*/ 322 h 404"/>
              <a:gd name="T16" fmla="*/ 159 w 403"/>
              <a:gd name="T17" fmla="*/ 302 h 404"/>
              <a:gd name="T18" fmla="*/ 149 w 403"/>
              <a:gd name="T19" fmla="*/ 339 h 404"/>
              <a:gd name="T20" fmla="*/ 160 w 403"/>
              <a:gd name="T21" fmla="*/ 358 h 404"/>
              <a:gd name="T22" fmla="*/ 322 w 403"/>
              <a:gd name="T23" fmla="*/ 401 h 404"/>
              <a:gd name="T24" fmla="*/ 342 w 403"/>
              <a:gd name="T25" fmla="*/ 391 h 404"/>
              <a:gd name="T26" fmla="*/ 401 w 403"/>
              <a:gd name="T27" fmla="*/ 169 h 404"/>
              <a:gd name="T28" fmla="*/ 390 w 403"/>
              <a:gd name="T29" fmla="*/ 150 h 404"/>
              <a:gd name="T30" fmla="*/ 34 w 403"/>
              <a:gd name="T31" fmla="*/ 75 h 404"/>
              <a:gd name="T32" fmla="*/ 191 w 403"/>
              <a:gd name="T33" fmla="*/ 33 h 404"/>
              <a:gd name="T34" fmla="*/ 249 w 403"/>
              <a:gd name="T35" fmla="*/ 249 h 404"/>
              <a:gd name="T36" fmla="*/ 92 w 403"/>
              <a:gd name="T37" fmla="*/ 291 h 404"/>
              <a:gd name="T38" fmla="*/ 34 w 403"/>
              <a:gd name="T39" fmla="*/ 75 h 404"/>
              <a:gd name="T40" fmla="*/ 315 w 403"/>
              <a:gd name="T41" fmla="*/ 371 h 404"/>
              <a:gd name="T42" fmla="*/ 179 w 403"/>
              <a:gd name="T43" fmla="*/ 334 h 404"/>
              <a:gd name="T44" fmla="*/ 190 w 403"/>
              <a:gd name="T45" fmla="*/ 294 h 404"/>
              <a:gd name="T46" fmla="*/ 268 w 403"/>
              <a:gd name="T47" fmla="*/ 273 h 404"/>
              <a:gd name="T48" fmla="*/ 279 w 403"/>
              <a:gd name="T49" fmla="*/ 254 h 404"/>
              <a:gd name="T50" fmla="*/ 249 w 403"/>
              <a:gd name="T51" fmla="*/ 142 h 404"/>
              <a:gd name="T52" fmla="*/ 368 w 403"/>
              <a:gd name="T53" fmla="*/ 174 h 404"/>
              <a:gd name="T54" fmla="*/ 315 w 403"/>
              <a:gd name="T55" fmla="*/ 37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404">
                <a:moveTo>
                  <a:pt x="390" y="150"/>
                </a:moveTo>
                <a:cubicBezTo>
                  <a:pt x="241" y="110"/>
                  <a:pt x="241" y="110"/>
                  <a:pt x="241" y="110"/>
                </a:cubicBezTo>
                <a:cubicBezTo>
                  <a:pt x="215" y="13"/>
                  <a:pt x="215" y="13"/>
                  <a:pt x="215" y="13"/>
                </a:cubicBezTo>
                <a:cubicBezTo>
                  <a:pt x="213" y="5"/>
                  <a:pt x="204" y="0"/>
                  <a:pt x="195" y="2"/>
                </a:cubicBezTo>
                <a:cubicBezTo>
                  <a:pt x="14" y="51"/>
                  <a:pt x="14" y="51"/>
                  <a:pt x="14" y="51"/>
                </a:cubicBezTo>
                <a:cubicBezTo>
                  <a:pt x="5" y="53"/>
                  <a:pt x="0" y="62"/>
                  <a:pt x="2" y="70"/>
                </a:cubicBezTo>
                <a:cubicBezTo>
                  <a:pt x="67" y="311"/>
                  <a:pt x="67" y="311"/>
                  <a:pt x="67" y="311"/>
                </a:cubicBezTo>
                <a:cubicBezTo>
                  <a:pt x="69" y="319"/>
                  <a:pt x="78" y="324"/>
                  <a:pt x="86" y="322"/>
                </a:cubicBezTo>
                <a:cubicBezTo>
                  <a:pt x="159" y="302"/>
                  <a:pt x="159" y="302"/>
                  <a:pt x="159" y="302"/>
                </a:cubicBezTo>
                <a:cubicBezTo>
                  <a:pt x="149" y="339"/>
                  <a:pt x="149" y="339"/>
                  <a:pt x="149" y="339"/>
                </a:cubicBezTo>
                <a:cubicBezTo>
                  <a:pt x="147" y="347"/>
                  <a:pt x="152" y="356"/>
                  <a:pt x="160" y="358"/>
                </a:cubicBezTo>
                <a:cubicBezTo>
                  <a:pt x="322" y="401"/>
                  <a:pt x="322" y="401"/>
                  <a:pt x="322" y="401"/>
                </a:cubicBezTo>
                <a:cubicBezTo>
                  <a:pt x="331" y="404"/>
                  <a:pt x="340" y="399"/>
                  <a:pt x="342" y="391"/>
                </a:cubicBezTo>
                <a:cubicBezTo>
                  <a:pt x="401" y="169"/>
                  <a:pt x="401" y="169"/>
                  <a:pt x="401" y="169"/>
                </a:cubicBezTo>
                <a:cubicBezTo>
                  <a:pt x="403" y="161"/>
                  <a:pt x="398" y="152"/>
                  <a:pt x="390" y="150"/>
                </a:cubicBezTo>
                <a:close/>
                <a:moveTo>
                  <a:pt x="34" y="75"/>
                </a:moveTo>
                <a:cubicBezTo>
                  <a:pt x="191" y="33"/>
                  <a:pt x="191" y="33"/>
                  <a:pt x="191" y="33"/>
                </a:cubicBezTo>
                <a:cubicBezTo>
                  <a:pt x="249" y="249"/>
                  <a:pt x="249" y="249"/>
                  <a:pt x="249" y="249"/>
                </a:cubicBezTo>
                <a:cubicBezTo>
                  <a:pt x="92" y="291"/>
                  <a:pt x="92" y="291"/>
                  <a:pt x="92" y="291"/>
                </a:cubicBezTo>
                <a:lnTo>
                  <a:pt x="34" y="75"/>
                </a:lnTo>
                <a:close/>
                <a:moveTo>
                  <a:pt x="315" y="371"/>
                </a:moveTo>
                <a:cubicBezTo>
                  <a:pt x="179" y="334"/>
                  <a:pt x="179" y="334"/>
                  <a:pt x="179" y="334"/>
                </a:cubicBezTo>
                <a:cubicBezTo>
                  <a:pt x="190" y="294"/>
                  <a:pt x="190" y="294"/>
                  <a:pt x="190" y="294"/>
                </a:cubicBezTo>
                <a:cubicBezTo>
                  <a:pt x="268" y="273"/>
                  <a:pt x="268" y="273"/>
                  <a:pt x="268" y="273"/>
                </a:cubicBezTo>
                <a:cubicBezTo>
                  <a:pt x="276" y="271"/>
                  <a:pt x="282" y="262"/>
                  <a:pt x="279" y="254"/>
                </a:cubicBezTo>
                <a:cubicBezTo>
                  <a:pt x="249" y="142"/>
                  <a:pt x="249" y="142"/>
                  <a:pt x="249" y="142"/>
                </a:cubicBezTo>
                <a:cubicBezTo>
                  <a:pt x="368" y="174"/>
                  <a:pt x="368" y="174"/>
                  <a:pt x="368" y="174"/>
                </a:cubicBezTo>
                <a:lnTo>
                  <a:pt x="315" y="371"/>
                </a:lnTo>
                <a:close/>
              </a:path>
            </a:pathLst>
          </a:custGeom>
          <a:solidFill>
            <a:schemeClr val="accent5">
              <a:lumMod val="75000"/>
            </a:schemeClr>
          </a:solidFill>
          <a:ln>
            <a:noFill/>
          </a:ln>
        </p:spPr>
        <p:txBody>
          <a:bodyPr vert="horz" wrap="square" lIns="91440" tIns="45720" rIns="91440" bIns="45720" numCol="1" anchor="t" anchorCtr="0" compatLnSpc="1"/>
          <a:p>
            <a:endParaRPr lang="en-US" dirty="0">
              <a:solidFill>
                <a:schemeClr val="bg1"/>
              </a:solidFill>
              <a:latin typeface="微软雅黑" panose="020B0503020204020204" pitchFamily="34" charset="-122"/>
              <a:ea typeface="微软雅黑" panose="020B0503020204020204" pitchFamily="34" charset="-122"/>
            </a:endParaRPr>
          </a:p>
        </p:txBody>
      </p:sp>
      <p:cxnSp>
        <p:nvCxnSpPr>
          <p:cNvPr id="42" name="直接连接符 41"/>
          <p:cNvCxnSpPr/>
          <p:nvPr/>
        </p:nvCxnSpPr>
        <p:spPr>
          <a:xfrm>
            <a:off x="1704975" y="5372735"/>
            <a:ext cx="410400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5" name="TextBox 498"/>
          <p:cNvSpPr txBox="1"/>
          <p:nvPr/>
        </p:nvSpPr>
        <p:spPr>
          <a:xfrm>
            <a:off x="4383911" y="4901928"/>
            <a:ext cx="1452880" cy="398780"/>
          </a:xfrm>
          <a:prstGeom prst="rect">
            <a:avLst/>
          </a:prstGeom>
          <a:noFill/>
        </p:spPr>
        <p:txBody>
          <a:bodyPr wrap="none" rtlCol="0" anchor="ctr">
            <a:spAutoFit/>
          </a:bodyPr>
          <a:p>
            <a:pPr algn="l">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博文的修改</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46" name="直接连接符 45"/>
          <p:cNvCxnSpPr/>
          <p:nvPr/>
        </p:nvCxnSpPr>
        <p:spPr>
          <a:xfrm>
            <a:off x="6529070" y="5372735"/>
            <a:ext cx="4032885" cy="152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9" name="TextBox 498"/>
          <p:cNvSpPr txBox="1"/>
          <p:nvPr/>
        </p:nvSpPr>
        <p:spPr>
          <a:xfrm>
            <a:off x="9096246" y="4853033"/>
            <a:ext cx="1452880" cy="398780"/>
          </a:xfrm>
          <a:prstGeom prst="rect">
            <a:avLst/>
          </a:prstGeom>
          <a:noFill/>
        </p:spPr>
        <p:txBody>
          <a:bodyPr wrap="none" rtlCol="0" anchor="ctr">
            <a:spAutoFit/>
          </a:bodyPr>
          <a:p>
            <a:pPr algn="l">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博文的浏览</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1" name="TextBox 504"/>
          <p:cNvSpPr txBox="1"/>
          <p:nvPr/>
        </p:nvSpPr>
        <p:spPr>
          <a:xfrm>
            <a:off x="1272540" y="5314315"/>
            <a:ext cx="4671695" cy="1291590"/>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en-US" altLang="zh-CN" dirty="0">
                <a:solidFill>
                  <a:schemeClr val="tx1">
                    <a:lumMod val="65000"/>
                    <a:lumOff val="35000"/>
                  </a:schemeClr>
                </a:solidFill>
              </a:rPr>
              <a:t>           </a:t>
            </a:r>
            <a:r>
              <a:rPr lang="zh-CN" altLang="en-US" sz="2000" dirty="0">
                <a:solidFill>
                  <a:schemeClr val="tx1"/>
                </a:solidFill>
                <a:latin typeface="黑体" panose="02010609060101010101" charset="-122"/>
                <a:ea typeface="黑体" panose="02010609060101010101" charset="-122"/>
                <a:cs typeface="黑体" panose="02010609060101010101" charset="-122"/>
                <a:sym typeface="+mn-ea"/>
              </a:rPr>
              <a:t>用户可以修改自己发表的文章内容和各项信息，系统自动在Mysql数据库中更新这些记录。</a:t>
            </a:r>
            <a:endParaRPr lang="zh-CN" altLang="en-US" sz="2000" dirty="0">
              <a:solidFill>
                <a:schemeClr val="tx1"/>
              </a:solidFill>
              <a:latin typeface="黑体" panose="02010609060101010101" charset="-122"/>
              <a:ea typeface="黑体" panose="02010609060101010101" charset="-122"/>
              <a:cs typeface="黑体" panose="02010609060101010101" charset="-122"/>
              <a:sym typeface="+mn-ea"/>
            </a:endParaRPr>
          </a:p>
        </p:txBody>
      </p:sp>
      <p:sp>
        <p:nvSpPr>
          <p:cNvPr id="53" name="TextBox 504"/>
          <p:cNvSpPr txBox="1"/>
          <p:nvPr/>
        </p:nvSpPr>
        <p:spPr>
          <a:xfrm>
            <a:off x="6516370" y="5285740"/>
            <a:ext cx="4032885" cy="891540"/>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en-US" altLang="zh-CN" dirty="0">
                <a:solidFill>
                  <a:schemeClr val="tx1">
                    <a:lumMod val="65000"/>
                    <a:lumOff val="35000"/>
                  </a:schemeClr>
                </a:solidFill>
              </a:rPr>
              <a:t>          </a:t>
            </a:r>
            <a:r>
              <a:rPr lang="zh-CN" altLang="en-US" sz="2000" dirty="0">
                <a:solidFill>
                  <a:schemeClr val="tx1"/>
                </a:solidFill>
                <a:latin typeface="黑体" panose="02010609060101010101" charset="-122"/>
                <a:ea typeface="黑体" panose="02010609060101010101" charset="-122"/>
              </a:rPr>
              <a:t>用户可以查看自己的博文，以列表的形式显示到页面中。</a:t>
            </a:r>
            <a:endParaRPr lang="zh-CN" altLang="en-US" sz="2000" dirty="0">
              <a:solidFill>
                <a:schemeClr val="tx1"/>
              </a:solidFill>
              <a:latin typeface="黑体" panose="02010609060101010101" charset="-122"/>
              <a:ea typeface="黑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comb/>
      </p:transition>
    </mc:Choice>
    <mc:Fallback>
      <p:transition spd="slow">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2" presetClass="entr" presetSubtype="1" fill="hold" grpId="0" nodeType="withEffect">
                                  <p:stCondLst>
                                    <p:cond delay="0"/>
                                  </p:stCondLst>
                                  <p:iterate type="lt">
                                    <p:tmPct val="50000"/>
                                  </p:iterate>
                                  <p:childTnLst>
                                    <p:set>
                                      <p:cBhvr>
                                        <p:cTn id="9" dur="1" fill="hold">
                                          <p:stCondLst>
                                            <p:cond delay="0"/>
                                          </p:stCondLst>
                                        </p:cTn>
                                        <p:tgtEl>
                                          <p:spTgt spid="5"/>
                                        </p:tgtEl>
                                        <p:attrNameLst>
                                          <p:attrName>style.visibility</p:attrName>
                                        </p:attrNameLst>
                                      </p:cBhvr>
                                      <p:to>
                                        <p:strVal val="visible"/>
                                      </p:to>
                                    </p:set>
                                    <p:anim calcmode="lin" valueType="num">
                                      <p:cBhvr additive="base">
                                        <p:cTn id="10" dur="300"/>
                                        <p:tgtEl>
                                          <p:spTgt spid="5"/>
                                        </p:tgtEl>
                                        <p:attrNameLst>
                                          <p:attrName>ppt_y</p:attrName>
                                        </p:attrNameLst>
                                      </p:cBhvr>
                                      <p:tavLst>
                                        <p:tav tm="0">
                                          <p:val>
                                            <p:strVal val="#ppt_y-#ppt_h*1.125000"/>
                                          </p:val>
                                        </p:tav>
                                        <p:tav tm="100000">
                                          <p:val>
                                            <p:strVal val="#ppt_y"/>
                                          </p:val>
                                        </p:tav>
                                      </p:tavLst>
                                    </p:anim>
                                    <p:animEffect transition="in" filter="wipe(down)">
                                      <p:cBhvr>
                                        <p:cTn id="11" dur="300"/>
                                        <p:tgtEl>
                                          <p:spTgt spid="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28"/>
                                        </p:tgtEl>
                                        <p:attrNameLst>
                                          <p:attrName>style.visibility</p:attrName>
                                        </p:attrNameLst>
                                      </p:cBhvr>
                                      <p:to>
                                        <p:strVal val="visible"/>
                                      </p:to>
                                    </p:set>
                                    <p:animEffect transition="in" filter="fade">
                                      <p:cBhvr>
                                        <p:cTn id="14" dur="500"/>
                                        <p:tgtEl>
                                          <p:spTgt spid="128"/>
                                        </p:tgtEl>
                                      </p:cBhvr>
                                    </p:animEffect>
                                  </p:childTnLst>
                                </p:cTn>
                              </p:par>
                              <p:par>
                                <p:cTn id="15" presetID="22" presetClass="entr" presetSubtype="8"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par>
                                <p:cTn id="18" presetID="12" presetClass="entr" presetSubtype="4" fill="hold" grpId="0" nodeType="withEffect">
                                  <p:stCondLst>
                                    <p:cond delay="0"/>
                                  </p:stCondLst>
                                  <p:iterate type="lt">
                                    <p:tmPct val="50000"/>
                                  </p:iterate>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300"/>
                                        <p:tgtEl>
                                          <p:spTgt spid="16"/>
                                        </p:tgtEl>
                                        <p:attrNameLst>
                                          <p:attrName>ppt_y</p:attrName>
                                        </p:attrNameLst>
                                      </p:cBhvr>
                                      <p:tavLst>
                                        <p:tav tm="0">
                                          <p:val>
                                            <p:strVal val="#ppt_y+#ppt_h*1.125000"/>
                                          </p:val>
                                        </p:tav>
                                        <p:tav tm="100000">
                                          <p:val>
                                            <p:strVal val="#ppt_y"/>
                                          </p:val>
                                        </p:tav>
                                      </p:tavLst>
                                    </p:anim>
                                    <p:animEffect transition="in" filter="wipe(up)">
                                      <p:cBhvr>
                                        <p:cTn id="21" dur="300"/>
                                        <p:tgtEl>
                                          <p:spTgt spid="1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1"/>
                                        </p:tgtEl>
                                        <p:attrNameLst>
                                          <p:attrName>style.visibility</p:attrName>
                                        </p:attrNameLst>
                                      </p:cBhvr>
                                      <p:to>
                                        <p:strVal val="visible"/>
                                      </p:to>
                                    </p:set>
                                    <p:animEffect transition="in" filter="fade">
                                      <p:cBhvr>
                                        <p:cTn id="24" dur="500"/>
                                        <p:tgtEl>
                                          <p:spTgt spid="41"/>
                                        </p:tgtEl>
                                      </p:cBhvr>
                                    </p:animEffect>
                                  </p:childTnLst>
                                </p:cTn>
                              </p:par>
                              <p:par>
                                <p:cTn id="25" presetID="22" presetClass="entr" presetSubtype="8"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500"/>
                                        <p:tgtEl>
                                          <p:spTgt spid="13"/>
                                        </p:tgtEl>
                                      </p:cBhvr>
                                    </p:animEffect>
                                  </p:childTnLst>
                                </p:cTn>
                              </p:par>
                              <p:par>
                                <p:cTn id="28" presetID="12" presetClass="entr" presetSubtype="4" fill="hold" grpId="0" nodeType="withEffect">
                                  <p:stCondLst>
                                    <p:cond delay="0"/>
                                  </p:stCondLst>
                                  <p:iterate type="lt">
                                    <p:tmPct val="50000"/>
                                  </p:iterate>
                                  <p:childTnLst>
                                    <p:set>
                                      <p:cBhvr>
                                        <p:cTn id="29" dur="1" fill="hold">
                                          <p:stCondLst>
                                            <p:cond delay="0"/>
                                          </p:stCondLst>
                                        </p:cTn>
                                        <p:tgtEl>
                                          <p:spTgt spid="17"/>
                                        </p:tgtEl>
                                        <p:attrNameLst>
                                          <p:attrName>style.visibility</p:attrName>
                                        </p:attrNameLst>
                                      </p:cBhvr>
                                      <p:to>
                                        <p:strVal val="visible"/>
                                      </p:to>
                                    </p:set>
                                    <p:anim calcmode="lin" valueType="num">
                                      <p:cBhvr additive="base">
                                        <p:cTn id="30" dur="300"/>
                                        <p:tgtEl>
                                          <p:spTgt spid="17"/>
                                        </p:tgtEl>
                                        <p:attrNameLst>
                                          <p:attrName>ppt_y</p:attrName>
                                        </p:attrNameLst>
                                      </p:cBhvr>
                                      <p:tavLst>
                                        <p:tav tm="0">
                                          <p:val>
                                            <p:strVal val="#ppt_y+#ppt_h*1.125000"/>
                                          </p:val>
                                        </p:tav>
                                        <p:tav tm="100000">
                                          <p:val>
                                            <p:strVal val="#ppt_y"/>
                                          </p:val>
                                        </p:tav>
                                      </p:tavLst>
                                    </p:anim>
                                    <p:animEffect transition="in" filter="wipe(up)">
                                      <p:cBhvr>
                                        <p:cTn id="31" dur="300"/>
                                        <p:tgtEl>
                                          <p:spTgt spid="1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fade">
                                      <p:cBhvr>
                                        <p:cTn id="34" dur="500"/>
                                        <p:tgtEl>
                                          <p:spTgt spid="35"/>
                                        </p:tgtEl>
                                      </p:cBhvr>
                                    </p:animEffect>
                                  </p:childTnLst>
                                </p:cTn>
                              </p:par>
                              <p:par>
                                <p:cTn id="35" presetID="22" presetClass="entr" presetSubtype="8"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wipe(left)">
                                      <p:cBhvr>
                                        <p:cTn id="37" dur="500"/>
                                        <p:tgtEl>
                                          <p:spTgt spid="42"/>
                                        </p:tgtEl>
                                      </p:cBhvr>
                                    </p:animEffect>
                                  </p:childTnLst>
                                </p:cTn>
                              </p:par>
                              <p:par>
                                <p:cTn id="38" presetID="12" presetClass="entr" presetSubtype="4" fill="hold" grpId="0" nodeType="withEffect">
                                  <p:stCondLst>
                                    <p:cond delay="0"/>
                                  </p:stCondLst>
                                  <p:iterate type="lt">
                                    <p:tmPct val="50000"/>
                                  </p:iterate>
                                  <p:childTnLst>
                                    <p:set>
                                      <p:cBhvr>
                                        <p:cTn id="39" dur="1" fill="hold">
                                          <p:stCondLst>
                                            <p:cond delay="0"/>
                                          </p:stCondLst>
                                        </p:cTn>
                                        <p:tgtEl>
                                          <p:spTgt spid="45"/>
                                        </p:tgtEl>
                                        <p:attrNameLst>
                                          <p:attrName>style.visibility</p:attrName>
                                        </p:attrNameLst>
                                      </p:cBhvr>
                                      <p:to>
                                        <p:strVal val="visible"/>
                                      </p:to>
                                    </p:set>
                                    <p:anim calcmode="lin" valueType="num">
                                      <p:cBhvr additive="base">
                                        <p:cTn id="40" dur="300"/>
                                        <p:tgtEl>
                                          <p:spTgt spid="45"/>
                                        </p:tgtEl>
                                        <p:attrNameLst>
                                          <p:attrName>ppt_y</p:attrName>
                                        </p:attrNameLst>
                                      </p:cBhvr>
                                      <p:tavLst>
                                        <p:tav tm="0">
                                          <p:val>
                                            <p:strVal val="#ppt_y+#ppt_h*1.125000"/>
                                          </p:val>
                                        </p:tav>
                                        <p:tav tm="100000">
                                          <p:val>
                                            <p:strVal val="#ppt_y"/>
                                          </p:val>
                                        </p:tav>
                                      </p:tavLst>
                                    </p:anim>
                                    <p:animEffect transition="in" filter="wipe(up)">
                                      <p:cBhvr>
                                        <p:cTn id="41" dur="300"/>
                                        <p:tgtEl>
                                          <p:spTgt spid="45"/>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7"/>
                                        </p:tgtEl>
                                        <p:attrNameLst>
                                          <p:attrName>style.visibility</p:attrName>
                                        </p:attrNameLst>
                                      </p:cBhvr>
                                      <p:to>
                                        <p:strVal val="visible"/>
                                      </p:to>
                                    </p:set>
                                    <p:animEffect transition="in" filter="fade">
                                      <p:cBhvr>
                                        <p:cTn id="44" dur="500"/>
                                        <p:tgtEl>
                                          <p:spTgt spid="37"/>
                                        </p:tgtEl>
                                      </p:cBhvr>
                                    </p:animEffect>
                                  </p:childTnLst>
                                </p:cTn>
                              </p:par>
                              <p:par>
                                <p:cTn id="45" presetID="22" presetClass="entr" presetSubtype="8" fill="hold" nodeType="withEffect">
                                  <p:stCondLst>
                                    <p:cond delay="0"/>
                                  </p:stCondLst>
                                  <p:childTnLst>
                                    <p:set>
                                      <p:cBhvr>
                                        <p:cTn id="46" dur="1" fill="hold">
                                          <p:stCondLst>
                                            <p:cond delay="0"/>
                                          </p:stCondLst>
                                        </p:cTn>
                                        <p:tgtEl>
                                          <p:spTgt spid="46"/>
                                        </p:tgtEl>
                                        <p:attrNameLst>
                                          <p:attrName>style.visibility</p:attrName>
                                        </p:attrNameLst>
                                      </p:cBhvr>
                                      <p:to>
                                        <p:strVal val="visible"/>
                                      </p:to>
                                    </p:set>
                                    <p:animEffect transition="in" filter="wipe(left)">
                                      <p:cBhvr>
                                        <p:cTn id="47" dur="500"/>
                                        <p:tgtEl>
                                          <p:spTgt spid="46"/>
                                        </p:tgtEl>
                                      </p:cBhvr>
                                    </p:animEffect>
                                  </p:childTnLst>
                                </p:cTn>
                              </p:par>
                              <p:par>
                                <p:cTn id="48" presetID="12" presetClass="entr" presetSubtype="4" fill="hold" grpId="0" nodeType="withEffect">
                                  <p:stCondLst>
                                    <p:cond delay="0"/>
                                  </p:stCondLst>
                                  <p:iterate type="lt">
                                    <p:tmPct val="50000"/>
                                  </p:iterate>
                                  <p:childTnLst>
                                    <p:set>
                                      <p:cBhvr>
                                        <p:cTn id="49" dur="1" fill="hold">
                                          <p:stCondLst>
                                            <p:cond delay="0"/>
                                          </p:stCondLst>
                                        </p:cTn>
                                        <p:tgtEl>
                                          <p:spTgt spid="49"/>
                                        </p:tgtEl>
                                        <p:attrNameLst>
                                          <p:attrName>style.visibility</p:attrName>
                                        </p:attrNameLst>
                                      </p:cBhvr>
                                      <p:to>
                                        <p:strVal val="visible"/>
                                      </p:to>
                                    </p:set>
                                    <p:anim calcmode="lin" valueType="num">
                                      <p:cBhvr additive="base">
                                        <p:cTn id="50" dur="300"/>
                                        <p:tgtEl>
                                          <p:spTgt spid="49"/>
                                        </p:tgtEl>
                                        <p:attrNameLst>
                                          <p:attrName>ppt_y</p:attrName>
                                        </p:attrNameLst>
                                      </p:cBhvr>
                                      <p:tavLst>
                                        <p:tav tm="0">
                                          <p:val>
                                            <p:strVal val="#ppt_y+#ppt_h*1.125000"/>
                                          </p:val>
                                        </p:tav>
                                        <p:tav tm="100000">
                                          <p:val>
                                            <p:strVal val="#ppt_y"/>
                                          </p:val>
                                        </p:tav>
                                      </p:tavLst>
                                    </p:anim>
                                    <p:animEffect transition="in" filter="wipe(up)">
                                      <p:cBhvr>
                                        <p:cTn id="51" dur="300"/>
                                        <p:tgtEl>
                                          <p:spTgt spid="49"/>
                                        </p:tgtEl>
                                      </p:cBhvr>
                                    </p:animEffect>
                                  </p:childTnLst>
                                </p:cTn>
                              </p:par>
                              <p:par>
                                <p:cTn id="52" presetID="10" presetClass="entr" presetSubtype="0" fill="hold" grpId="0" nodeType="withEffect">
                                  <p:stCondLst>
                                    <p:cond delay="1000"/>
                                  </p:stCondLst>
                                  <p:iterate type="lt">
                                    <p:tmPct val="10000"/>
                                  </p:iterate>
                                  <p:childTnLst>
                                    <p:set>
                                      <p:cBhvr>
                                        <p:cTn id="53" dur="1" fill="hold">
                                          <p:stCondLst>
                                            <p:cond delay="0"/>
                                          </p:stCondLst>
                                        </p:cTn>
                                        <p:tgtEl>
                                          <p:spTgt spid="24"/>
                                        </p:tgtEl>
                                        <p:attrNameLst>
                                          <p:attrName>style.visibility</p:attrName>
                                        </p:attrNameLst>
                                      </p:cBhvr>
                                      <p:to>
                                        <p:strVal val="visible"/>
                                      </p:to>
                                    </p:set>
                                    <p:animEffect transition="in" filter="fade">
                                      <p:cBhvr>
                                        <p:cTn id="54" dur="100"/>
                                        <p:tgtEl>
                                          <p:spTgt spid="24"/>
                                        </p:tgtEl>
                                      </p:cBhvr>
                                    </p:animEffect>
                                  </p:childTnLst>
                                </p:cTn>
                              </p:par>
                              <p:par>
                                <p:cTn id="55" presetID="10" presetClass="entr" presetSubtype="0" fill="hold" grpId="0" nodeType="withEffect">
                                  <p:stCondLst>
                                    <p:cond delay="1000"/>
                                  </p:stCondLst>
                                  <p:iterate type="lt">
                                    <p:tmPct val="10000"/>
                                  </p:iterate>
                                  <p:childTnLst>
                                    <p:set>
                                      <p:cBhvr>
                                        <p:cTn id="56" dur="1" fill="hold">
                                          <p:stCondLst>
                                            <p:cond delay="0"/>
                                          </p:stCondLst>
                                        </p:cTn>
                                        <p:tgtEl>
                                          <p:spTgt spid="25"/>
                                        </p:tgtEl>
                                        <p:attrNameLst>
                                          <p:attrName>style.visibility</p:attrName>
                                        </p:attrNameLst>
                                      </p:cBhvr>
                                      <p:to>
                                        <p:strVal val="visible"/>
                                      </p:to>
                                    </p:set>
                                    <p:animEffect transition="in" filter="fade">
                                      <p:cBhvr>
                                        <p:cTn id="57" dur="100"/>
                                        <p:tgtEl>
                                          <p:spTgt spid="25"/>
                                        </p:tgtEl>
                                      </p:cBhvr>
                                    </p:animEffect>
                                  </p:childTnLst>
                                </p:cTn>
                              </p:par>
                              <p:par>
                                <p:cTn id="58" presetID="10" presetClass="entr" presetSubtype="0" fill="hold" grpId="0" nodeType="withEffect">
                                  <p:stCondLst>
                                    <p:cond delay="1000"/>
                                  </p:stCondLst>
                                  <p:iterate type="lt">
                                    <p:tmPct val="10000"/>
                                  </p:iterate>
                                  <p:childTnLst>
                                    <p:set>
                                      <p:cBhvr>
                                        <p:cTn id="59" dur="1" fill="hold">
                                          <p:stCondLst>
                                            <p:cond delay="0"/>
                                          </p:stCondLst>
                                        </p:cTn>
                                        <p:tgtEl>
                                          <p:spTgt spid="51"/>
                                        </p:tgtEl>
                                        <p:attrNameLst>
                                          <p:attrName>style.visibility</p:attrName>
                                        </p:attrNameLst>
                                      </p:cBhvr>
                                      <p:to>
                                        <p:strVal val="visible"/>
                                      </p:to>
                                    </p:set>
                                    <p:animEffect transition="in" filter="fade">
                                      <p:cBhvr>
                                        <p:cTn id="60" dur="100"/>
                                        <p:tgtEl>
                                          <p:spTgt spid="51"/>
                                        </p:tgtEl>
                                      </p:cBhvr>
                                    </p:animEffect>
                                  </p:childTnLst>
                                </p:cTn>
                              </p:par>
                              <p:par>
                                <p:cTn id="61" presetID="10" presetClass="entr" presetSubtype="0" fill="hold" grpId="0" nodeType="withEffect">
                                  <p:stCondLst>
                                    <p:cond delay="1000"/>
                                  </p:stCondLst>
                                  <p:iterate type="lt">
                                    <p:tmPct val="10000"/>
                                  </p:iterate>
                                  <p:childTnLst>
                                    <p:set>
                                      <p:cBhvr>
                                        <p:cTn id="62" dur="1" fill="hold">
                                          <p:stCondLst>
                                            <p:cond delay="0"/>
                                          </p:stCondLst>
                                        </p:cTn>
                                        <p:tgtEl>
                                          <p:spTgt spid="53"/>
                                        </p:tgtEl>
                                        <p:attrNameLst>
                                          <p:attrName>style.visibility</p:attrName>
                                        </p:attrNameLst>
                                      </p:cBhvr>
                                      <p:to>
                                        <p:strVal val="visible"/>
                                      </p:to>
                                    </p:set>
                                    <p:animEffect transition="in" filter="fade">
                                      <p:cBhvr>
                                        <p:cTn id="63" dur="1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4" grpId="0"/>
      <p:bldP spid="25" grpId="0"/>
      <p:bldP spid="4" grpId="0" bldLvl="0" animBg="1"/>
      <p:bldP spid="5" grpId="0"/>
      <p:bldP spid="128" grpId="0" bldLvl="0" animBg="1"/>
      <p:bldP spid="35" grpId="0" bldLvl="0" animBg="1"/>
      <p:bldP spid="37" grpId="0" bldLvl="0" animBg="1"/>
      <p:bldP spid="41" grpId="0" bldLvl="0" animBg="1"/>
      <p:bldP spid="45" grpId="0"/>
      <p:bldP spid="49" grpId="0"/>
      <p:bldP spid="51" grpId="0"/>
      <p:bldP spid="5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需求分析</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41" name="TextBox 40"/>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6" name="椭圆 5"/>
          <p:cNvSpPr/>
          <p:nvPr/>
        </p:nvSpPr>
        <p:spPr>
          <a:xfrm>
            <a:off x="5390083" y="6202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4</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sp>
        <p:nvSpPr>
          <p:cNvPr id="5" name="椭圆 4"/>
          <p:cNvSpPr/>
          <p:nvPr/>
        </p:nvSpPr>
        <p:spPr>
          <a:xfrm>
            <a:off x="5377383" y="369623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5</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sp>
        <p:nvSpPr>
          <p:cNvPr id="39" name="TextBox 498"/>
          <p:cNvSpPr txBox="1"/>
          <p:nvPr/>
        </p:nvSpPr>
        <p:spPr>
          <a:xfrm>
            <a:off x="6043295" y="3754120"/>
            <a:ext cx="1744980" cy="460375"/>
          </a:xfrm>
          <a:prstGeom prst="rect">
            <a:avLst/>
          </a:prstGeom>
          <a:noFill/>
        </p:spPr>
        <p:txBody>
          <a:bodyPr wrap="square" rtlCol="0" anchor="ctr">
            <a:spAutoFit/>
          </a:bodyPr>
          <a:p>
            <a:pPr algn="l">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博文回收站</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3" name="TextBox 503"/>
          <p:cNvSpPr txBox="1"/>
          <p:nvPr/>
        </p:nvSpPr>
        <p:spPr>
          <a:xfrm>
            <a:off x="1977390" y="1381125"/>
            <a:ext cx="8060055" cy="1291590"/>
          </a:xfrm>
          <a:prstGeom prst="rect">
            <a:avLst/>
          </a:prstGeom>
          <a:noFill/>
        </p:spPr>
        <p:txBody>
          <a:bodyPr wrap="square" rtlCol="0">
            <a:spAutoFit/>
          </a:bodyPr>
          <a:p>
            <a:pPr>
              <a:lnSpc>
                <a:spcPct val="13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400" dirty="0">
                <a:solidFill>
                  <a:schemeClr val="tx1"/>
                </a:solidFill>
                <a:latin typeface="微软雅黑" panose="020B0503020204020204" pitchFamily="34" charset="-122"/>
                <a:ea typeface="微软雅黑" panose="020B0503020204020204" pitchFamily="34" charset="-122"/>
              </a:rPr>
              <a:t> </a:t>
            </a:r>
            <a:r>
              <a:rPr lang="zh-CN" altLang="en-US" sz="2000" dirty="0">
                <a:solidFill>
                  <a:schemeClr val="tx1"/>
                </a:solidFill>
                <a:latin typeface="黑体" panose="02010609060101010101" charset="-122"/>
                <a:ea typeface="黑体" panose="02010609060101010101" charset="-122"/>
                <a:cs typeface="黑体" panose="02010609060101010101" charset="-122"/>
              </a:rPr>
              <a:t> </a:t>
            </a:r>
            <a:r>
              <a:rPr lang="en-US" altLang="zh-CN" sz="2000" dirty="0">
                <a:solidFill>
                  <a:schemeClr val="tx1"/>
                </a:solidFill>
                <a:latin typeface="黑体" panose="02010609060101010101" charset="-122"/>
                <a:ea typeface="黑体" panose="02010609060101010101" charset="-122"/>
                <a:cs typeface="黑体" panose="02010609060101010101" charset="-122"/>
              </a:rPr>
              <a:t>  </a:t>
            </a:r>
            <a:r>
              <a:rPr lang="zh-CN" altLang="en-US"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搜索子模块是在“博文搜索”的前提下操作的，主要由search.php完成，通过SELECT语句，用户可以进行搜索标题的方式查询有关博文信息，下边栏则是从news表里面查询日志标题按照文章编号升序排列显示。</a:t>
            </a:r>
            <a:endParaRPr lang="zh-CN" altLang="en-US"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endParaRPr>
          </a:p>
        </p:txBody>
      </p:sp>
      <p:sp>
        <p:nvSpPr>
          <p:cNvPr id="44" name="TextBox 503"/>
          <p:cNvSpPr txBox="1"/>
          <p:nvPr/>
        </p:nvSpPr>
        <p:spPr>
          <a:xfrm>
            <a:off x="1993265" y="4580890"/>
            <a:ext cx="8060690" cy="891540"/>
          </a:xfrm>
          <a:prstGeom prst="rect">
            <a:avLst/>
          </a:prstGeom>
          <a:noFill/>
        </p:spPr>
        <p:txBody>
          <a:bodyPr wrap="square" rtlCol="0">
            <a:spAutoFit/>
          </a:bodyPr>
          <a:p>
            <a:pPr>
              <a:lnSpc>
                <a:spcPct val="13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400" dirty="0">
                <a:solidFill>
                  <a:schemeClr val="tx1"/>
                </a:solidFill>
                <a:latin typeface="微软雅黑" panose="020B0503020204020204" pitchFamily="34" charset="-122"/>
                <a:ea typeface="微软雅黑" panose="020B0503020204020204" pitchFamily="34" charset="-122"/>
              </a:rPr>
              <a:t> </a:t>
            </a:r>
            <a:r>
              <a:rPr lang="zh-CN" altLang="en-US" sz="2000" dirty="0">
                <a:solidFill>
                  <a:schemeClr val="tx1"/>
                </a:solidFill>
                <a:latin typeface="黑体" panose="02010609060101010101" charset="-122"/>
                <a:ea typeface="黑体" panose="02010609060101010101" charset="-122"/>
                <a:cs typeface="黑体" panose="02010609060101010101" charset="-122"/>
              </a:rPr>
              <a:t> </a:t>
            </a:r>
            <a:r>
              <a:rPr lang="en-US" altLang="zh-CN" sz="2000" dirty="0">
                <a:latin typeface="黑体" panose="02010609060101010101" charset="-122"/>
                <a:ea typeface="黑体" panose="02010609060101010101" charset="-122"/>
                <a:cs typeface="黑体" panose="02010609060101010101" charset="-122"/>
                <a:sym typeface="+mn-ea"/>
              </a:rPr>
              <a:t> </a:t>
            </a:r>
            <a:r>
              <a:rPr lang="en-US" altLang="zh-CN" sz="2000" dirty="0">
                <a:solidFill>
                  <a:schemeClr val="tx1"/>
                </a:solidFill>
                <a:latin typeface="黑体" panose="02010609060101010101" charset="-122"/>
                <a:ea typeface="黑体" panose="02010609060101010101" charset="-122"/>
                <a:cs typeface="黑体" panose="02010609060101010101" charset="-122"/>
                <a:sym typeface="+mn-ea"/>
              </a:rPr>
              <a:t> </a:t>
            </a:r>
            <a:r>
              <a:rPr sz="2000" dirty="0">
                <a:solidFill>
                  <a:schemeClr val="tx1"/>
                </a:solidFill>
                <a:latin typeface="黑体" panose="02010609060101010101" charset="-122"/>
                <a:ea typeface="黑体" panose="02010609060101010101" charset="-122"/>
                <a:cs typeface="黑体" panose="02010609060101010101" charset="-122"/>
                <a:sym typeface="+mn-ea"/>
              </a:rPr>
              <a:t>用户对于误删的博文会存储到博文回收站，这样可以将误删的博文恢复上传。</a:t>
            </a:r>
            <a:endParaRPr lang="zh-CN" altLang="en-US" sz="2000" dirty="0">
              <a:solidFill>
                <a:schemeClr val="tx1"/>
              </a:solidFill>
              <a:latin typeface="黑体" panose="02010609060101010101" charset="-122"/>
              <a:ea typeface="黑体" panose="02010609060101010101" charset="-122"/>
              <a:cs typeface="黑体" panose="02010609060101010101" charset="-122"/>
              <a:sym typeface="+mn-ea"/>
            </a:endParaRPr>
          </a:p>
        </p:txBody>
      </p:sp>
      <p:sp>
        <p:nvSpPr>
          <p:cNvPr id="45" name="TextBox 498"/>
          <p:cNvSpPr txBox="1"/>
          <p:nvPr/>
        </p:nvSpPr>
        <p:spPr>
          <a:xfrm>
            <a:off x="6043295" y="678815"/>
            <a:ext cx="1744980" cy="460375"/>
          </a:xfrm>
          <a:prstGeom prst="rect">
            <a:avLst/>
          </a:prstGeom>
          <a:noFill/>
        </p:spPr>
        <p:txBody>
          <a:bodyPr wrap="square" rtlCol="0" anchor="ctr">
            <a:spAutoFit/>
          </a:bodyPr>
          <a:p>
            <a:pPr algn="l">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rPr>
              <a:t>博文搜索</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invX="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2" presetClass="entr" presetSubtype="1" fill="hold" grpId="0" nodeType="withEffect">
                                  <p:stCondLst>
                                    <p:cond delay="0"/>
                                  </p:stCondLst>
                                  <p:iterate type="lt">
                                    <p:tmPct val="50000"/>
                                  </p:iterate>
                                  <p:childTnLst>
                                    <p:set>
                                      <p:cBhvr>
                                        <p:cTn id="9" dur="1" fill="hold">
                                          <p:stCondLst>
                                            <p:cond delay="0"/>
                                          </p:stCondLst>
                                        </p:cTn>
                                        <p:tgtEl>
                                          <p:spTgt spid="45"/>
                                        </p:tgtEl>
                                        <p:attrNameLst>
                                          <p:attrName>style.visibility</p:attrName>
                                        </p:attrNameLst>
                                      </p:cBhvr>
                                      <p:to>
                                        <p:strVal val="visible"/>
                                      </p:to>
                                    </p:set>
                                    <p:anim calcmode="lin" valueType="num">
                                      <p:cBhvr additive="base">
                                        <p:cTn id="10" dur="300"/>
                                        <p:tgtEl>
                                          <p:spTgt spid="45"/>
                                        </p:tgtEl>
                                        <p:attrNameLst>
                                          <p:attrName>ppt_y</p:attrName>
                                        </p:attrNameLst>
                                      </p:cBhvr>
                                      <p:tavLst>
                                        <p:tav tm="0">
                                          <p:val>
                                            <p:strVal val="#ppt_y-#ppt_h*1.125000"/>
                                          </p:val>
                                        </p:tav>
                                        <p:tav tm="100000">
                                          <p:val>
                                            <p:strVal val="#ppt_y"/>
                                          </p:val>
                                        </p:tav>
                                      </p:tavLst>
                                    </p:anim>
                                    <p:animEffect transition="in" filter="wipe(down)">
                                      <p:cBhvr>
                                        <p:cTn id="11" dur="300"/>
                                        <p:tgtEl>
                                          <p:spTgt spid="45"/>
                                        </p:tgtEl>
                                      </p:cBhvr>
                                    </p:animEffect>
                                  </p:childTnLst>
                                </p:cTn>
                              </p:par>
                              <p:par>
                                <p:cTn id="12" presetID="10" presetClass="entr" presetSubtype="0" fill="hold" grpId="0" nodeType="withEffect">
                                  <p:stCondLst>
                                    <p:cond delay="1000"/>
                                  </p:stCondLst>
                                  <p:iterate type="lt">
                                    <p:tmPct val="10000"/>
                                  </p:iterate>
                                  <p:childTnLst>
                                    <p:set>
                                      <p:cBhvr>
                                        <p:cTn id="13" dur="1" fill="hold">
                                          <p:stCondLst>
                                            <p:cond delay="0"/>
                                          </p:stCondLst>
                                        </p:cTn>
                                        <p:tgtEl>
                                          <p:spTgt spid="43"/>
                                        </p:tgtEl>
                                        <p:attrNameLst>
                                          <p:attrName>style.visibility</p:attrName>
                                        </p:attrNameLst>
                                      </p:cBhvr>
                                      <p:to>
                                        <p:strVal val="visible"/>
                                      </p:to>
                                    </p:set>
                                    <p:animEffect transition="in" filter="fade">
                                      <p:cBhvr>
                                        <p:cTn id="14" dur="100"/>
                                        <p:tgtEl>
                                          <p:spTgt spid="4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2" presetClass="entr" presetSubtype="1" fill="hold" grpId="0" nodeType="withEffect">
                                  <p:stCondLst>
                                    <p:cond delay="0"/>
                                  </p:stCondLst>
                                  <p:iterate type="lt">
                                    <p:tmPct val="50000"/>
                                  </p:iterate>
                                  <p:childTnLst>
                                    <p:set>
                                      <p:cBhvr>
                                        <p:cTn id="19" dur="1" fill="hold">
                                          <p:stCondLst>
                                            <p:cond delay="0"/>
                                          </p:stCondLst>
                                        </p:cTn>
                                        <p:tgtEl>
                                          <p:spTgt spid="39"/>
                                        </p:tgtEl>
                                        <p:attrNameLst>
                                          <p:attrName>style.visibility</p:attrName>
                                        </p:attrNameLst>
                                      </p:cBhvr>
                                      <p:to>
                                        <p:strVal val="visible"/>
                                      </p:to>
                                    </p:set>
                                    <p:anim calcmode="lin" valueType="num">
                                      <p:cBhvr additive="base">
                                        <p:cTn id="20" dur="300"/>
                                        <p:tgtEl>
                                          <p:spTgt spid="39"/>
                                        </p:tgtEl>
                                        <p:attrNameLst>
                                          <p:attrName>ppt_y</p:attrName>
                                        </p:attrNameLst>
                                      </p:cBhvr>
                                      <p:tavLst>
                                        <p:tav tm="0">
                                          <p:val>
                                            <p:strVal val="#ppt_y-#ppt_h*1.125000"/>
                                          </p:val>
                                        </p:tav>
                                        <p:tav tm="100000">
                                          <p:val>
                                            <p:strVal val="#ppt_y"/>
                                          </p:val>
                                        </p:tav>
                                      </p:tavLst>
                                    </p:anim>
                                    <p:animEffect transition="in" filter="wipe(down)">
                                      <p:cBhvr>
                                        <p:cTn id="21" dur="300"/>
                                        <p:tgtEl>
                                          <p:spTgt spid="39"/>
                                        </p:tgtEl>
                                      </p:cBhvr>
                                    </p:animEffect>
                                  </p:childTnLst>
                                </p:cTn>
                              </p:par>
                              <p:par>
                                <p:cTn id="22" presetID="10" presetClass="entr" presetSubtype="0" fill="hold" grpId="0" nodeType="withEffect">
                                  <p:stCondLst>
                                    <p:cond delay="1000"/>
                                  </p:stCondLst>
                                  <p:iterate type="lt">
                                    <p:tmPct val="10000"/>
                                  </p:iterate>
                                  <p:childTnLst>
                                    <p:set>
                                      <p:cBhvr>
                                        <p:cTn id="23" dur="1" fill="hold">
                                          <p:stCondLst>
                                            <p:cond delay="0"/>
                                          </p:stCondLst>
                                        </p:cTn>
                                        <p:tgtEl>
                                          <p:spTgt spid="44"/>
                                        </p:tgtEl>
                                        <p:attrNameLst>
                                          <p:attrName>style.visibility</p:attrName>
                                        </p:attrNameLst>
                                      </p:cBhvr>
                                      <p:to>
                                        <p:strVal val="visible"/>
                                      </p:to>
                                    </p:set>
                                    <p:animEffect transition="in" filter="fade">
                                      <p:cBhvr>
                                        <p:cTn id="24" dur="1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5" grpId="0" bldLvl="0" animBg="1"/>
      <p:bldP spid="39" grpId="0"/>
      <p:bldP spid="43" grpId="0"/>
      <p:bldP spid="44" grpId="0"/>
      <p:bldP spid="4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需求分析</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41" name="TextBox 40"/>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6" name="椭圆 5"/>
          <p:cNvSpPr/>
          <p:nvPr/>
        </p:nvSpPr>
        <p:spPr>
          <a:xfrm>
            <a:off x="5390083" y="6202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6</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sp>
        <p:nvSpPr>
          <p:cNvPr id="4" name="TextBox 504"/>
          <p:cNvSpPr txBox="1"/>
          <p:nvPr/>
        </p:nvSpPr>
        <p:spPr>
          <a:xfrm>
            <a:off x="2279015" y="2204720"/>
            <a:ext cx="7637145" cy="1291590"/>
          </a:xfrm>
          <a:prstGeom prst="rect">
            <a:avLst/>
          </a:prstGeom>
          <a:noFill/>
          <a:extLst>
            <a:ext uri="{909E8E84-426E-40DD-AFC4-6F175D3DCCD1}">
              <a14:hiddenFill xmlns:a14="http://schemas.microsoft.com/office/drawing/2010/main">
                <a:solidFill>
                  <a:schemeClr val="accent5">
                    <a:lumMod val="75000"/>
                  </a:schemeClr>
                </a:solidFill>
              </a14:hiddenFill>
            </a:ext>
          </a:extLst>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algn="l"/>
            <a:r>
              <a:rPr lang="en-US" altLang="zh-CN" dirty="0">
                <a:solidFill>
                  <a:schemeClr val="bg1"/>
                </a:solidFill>
              </a:rPr>
              <a:t>    </a:t>
            </a:r>
            <a:r>
              <a:rPr sz="2000" dirty="0">
                <a:solidFill>
                  <a:schemeClr val="tx1">
                    <a:lumMod val="65000"/>
                    <a:lumOff val="35000"/>
                  </a:schemeClr>
                </a:solidFill>
              </a:rPr>
              <a:t> </a:t>
            </a:r>
            <a:r>
              <a:rPr sz="2000" dirty="0">
                <a:solidFill>
                  <a:schemeClr val="tx1">
                    <a:lumMod val="65000"/>
                    <a:lumOff val="35000"/>
                  </a:schemeClr>
                </a:solidFill>
                <a:sym typeface="+mn-ea"/>
              </a:rPr>
              <a:t> </a:t>
            </a:r>
            <a:r>
              <a:rPr lang="en-US" sz="2000" dirty="0">
                <a:solidFill>
                  <a:schemeClr val="tx1">
                    <a:lumMod val="65000"/>
                    <a:lumOff val="35000"/>
                  </a:schemeClr>
                </a:solidFill>
                <a:sym typeface="+mn-ea"/>
              </a:rPr>
              <a:t>  </a:t>
            </a:r>
            <a:r>
              <a:rPr sz="2000" dirty="0">
                <a:solidFill>
                  <a:schemeClr val="tx1"/>
                </a:solidFill>
                <a:latin typeface="黑体" panose="02010609060101010101" charset="-122"/>
                <a:ea typeface="黑体" panose="02010609060101010101" charset="-122"/>
                <a:cs typeface="黑体" panose="02010609060101010101" charset="-122"/>
                <a:sym typeface="+mn-ea"/>
              </a:rPr>
              <a:t>赋予</a:t>
            </a:r>
            <a:r>
              <a:rPr lang="zh-CN" sz="2000" dirty="0">
                <a:solidFill>
                  <a:schemeClr val="tx1"/>
                </a:solidFill>
                <a:latin typeface="黑体" panose="02010609060101010101" charset="-122"/>
                <a:ea typeface="黑体" panose="02010609060101010101" charset="-122"/>
                <a:cs typeface="黑体" panose="02010609060101010101" charset="-122"/>
                <a:sym typeface="+mn-ea"/>
              </a:rPr>
              <a:t>评论</a:t>
            </a:r>
            <a:r>
              <a:rPr sz="2000" dirty="0">
                <a:solidFill>
                  <a:schemeClr val="tx1"/>
                </a:solidFill>
                <a:latin typeface="黑体" panose="02010609060101010101" charset="-122"/>
                <a:ea typeface="黑体" panose="02010609060101010101" charset="-122"/>
                <a:cs typeface="黑体" panose="02010609060101010101" charset="-122"/>
                <a:sym typeface="+mn-ea"/>
              </a:rPr>
              <a:t>权限的用户可以评论和回复所阅读的文章，发表自己的看法。系统自动将这些评论存储在Mysql数据库中，并且可供博客作者以及其它读者浏览。</a:t>
            </a:r>
            <a:endParaRPr lang="zh-CN" altLang="en-US" sz="2000" dirty="0">
              <a:solidFill>
                <a:schemeClr val="tx1"/>
              </a:solidFill>
              <a:latin typeface="黑体" panose="02010609060101010101" charset="-122"/>
              <a:ea typeface="黑体" panose="02010609060101010101" charset="-122"/>
              <a:cs typeface="黑体" panose="02010609060101010101" charset="-122"/>
              <a:sym typeface="+mn-ea"/>
            </a:endParaRPr>
          </a:p>
        </p:txBody>
      </p:sp>
      <p:sp>
        <p:nvSpPr>
          <p:cNvPr id="45" name="TextBox 498"/>
          <p:cNvSpPr txBox="1"/>
          <p:nvPr/>
        </p:nvSpPr>
        <p:spPr>
          <a:xfrm>
            <a:off x="6169660" y="678180"/>
            <a:ext cx="1744980" cy="460375"/>
          </a:xfrm>
          <a:prstGeom prst="rect">
            <a:avLst/>
          </a:prstGeom>
          <a:noFill/>
        </p:spPr>
        <p:txBody>
          <a:bodyPr wrap="square" rtlCol="0" anchor="ctr">
            <a:spAutoFit/>
          </a:bodyPr>
          <a:p>
            <a:pPr algn="l">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rPr>
              <a:t>博文</a:t>
            </a: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rPr>
              <a:t>评论</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invX="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2" presetClass="entr" presetSubtype="1" fill="hold" grpId="0" nodeType="withEffect">
                                  <p:stCondLst>
                                    <p:cond delay="0"/>
                                  </p:stCondLst>
                                  <p:iterate type="lt">
                                    <p:tmPct val="50000"/>
                                  </p:iterate>
                                  <p:childTnLst>
                                    <p:set>
                                      <p:cBhvr>
                                        <p:cTn id="9" dur="1" fill="hold">
                                          <p:stCondLst>
                                            <p:cond delay="0"/>
                                          </p:stCondLst>
                                        </p:cTn>
                                        <p:tgtEl>
                                          <p:spTgt spid="45"/>
                                        </p:tgtEl>
                                        <p:attrNameLst>
                                          <p:attrName>style.visibility</p:attrName>
                                        </p:attrNameLst>
                                      </p:cBhvr>
                                      <p:to>
                                        <p:strVal val="visible"/>
                                      </p:to>
                                    </p:set>
                                    <p:anim calcmode="lin" valueType="num">
                                      <p:cBhvr additive="base">
                                        <p:cTn id="10" dur="300"/>
                                        <p:tgtEl>
                                          <p:spTgt spid="45"/>
                                        </p:tgtEl>
                                        <p:attrNameLst>
                                          <p:attrName>ppt_y</p:attrName>
                                        </p:attrNameLst>
                                      </p:cBhvr>
                                      <p:tavLst>
                                        <p:tav tm="0">
                                          <p:val>
                                            <p:strVal val="#ppt_y-#ppt_h*1.125000"/>
                                          </p:val>
                                        </p:tav>
                                        <p:tav tm="100000">
                                          <p:val>
                                            <p:strVal val="#ppt_y"/>
                                          </p:val>
                                        </p:tav>
                                      </p:tavLst>
                                    </p:anim>
                                    <p:animEffect transition="in" filter="wipe(down)">
                                      <p:cBhvr>
                                        <p:cTn id="11" dur="300"/>
                                        <p:tgtEl>
                                          <p:spTgt spid="45"/>
                                        </p:tgtEl>
                                      </p:cBhvr>
                                    </p:animEffect>
                                  </p:childTnLst>
                                </p:cTn>
                              </p:par>
                              <p:par>
                                <p:cTn id="12" presetID="1" presetClass="entr" presetSubtype="0" fill="hold" grpId="0" nodeType="withEffect">
                                  <p:stCondLst>
                                    <p:cond delay="1000"/>
                                  </p:stCondLst>
                                  <p:childTnLst>
                                    <p:set>
                                      <p:cBhvr>
                                        <p:cTn id="13"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4" grpId="0" bldLvl="0" animBg="1"/>
      <p:bldP spid="4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需求分析</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8" name="矩形 5"/>
          <p:cNvSpPr/>
          <p:nvPr/>
        </p:nvSpPr>
        <p:spPr>
          <a:xfrm rot="2919292">
            <a:off x="6196380" y="2667787"/>
            <a:ext cx="796886" cy="732083"/>
          </a:xfrm>
          <a:custGeom>
            <a:avLst/>
            <a:gdLst>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1" fmla="*/ 0 w 1080120"/>
              <a:gd name="connsiteY0-2" fmla="*/ 0 h 1407198"/>
              <a:gd name="connsiteX1-3" fmla="*/ 1080120 w 1080120"/>
              <a:gd name="connsiteY1-4" fmla="*/ 0 h 1407198"/>
              <a:gd name="connsiteX2-5" fmla="*/ 1080120 w 1080120"/>
              <a:gd name="connsiteY2-6" fmla="*/ 1407198 h 1407198"/>
              <a:gd name="connsiteX3-7" fmla="*/ 0 w 1080120"/>
              <a:gd name="connsiteY3-8" fmla="*/ 1407198 h 1407198"/>
              <a:gd name="connsiteX4-9" fmla="*/ 0 w 1080120"/>
              <a:gd name="connsiteY4-10" fmla="*/ 0 h 1407198"/>
              <a:gd name="connsiteX0-11" fmla="*/ 0 w 1080120"/>
              <a:gd name="connsiteY0-12" fmla="*/ 0 h 1407198"/>
              <a:gd name="connsiteX1-13" fmla="*/ 1080120 w 1080120"/>
              <a:gd name="connsiteY1-14" fmla="*/ 0 h 1407198"/>
              <a:gd name="connsiteX2-15" fmla="*/ 1080120 w 1080120"/>
              <a:gd name="connsiteY2-16" fmla="*/ 1407198 h 1407198"/>
              <a:gd name="connsiteX3-17" fmla="*/ 0 w 1080120"/>
              <a:gd name="connsiteY3-18" fmla="*/ 1407198 h 1407198"/>
              <a:gd name="connsiteX4-19" fmla="*/ 0 w 1080120"/>
              <a:gd name="connsiteY4-20" fmla="*/ 0 h 1407198"/>
              <a:gd name="connsiteX0-21" fmla="*/ 0 w 1080120"/>
              <a:gd name="connsiteY0-22" fmla="*/ 0 h 1407198"/>
              <a:gd name="connsiteX1-23" fmla="*/ 1080120 w 1080120"/>
              <a:gd name="connsiteY1-24" fmla="*/ 0 h 1407198"/>
              <a:gd name="connsiteX2-25" fmla="*/ 1080120 w 1080120"/>
              <a:gd name="connsiteY2-26" fmla="*/ 1407198 h 1407198"/>
              <a:gd name="connsiteX3-27" fmla="*/ 0 w 1080120"/>
              <a:gd name="connsiteY3-28" fmla="*/ 1407198 h 1407198"/>
              <a:gd name="connsiteX4-29" fmla="*/ 0 w 1080120"/>
              <a:gd name="connsiteY4-30" fmla="*/ 0 h 1407198"/>
              <a:gd name="connsiteX0-31" fmla="*/ 0 w 1080120"/>
              <a:gd name="connsiteY0-32" fmla="*/ 0 h 1407198"/>
              <a:gd name="connsiteX1-33" fmla="*/ 1080120 w 1080120"/>
              <a:gd name="connsiteY1-34" fmla="*/ 0 h 1407198"/>
              <a:gd name="connsiteX2-35" fmla="*/ 1080120 w 1080120"/>
              <a:gd name="connsiteY2-36" fmla="*/ 1407198 h 1407198"/>
              <a:gd name="connsiteX3-37" fmla="*/ 0 w 1080120"/>
              <a:gd name="connsiteY3-38" fmla="*/ 1407198 h 1407198"/>
              <a:gd name="connsiteX4-39" fmla="*/ 0 w 1080120"/>
              <a:gd name="connsiteY4-40" fmla="*/ 0 h 1407198"/>
              <a:gd name="connsiteX0-41" fmla="*/ 0 w 1080120"/>
              <a:gd name="connsiteY0-42" fmla="*/ 0 h 1407198"/>
              <a:gd name="connsiteX1-43" fmla="*/ 1080120 w 1080120"/>
              <a:gd name="connsiteY1-44" fmla="*/ 0 h 1407198"/>
              <a:gd name="connsiteX2-45" fmla="*/ 1080120 w 1080120"/>
              <a:gd name="connsiteY2-46" fmla="*/ 1407198 h 1407198"/>
              <a:gd name="connsiteX3-47" fmla="*/ 0 w 1080120"/>
              <a:gd name="connsiteY3-48" fmla="*/ 1407198 h 1407198"/>
              <a:gd name="connsiteX4-49" fmla="*/ 0 w 1080120"/>
              <a:gd name="connsiteY4-50" fmla="*/ 0 h 1407198"/>
              <a:gd name="connsiteX0-51" fmla="*/ 0 w 1080120"/>
              <a:gd name="connsiteY0-52" fmla="*/ 0 h 1407198"/>
              <a:gd name="connsiteX1-53" fmla="*/ 1080120 w 1080120"/>
              <a:gd name="connsiteY1-54" fmla="*/ 0 h 1407198"/>
              <a:gd name="connsiteX2-55" fmla="*/ 1080120 w 1080120"/>
              <a:gd name="connsiteY2-56" fmla="*/ 1407198 h 1407198"/>
              <a:gd name="connsiteX3-57" fmla="*/ 0 w 1080120"/>
              <a:gd name="connsiteY3-58" fmla="*/ 1407198 h 1407198"/>
              <a:gd name="connsiteX4-59" fmla="*/ 0 w 1080120"/>
              <a:gd name="connsiteY4-60" fmla="*/ 0 h 140719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0120" h="1407198">
                <a:moveTo>
                  <a:pt x="0" y="0"/>
                </a:moveTo>
                <a:lnTo>
                  <a:pt x="1080120" y="0"/>
                </a:lnTo>
                <a:cubicBezTo>
                  <a:pt x="831575" y="585667"/>
                  <a:pt x="892944" y="1005638"/>
                  <a:pt x="1080120" y="1407198"/>
                </a:cubicBezTo>
                <a:lnTo>
                  <a:pt x="0" y="1407198"/>
                </a:lnTo>
                <a:cubicBezTo>
                  <a:pt x="171833" y="1017912"/>
                  <a:pt x="260819" y="542709"/>
                  <a:pt x="0"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5"/>
          <p:cNvSpPr/>
          <p:nvPr/>
        </p:nvSpPr>
        <p:spPr>
          <a:xfrm rot="18719445">
            <a:off x="5063059" y="2601632"/>
            <a:ext cx="796886" cy="732083"/>
          </a:xfrm>
          <a:custGeom>
            <a:avLst/>
            <a:gdLst>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1" fmla="*/ 0 w 1080120"/>
              <a:gd name="connsiteY0-2" fmla="*/ 0 h 1407198"/>
              <a:gd name="connsiteX1-3" fmla="*/ 1080120 w 1080120"/>
              <a:gd name="connsiteY1-4" fmla="*/ 0 h 1407198"/>
              <a:gd name="connsiteX2-5" fmla="*/ 1080120 w 1080120"/>
              <a:gd name="connsiteY2-6" fmla="*/ 1407198 h 1407198"/>
              <a:gd name="connsiteX3-7" fmla="*/ 0 w 1080120"/>
              <a:gd name="connsiteY3-8" fmla="*/ 1407198 h 1407198"/>
              <a:gd name="connsiteX4-9" fmla="*/ 0 w 1080120"/>
              <a:gd name="connsiteY4-10" fmla="*/ 0 h 1407198"/>
              <a:gd name="connsiteX0-11" fmla="*/ 0 w 1080120"/>
              <a:gd name="connsiteY0-12" fmla="*/ 0 h 1407198"/>
              <a:gd name="connsiteX1-13" fmla="*/ 1080120 w 1080120"/>
              <a:gd name="connsiteY1-14" fmla="*/ 0 h 1407198"/>
              <a:gd name="connsiteX2-15" fmla="*/ 1080120 w 1080120"/>
              <a:gd name="connsiteY2-16" fmla="*/ 1407198 h 1407198"/>
              <a:gd name="connsiteX3-17" fmla="*/ 0 w 1080120"/>
              <a:gd name="connsiteY3-18" fmla="*/ 1407198 h 1407198"/>
              <a:gd name="connsiteX4-19" fmla="*/ 0 w 1080120"/>
              <a:gd name="connsiteY4-20" fmla="*/ 0 h 1407198"/>
              <a:gd name="connsiteX0-21" fmla="*/ 0 w 1080120"/>
              <a:gd name="connsiteY0-22" fmla="*/ 0 h 1407198"/>
              <a:gd name="connsiteX1-23" fmla="*/ 1080120 w 1080120"/>
              <a:gd name="connsiteY1-24" fmla="*/ 0 h 1407198"/>
              <a:gd name="connsiteX2-25" fmla="*/ 1080120 w 1080120"/>
              <a:gd name="connsiteY2-26" fmla="*/ 1407198 h 1407198"/>
              <a:gd name="connsiteX3-27" fmla="*/ 0 w 1080120"/>
              <a:gd name="connsiteY3-28" fmla="*/ 1407198 h 1407198"/>
              <a:gd name="connsiteX4-29" fmla="*/ 0 w 1080120"/>
              <a:gd name="connsiteY4-30" fmla="*/ 0 h 1407198"/>
              <a:gd name="connsiteX0-31" fmla="*/ 0 w 1080120"/>
              <a:gd name="connsiteY0-32" fmla="*/ 0 h 1407198"/>
              <a:gd name="connsiteX1-33" fmla="*/ 1080120 w 1080120"/>
              <a:gd name="connsiteY1-34" fmla="*/ 0 h 1407198"/>
              <a:gd name="connsiteX2-35" fmla="*/ 1080120 w 1080120"/>
              <a:gd name="connsiteY2-36" fmla="*/ 1407198 h 1407198"/>
              <a:gd name="connsiteX3-37" fmla="*/ 0 w 1080120"/>
              <a:gd name="connsiteY3-38" fmla="*/ 1407198 h 1407198"/>
              <a:gd name="connsiteX4-39" fmla="*/ 0 w 1080120"/>
              <a:gd name="connsiteY4-40" fmla="*/ 0 h 1407198"/>
              <a:gd name="connsiteX0-41" fmla="*/ 0 w 1080120"/>
              <a:gd name="connsiteY0-42" fmla="*/ 0 h 1407198"/>
              <a:gd name="connsiteX1-43" fmla="*/ 1080120 w 1080120"/>
              <a:gd name="connsiteY1-44" fmla="*/ 0 h 1407198"/>
              <a:gd name="connsiteX2-45" fmla="*/ 1080120 w 1080120"/>
              <a:gd name="connsiteY2-46" fmla="*/ 1407198 h 1407198"/>
              <a:gd name="connsiteX3-47" fmla="*/ 0 w 1080120"/>
              <a:gd name="connsiteY3-48" fmla="*/ 1407198 h 1407198"/>
              <a:gd name="connsiteX4-49" fmla="*/ 0 w 1080120"/>
              <a:gd name="connsiteY4-50" fmla="*/ 0 h 1407198"/>
              <a:gd name="connsiteX0-51" fmla="*/ 0 w 1080120"/>
              <a:gd name="connsiteY0-52" fmla="*/ 0 h 1407198"/>
              <a:gd name="connsiteX1-53" fmla="*/ 1080120 w 1080120"/>
              <a:gd name="connsiteY1-54" fmla="*/ 0 h 1407198"/>
              <a:gd name="connsiteX2-55" fmla="*/ 1080120 w 1080120"/>
              <a:gd name="connsiteY2-56" fmla="*/ 1407198 h 1407198"/>
              <a:gd name="connsiteX3-57" fmla="*/ 0 w 1080120"/>
              <a:gd name="connsiteY3-58" fmla="*/ 1407198 h 1407198"/>
              <a:gd name="connsiteX4-59" fmla="*/ 0 w 1080120"/>
              <a:gd name="connsiteY4-60" fmla="*/ 0 h 140719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0120" h="1407198">
                <a:moveTo>
                  <a:pt x="0" y="0"/>
                </a:moveTo>
                <a:lnTo>
                  <a:pt x="1080120" y="0"/>
                </a:lnTo>
                <a:cubicBezTo>
                  <a:pt x="831575" y="585667"/>
                  <a:pt x="892944" y="1005638"/>
                  <a:pt x="1080120" y="1407198"/>
                </a:cubicBezTo>
                <a:lnTo>
                  <a:pt x="0" y="1407198"/>
                </a:lnTo>
                <a:cubicBezTo>
                  <a:pt x="171833" y="1017912"/>
                  <a:pt x="260819" y="542709"/>
                  <a:pt x="0"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516126" y="2060848"/>
            <a:ext cx="1008112" cy="1008112"/>
            <a:chOff x="4416945" y="2276872"/>
            <a:chExt cx="1008112" cy="1008112"/>
          </a:xfrm>
        </p:grpSpPr>
        <p:sp>
          <p:nvSpPr>
            <p:cNvPr id="11" name="椭圆 10"/>
            <p:cNvSpPr/>
            <p:nvPr/>
          </p:nvSpPr>
          <p:spPr>
            <a:xfrm>
              <a:off x="4416945" y="2276872"/>
              <a:ext cx="1008112" cy="100811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92"/>
            <p:cNvSpPr>
              <a:spLocks noEditPoints="1"/>
            </p:cNvSpPr>
            <p:nvPr/>
          </p:nvSpPr>
          <p:spPr bwMode="auto">
            <a:xfrm>
              <a:off x="4780507" y="2642667"/>
              <a:ext cx="280988" cy="287338"/>
            </a:xfrm>
            <a:custGeom>
              <a:avLst/>
              <a:gdLst>
                <a:gd name="T0" fmla="*/ 161 w 195"/>
                <a:gd name="T1" fmla="*/ 101 h 200"/>
                <a:gd name="T2" fmla="*/ 152 w 195"/>
                <a:gd name="T3" fmla="*/ 99 h 200"/>
                <a:gd name="T4" fmla="*/ 159 w 195"/>
                <a:gd name="T5" fmla="*/ 87 h 200"/>
                <a:gd name="T6" fmla="*/ 161 w 195"/>
                <a:gd name="T7" fmla="*/ 87 h 200"/>
                <a:gd name="T8" fmla="*/ 184 w 195"/>
                <a:gd name="T9" fmla="*/ 46 h 200"/>
                <a:gd name="T10" fmla="*/ 164 w 195"/>
                <a:gd name="T11" fmla="*/ 23 h 200"/>
                <a:gd name="T12" fmla="*/ 164 w 195"/>
                <a:gd name="T13" fmla="*/ 9 h 200"/>
                <a:gd name="T14" fmla="*/ 195 w 195"/>
                <a:gd name="T15" fmla="*/ 46 h 200"/>
                <a:gd name="T16" fmla="*/ 161 w 195"/>
                <a:gd name="T17" fmla="*/ 101 h 200"/>
                <a:gd name="T18" fmla="*/ 98 w 195"/>
                <a:gd name="T19" fmla="*/ 130 h 200"/>
                <a:gd name="T20" fmla="*/ 36 w 195"/>
                <a:gd name="T21" fmla="*/ 40 h 200"/>
                <a:gd name="T22" fmla="*/ 36 w 195"/>
                <a:gd name="T23" fmla="*/ 0 h 200"/>
                <a:gd name="T24" fmla="*/ 160 w 195"/>
                <a:gd name="T25" fmla="*/ 0 h 200"/>
                <a:gd name="T26" fmla="*/ 160 w 195"/>
                <a:gd name="T27" fmla="*/ 40 h 200"/>
                <a:gd name="T28" fmla="*/ 98 w 195"/>
                <a:gd name="T29" fmla="*/ 130 h 200"/>
                <a:gd name="T30" fmla="*/ 67 w 195"/>
                <a:gd name="T31" fmla="*/ 12 h 200"/>
                <a:gd name="T32" fmla="*/ 52 w 195"/>
                <a:gd name="T33" fmla="*/ 12 h 200"/>
                <a:gd name="T34" fmla="*/ 99 w 195"/>
                <a:gd name="T35" fmla="*/ 119 h 200"/>
                <a:gd name="T36" fmla="*/ 67 w 195"/>
                <a:gd name="T37" fmla="*/ 12 h 200"/>
                <a:gd name="T38" fmla="*/ 34 w 195"/>
                <a:gd name="T39" fmla="*/ 87 h 200"/>
                <a:gd name="T40" fmla="*/ 36 w 195"/>
                <a:gd name="T41" fmla="*/ 87 h 200"/>
                <a:gd name="T42" fmla="*/ 43 w 195"/>
                <a:gd name="T43" fmla="*/ 99 h 200"/>
                <a:gd name="T44" fmla="*/ 34 w 195"/>
                <a:gd name="T45" fmla="*/ 101 h 200"/>
                <a:gd name="T46" fmla="*/ 0 w 195"/>
                <a:gd name="T47" fmla="*/ 46 h 200"/>
                <a:gd name="T48" fmla="*/ 31 w 195"/>
                <a:gd name="T49" fmla="*/ 9 h 200"/>
                <a:gd name="T50" fmla="*/ 31 w 195"/>
                <a:gd name="T51" fmla="*/ 23 h 200"/>
                <a:gd name="T52" fmla="*/ 11 w 195"/>
                <a:gd name="T53" fmla="*/ 46 h 200"/>
                <a:gd name="T54" fmla="*/ 34 w 195"/>
                <a:gd name="T55" fmla="*/ 87 h 200"/>
                <a:gd name="T56" fmla="*/ 87 w 195"/>
                <a:gd name="T57" fmla="*/ 147 h 200"/>
                <a:gd name="T58" fmla="*/ 97 w 195"/>
                <a:gd name="T59" fmla="*/ 136 h 200"/>
                <a:gd name="T60" fmla="*/ 108 w 195"/>
                <a:gd name="T61" fmla="*/ 147 h 200"/>
                <a:gd name="T62" fmla="*/ 97 w 195"/>
                <a:gd name="T63" fmla="*/ 157 h 200"/>
                <a:gd name="T64" fmla="*/ 87 w 195"/>
                <a:gd name="T65" fmla="*/ 147 h 200"/>
                <a:gd name="T66" fmla="*/ 128 w 195"/>
                <a:gd name="T67" fmla="*/ 170 h 200"/>
                <a:gd name="T68" fmla="*/ 118 w 195"/>
                <a:gd name="T69" fmla="*/ 180 h 200"/>
                <a:gd name="T70" fmla="*/ 78 w 195"/>
                <a:gd name="T71" fmla="*/ 180 h 200"/>
                <a:gd name="T72" fmla="*/ 68 w 195"/>
                <a:gd name="T73" fmla="*/ 170 h 200"/>
                <a:gd name="T74" fmla="*/ 78 w 195"/>
                <a:gd name="T75" fmla="*/ 160 h 200"/>
                <a:gd name="T76" fmla="*/ 118 w 195"/>
                <a:gd name="T77" fmla="*/ 160 h 200"/>
                <a:gd name="T78" fmla="*/ 128 w 195"/>
                <a:gd name="T79" fmla="*/ 170 h 200"/>
                <a:gd name="T80" fmla="*/ 58 w 195"/>
                <a:gd name="T81" fmla="*/ 184 h 200"/>
                <a:gd name="T82" fmla="*/ 134 w 195"/>
                <a:gd name="T83" fmla="*/ 184 h 200"/>
                <a:gd name="T84" fmla="*/ 144 w 195"/>
                <a:gd name="T85" fmla="*/ 200 h 200"/>
                <a:gd name="T86" fmla="*/ 48 w 195"/>
                <a:gd name="T87" fmla="*/ 200 h 200"/>
                <a:gd name="T88" fmla="*/ 58 w 195"/>
                <a:gd name="T89" fmla="*/ 18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5" h="200">
                  <a:moveTo>
                    <a:pt x="161" y="101"/>
                  </a:moveTo>
                  <a:cubicBezTo>
                    <a:pt x="158" y="101"/>
                    <a:pt x="155" y="100"/>
                    <a:pt x="152" y="99"/>
                  </a:cubicBezTo>
                  <a:cubicBezTo>
                    <a:pt x="155" y="96"/>
                    <a:pt x="157" y="92"/>
                    <a:pt x="159" y="87"/>
                  </a:cubicBezTo>
                  <a:cubicBezTo>
                    <a:pt x="159" y="87"/>
                    <a:pt x="160" y="87"/>
                    <a:pt x="161" y="87"/>
                  </a:cubicBezTo>
                  <a:cubicBezTo>
                    <a:pt x="176" y="87"/>
                    <a:pt x="184" y="64"/>
                    <a:pt x="184" y="46"/>
                  </a:cubicBezTo>
                  <a:cubicBezTo>
                    <a:pt x="184" y="31"/>
                    <a:pt x="175" y="23"/>
                    <a:pt x="164" y="23"/>
                  </a:cubicBezTo>
                  <a:cubicBezTo>
                    <a:pt x="164" y="18"/>
                    <a:pt x="164" y="13"/>
                    <a:pt x="164" y="9"/>
                  </a:cubicBezTo>
                  <a:cubicBezTo>
                    <a:pt x="181" y="9"/>
                    <a:pt x="195" y="23"/>
                    <a:pt x="195" y="46"/>
                  </a:cubicBezTo>
                  <a:cubicBezTo>
                    <a:pt x="195" y="71"/>
                    <a:pt x="182" y="101"/>
                    <a:pt x="161" y="101"/>
                  </a:cubicBezTo>
                  <a:close/>
                  <a:moveTo>
                    <a:pt x="98" y="130"/>
                  </a:moveTo>
                  <a:cubicBezTo>
                    <a:pt x="65" y="130"/>
                    <a:pt x="36" y="90"/>
                    <a:pt x="36" y="40"/>
                  </a:cubicBezTo>
                  <a:cubicBezTo>
                    <a:pt x="36" y="37"/>
                    <a:pt x="36" y="3"/>
                    <a:pt x="36" y="0"/>
                  </a:cubicBezTo>
                  <a:cubicBezTo>
                    <a:pt x="160" y="0"/>
                    <a:pt x="160" y="0"/>
                    <a:pt x="160" y="0"/>
                  </a:cubicBezTo>
                  <a:cubicBezTo>
                    <a:pt x="160" y="3"/>
                    <a:pt x="160" y="37"/>
                    <a:pt x="160" y="40"/>
                  </a:cubicBezTo>
                  <a:cubicBezTo>
                    <a:pt x="160" y="90"/>
                    <a:pt x="131" y="130"/>
                    <a:pt x="98" y="130"/>
                  </a:cubicBezTo>
                  <a:close/>
                  <a:moveTo>
                    <a:pt x="67" y="12"/>
                  </a:moveTo>
                  <a:cubicBezTo>
                    <a:pt x="52" y="12"/>
                    <a:pt x="52" y="12"/>
                    <a:pt x="52" y="12"/>
                  </a:cubicBezTo>
                  <a:cubicBezTo>
                    <a:pt x="52" y="12"/>
                    <a:pt x="50" y="116"/>
                    <a:pt x="99" y="119"/>
                  </a:cubicBezTo>
                  <a:cubicBezTo>
                    <a:pt x="62" y="92"/>
                    <a:pt x="67" y="12"/>
                    <a:pt x="67" y="12"/>
                  </a:cubicBezTo>
                  <a:close/>
                  <a:moveTo>
                    <a:pt x="34" y="87"/>
                  </a:moveTo>
                  <a:cubicBezTo>
                    <a:pt x="35" y="87"/>
                    <a:pt x="36" y="87"/>
                    <a:pt x="36" y="87"/>
                  </a:cubicBezTo>
                  <a:cubicBezTo>
                    <a:pt x="38" y="92"/>
                    <a:pt x="40" y="96"/>
                    <a:pt x="43" y="99"/>
                  </a:cubicBezTo>
                  <a:cubicBezTo>
                    <a:pt x="40" y="100"/>
                    <a:pt x="37" y="101"/>
                    <a:pt x="34" y="101"/>
                  </a:cubicBezTo>
                  <a:cubicBezTo>
                    <a:pt x="13" y="101"/>
                    <a:pt x="0" y="71"/>
                    <a:pt x="0" y="46"/>
                  </a:cubicBezTo>
                  <a:cubicBezTo>
                    <a:pt x="0" y="23"/>
                    <a:pt x="14" y="9"/>
                    <a:pt x="31" y="9"/>
                  </a:cubicBezTo>
                  <a:cubicBezTo>
                    <a:pt x="31" y="13"/>
                    <a:pt x="31" y="18"/>
                    <a:pt x="31" y="23"/>
                  </a:cubicBezTo>
                  <a:cubicBezTo>
                    <a:pt x="20" y="23"/>
                    <a:pt x="11" y="31"/>
                    <a:pt x="11" y="46"/>
                  </a:cubicBezTo>
                  <a:cubicBezTo>
                    <a:pt x="11" y="64"/>
                    <a:pt x="19" y="87"/>
                    <a:pt x="34" y="87"/>
                  </a:cubicBezTo>
                  <a:close/>
                  <a:moveTo>
                    <a:pt x="87" y="147"/>
                  </a:moveTo>
                  <a:cubicBezTo>
                    <a:pt x="87" y="141"/>
                    <a:pt x="91" y="136"/>
                    <a:pt x="97" y="136"/>
                  </a:cubicBezTo>
                  <a:cubicBezTo>
                    <a:pt x="103" y="136"/>
                    <a:pt x="108" y="141"/>
                    <a:pt x="108" y="147"/>
                  </a:cubicBezTo>
                  <a:cubicBezTo>
                    <a:pt x="108" y="153"/>
                    <a:pt x="103" y="157"/>
                    <a:pt x="97" y="157"/>
                  </a:cubicBezTo>
                  <a:cubicBezTo>
                    <a:pt x="91" y="157"/>
                    <a:pt x="87" y="153"/>
                    <a:pt x="87" y="147"/>
                  </a:cubicBezTo>
                  <a:close/>
                  <a:moveTo>
                    <a:pt x="128" y="170"/>
                  </a:moveTo>
                  <a:cubicBezTo>
                    <a:pt x="128" y="176"/>
                    <a:pt x="123" y="180"/>
                    <a:pt x="118" y="180"/>
                  </a:cubicBezTo>
                  <a:cubicBezTo>
                    <a:pt x="78" y="180"/>
                    <a:pt x="78" y="180"/>
                    <a:pt x="78" y="180"/>
                  </a:cubicBezTo>
                  <a:cubicBezTo>
                    <a:pt x="72" y="180"/>
                    <a:pt x="68" y="176"/>
                    <a:pt x="68" y="170"/>
                  </a:cubicBezTo>
                  <a:cubicBezTo>
                    <a:pt x="68" y="165"/>
                    <a:pt x="72" y="160"/>
                    <a:pt x="78" y="160"/>
                  </a:cubicBezTo>
                  <a:cubicBezTo>
                    <a:pt x="118" y="160"/>
                    <a:pt x="118" y="160"/>
                    <a:pt x="118" y="160"/>
                  </a:cubicBezTo>
                  <a:cubicBezTo>
                    <a:pt x="123" y="160"/>
                    <a:pt x="128" y="165"/>
                    <a:pt x="128" y="170"/>
                  </a:cubicBezTo>
                  <a:close/>
                  <a:moveTo>
                    <a:pt x="58" y="184"/>
                  </a:moveTo>
                  <a:cubicBezTo>
                    <a:pt x="134" y="184"/>
                    <a:pt x="134" y="184"/>
                    <a:pt x="134" y="184"/>
                  </a:cubicBezTo>
                  <a:cubicBezTo>
                    <a:pt x="143" y="184"/>
                    <a:pt x="144" y="195"/>
                    <a:pt x="144" y="200"/>
                  </a:cubicBezTo>
                  <a:cubicBezTo>
                    <a:pt x="102" y="200"/>
                    <a:pt x="88" y="200"/>
                    <a:pt x="48" y="200"/>
                  </a:cubicBezTo>
                  <a:cubicBezTo>
                    <a:pt x="48" y="195"/>
                    <a:pt x="48" y="184"/>
                    <a:pt x="58" y="184"/>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p>
          </p:txBody>
        </p:sp>
      </p:grpSp>
      <p:grpSp>
        <p:nvGrpSpPr>
          <p:cNvPr id="13" name="组合 12"/>
          <p:cNvGrpSpPr/>
          <p:nvPr/>
        </p:nvGrpSpPr>
        <p:grpSpPr>
          <a:xfrm>
            <a:off x="5389677" y="2852936"/>
            <a:ext cx="1285817" cy="1285817"/>
            <a:chOff x="5290496" y="3068960"/>
            <a:chExt cx="1285817" cy="1285817"/>
          </a:xfrm>
        </p:grpSpPr>
        <p:sp>
          <p:nvSpPr>
            <p:cNvPr id="14" name="椭圆 13"/>
            <p:cNvSpPr/>
            <p:nvPr/>
          </p:nvSpPr>
          <p:spPr>
            <a:xfrm>
              <a:off x="5290496" y="3068960"/>
              <a:ext cx="1285817" cy="128581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Freeform 90"/>
            <p:cNvSpPr>
              <a:spLocks noEditPoints="1"/>
            </p:cNvSpPr>
            <p:nvPr/>
          </p:nvSpPr>
          <p:spPr bwMode="auto">
            <a:xfrm>
              <a:off x="5837798" y="3501008"/>
              <a:ext cx="332982" cy="354529"/>
            </a:xfrm>
            <a:custGeom>
              <a:avLst/>
              <a:gdLst>
                <a:gd name="T0" fmla="*/ 20 w 188"/>
                <a:gd name="T1" fmla="*/ 116 h 200"/>
                <a:gd name="T2" fmla="*/ 160 w 188"/>
                <a:gd name="T3" fmla="*/ 96 h 200"/>
                <a:gd name="T4" fmla="*/ 180 w 188"/>
                <a:gd name="T5" fmla="*/ 56 h 200"/>
                <a:gd name="T6" fmla="*/ 180 w 188"/>
                <a:gd name="T7" fmla="*/ 36 h 200"/>
                <a:gd name="T8" fmla="*/ 20 w 188"/>
                <a:gd name="T9" fmla="*/ 8 h 200"/>
                <a:gd name="T10" fmla="*/ 188 w 188"/>
                <a:gd name="T11" fmla="*/ 104 h 200"/>
                <a:gd name="T12" fmla="*/ 120 w 188"/>
                <a:gd name="T13" fmla="*/ 36 h 200"/>
                <a:gd name="T14" fmla="*/ 120 w 188"/>
                <a:gd name="T15" fmla="*/ 56 h 200"/>
                <a:gd name="T16" fmla="*/ 100 w 188"/>
                <a:gd name="T17" fmla="*/ 36 h 200"/>
                <a:gd name="T18" fmla="*/ 40 w 188"/>
                <a:gd name="T19" fmla="*/ 56 h 200"/>
                <a:gd name="T20" fmla="*/ 60 w 188"/>
                <a:gd name="T21" fmla="*/ 56 h 200"/>
                <a:gd name="T22" fmla="*/ 40 w 188"/>
                <a:gd name="T23" fmla="*/ 96 h 200"/>
                <a:gd name="T24" fmla="*/ 60 w 188"/>
                <a:gd name="T25" fmla="*/ 96 h 200"/>
                <a:gd name="T26" fmla="*/ 80 w 188"/>
                <a:gd name="T27" fmla="*/ 96 h 200"/>
                <a:gd name="T28" fmla="*/ 140 w 188"/>
                <a:gd name="T29" fmla="*/ 76 h 200"/>
                <a:gd name="T30" fmla="*/ 120 w 188"/>
                <a:gd name="T31" fmla="*/ 76 h 200"/>
                <a:gd name="T32" fmla="*/ 160 w 188"/>
                <a:gd name="T33" fmla="*/ 56 h 200"/>
                <a:gd name="T34" fmla="*/ 140 w 188"/>
                <a:gd name="T35" fmla="*/ 56 h 200"/>
                <a:gd name="T36" fmla="*/ 120 w 188"/>
                <a:gd name="T37" fmla="*/ 56 h 200"/>
                <a:gd name="T38" fmla="*/ 60 w 188"/>
                <a:gd name="T39" fmla="*/ 76 h 200"/>
                <a:gd name="T40" fmla="*/ 80 w 188"/>
                <a:gd name="T41" fmla="*/ 76 h 200"/>
                <a:gd name="T42" fmla="*/ 16 w 188"/>
                <a:gd name="T43" fmla="*/ 192 h 200"/>
                <a:gd name="T44" fmla="*/ 0 w 188"/>
                <a:gd name="T45" fmla="*/ 8 h 200"/>
                <a:gd name="T46" fmla="*/ 16 w 188"/>
                <a:gd name="T47" fmla="*/ 124 h 200"/>
                <a:gd name="T48" fmla="*/ 16 w 188"/>
                <a:gd name="T49" fmla="*/ 124 h 200"/>
                <a:gd name="T50" fmla="*/ 140 w 188"/>
                <a:gd name="T51" fmla="*/ 96 h 200"/>
                <a:gd name="T52" fmla="*/ 120 w 188"/>
                <a:gd name="T53" fmla="*/ 116 h 200"/>
                <a:gd name="T54" fmla="*/ 120 w 188"/>
                <a:gd name="T55" fmla="*/ 96 h 200"/>
                <a:gd name="T56" fmla="*/ 60 w 188"/>
                <a:gd name="T57" fmla="*/ 116 h 200"/>
                <a:gd name="T58" fmla="*/ 80 w 188"/>
                <a:gd name="T59" fmla="*/ 116 h 200"/>
                <a:gd name="T60" fmla="*/ 40 w 188"/>
                <a:gd name="T61" fmla="*/ 96 h 200"/>
                <a:gd name="T62" fmla="*/ 20 w 188"/>
                <a:gd name="T63" fmla="*/ 76 h 200"/>
                <a:gd name="T64" fmla="*/ 40 w 188"/>
                <a:gd name="T65" fmla="*/ 76 h 200"/>
                <a:gd name="T66" fmla="*/ 20 w 188"/>
                <a:gd name="T67" fmla="*/ 16 h 200"/>
                <a:gd name="T68" fmla="*/ 40 w 188"/>
                <a:gd name="T69" fmla="*/ 36 h 200"/>
                <a:gd name="T70" fmla="*/ 60 w 188"/>
                <a:gd name="T71" fmla="*/ 16 h 200"/>
                <a:gd name="T72" fmla="*/ 80 w 188"/>
                <a:gd name="T73" fmla="*/ 36 h 200"/>
                <a:gd name="T74" fmla="*/ 100 w 188"/>
                <a:gd name="T75" fmla="*/ 16 h 200"/>
                <a:gd name="T76" fmla="*/ 120 w 188"/>
                <a:gd name="T77" fmla="*/ 36 h 200"/>
                <a:gd name="T78" fmla="*/ 140 w 188"/>
                <a:gd name="T79" fmla="*/ 16 h 200"/>
                <a:gd name="T80" fmla="*/ 160 w 188"/>
                <a:gd name="T81" fmla="*/ 36 h 200"/>
                <a:gd name="T82" fmla="*/ 20 w 188"/>
                <a:gd name="T83" fmla="*/ 8 h 200"/>
                <a:gd name="T84" fmla="*/ 20 w 188"/>
                <a:gd name="T85" fmla="*/ 8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8" h="200">
                  <a:moveTo>
                    <a:pt x="168" y="124"/>
                  </a:moveTo>
                  <a:cubicBezTo>
                    <a:pt x="168" y="124"/>
                    <a:pt x="57" y="124"/>
                    <a:pt x="20" y="124"/>
                  </a:cubicBezTo>
                  <a:cubicBezTo>
                    <a:pt x="20" y="116"/>
                    <a:pt x="20" y="116"/>
                    <a:pt x="20" y="116"/>
                  </a:cubicBezTo>
                  <a:cubicBezTo>
                    <a:pt x="160" y="116"/>
                    <a:pt x="160" y="116"/>
                    <a:pt x="160" y="116"/>
                  </a:cubicBezTo>
                  <a:cubicBezTo>
                    <a:pt x="171" y="116"/>
                    <a:pt x="180" y="107"/>
                    <a:pt x="180" y="96"/>
                  </a:cubicBezTo>
                  <a:cubicBezTo>
                    <a:pt x="160" y="96"/>
                    <a:pt x="160" y="96"/>
                    <a:pt x="160" y="96"/>
                  </a:cubicBezTo>
                  <a:cubicBezTo>
                    <a:pt x="160" y="76"/>
                    <a:pt x="160" y="76"/>
                    <a:pt x="160" y="76"/>
                  </a:cubicBezTo>
                  <a:cubicBezTo>
                    <a:pt x="180" y="76"/>
                    <a:pt x="180" y="76"/>
                    <a:pt x="180" y="76"/>
                  </a:cubicBezTo>
                  <a:cubicBezTo>
                    <a:pt x="180" y="56"/>
                    <a:pt x="180" y="56"/>
                    <a:pt x="180" y="56"/>
                  </a:cubicBezTo>
                  <a:cubicBezTo>
                    <a:pt x="160" y="56"/>
                    <a:pt x="160" y="56"/>
                    <a:pt x="160" y="56"/>
                  </a:cubicBezTo>
                  <a:cubicBezTo>
                    <a:pt x="160" y="36"/>
                    <a:pt x="160" y="36"/>
                    <a:pt x="160" y="36"/>
                  </a:cubicBezTo>
                  <a:cubicBezTo>
                    <a:pt x="180" y="36"/>
                    <a:pt x="180" y="36"/>
                    <a:pt x="180" y="36"/>
                  </a:cubicBezTo>
                  <a:cubicBezTo>
                    <a:pt x="180" y="25"/>
                    <a:pt x="171" y="16"/>
                    <a:pt x="160" y="16"/>
                  </a:cubicBezTo>
                  <a:cubicBezTo>
                    <a:pt x="20" y="16"/>
                    <a:pt x="20" y="16"/>
                    <a:pt x="20" y="16"/>
                  </a:cubicBezTo>
                  <a:cubicBezTo>
                    <a:pt x="20" y="8"/>
                    <a:pt x="20" y="8"/>
                    <a:pt x="20" y="8"/>
                  </a:cubicBezTo>
                  <a:cubicBezTo>
                    <a:pt x="57" y="8"/>
                    <a:pt x="168" y="8"/>
                    <a:pt x="168" y="8"/>
                  </a:cubicBezTo>
                  <a:cubicBezTo>
                    <a:pt x="179" y="8"/>
                    <a:pt x="188" y="17"/>
                    <a:pt x="188" y="28"/>
                  </a:cubicBezTo>
                  <a:cubicBezTo>
                    <a:pt x="188" y="104"/>
                    <a:pt x="188" y="104"/>
                    <a:pt x="188" y="104"/>
                  </a:cubicBezTo>
                  <a:cubicBezTo>
                    <a:pt x="188" y="115"/>
                    <a:pt x="179" y="124"/>
                    <a:pt x="168" y="124"/>
                  </a:cubicBezTo>
                  <a:close/>
                  <a:moveTo>
                    <a:pt x="120" y="56"/>
                  </a:moveTo>
                  <a:cubicBezTo>
                    <a:pt x="120" y="36"/>
                    <a:pt x="120" y="36"/>
                    <a:pt x="120" y="36"/>
                  </a:cubicBezTo>
                  <a:cubicBezTo>
                    <a:pt x="140" y="36"/>
                    <a:pt x="140" y="36"/>
                    <a:pt x="140" y="36"/>
                  </a:cubicBezTo>
                  <a:cubicBezTo>
                    <a:pt x="140" y="56"/>
                    <a:pt x="140" y="56"/>
                    <a:pt x="140" y="56"/>
                  </a:cubicBezTo>
                  <a:lnTo>
                    <a:pt x="120" y="56"/>
                  </a:lnTo>
                  <a:close/>
                  <a:moveTo>
                    <a:pt x="80" y="56"/>
                  </a:moveTo>
                  <a:cubicBezTo>
                    <a:pt x="80" y="36"/>
                    <a:pt x="80" y="36"/>
                    <a:pt x="80" y="36"/>
                  </a:cubicBezTo>
                  <a:cubicBezTo>
                    <a:pt x="100" y="36"/>
                    <a:pt x="100" y="36"/>
                    <a:pt x="100" y="36"/>
                  </a:cubicBezTo>
                  <a:cubicBezTo>
                    <a:pt x="100" y="56"/>
                    <a:pt x="100" y="56"/>
                    <a:pt x="100" y="56"/>
                  </a:cubicBezTo>
                  <a:lnTo>
                    <a:pt x="80" y="56"/>
                  </a:lnTo>
                  <a:close/>
                  <a:moveTo>
                    <a:pt x="40" y="56"/>
                  </a:moveTo>
                  <a:cubicBezTo>
                    <a:pt x="40" y="36"/>
                    <a:pt x="40" y="36"/>
                    <a:pt x="40" y="36"/>
                  </a:cubicBezTo>
                  <a:cubicBezTo>
                    <a:pt x="60" y="36"/>
                    <a:pt x="60" y="36"/>
                    <a:pt x="60" y="36"/>
                  </a:cubicBezTo>
                  <a:cubicBezTo>
                    <a:pt x="60" y="56"/>
                    <a:pt x="60" y="56"/>
                    <a:pt x="60" y="56"/>
                  </a:cubicBezTo>
                  <a:lnTo>
                    <a:pt x="40" y="56"/>
                  </a:lnTo>
                  <a:close/>
                  <a:moveTo>
                    <a:pt x="60" y="96"/>
                  </a:moveTo>
                  <a:cubicBezTo>
                    <a:pt x="40" y="96"/>
                    <a:pt x="40" y="96"/>
                    <a:pt x="40" y="96"/>
                  </a:cubicBezTo>
                  <a:cubicBezTo>
                    <a:pt x="40" y="76"/>
                    <a:pt x="40" y="76"/>
                    <a:pt x="40" y="76"/>
                  </a:cubicBezTo>
                  <a:cubicBezTo>
                    <a:pt x="60" y="76"/>
                    <a:pt x="60" y="76"/>
                    <a:pt x="60" y="76"/>
                  </a:cubicBezTo>
                  <a:lnTo>
                    <a:pt x="60" y="96"/>
                  </a:lnTo>
                  <a:close/>
                  <a:moveTo>
                    <a:pt x="100" y="76"/>
                  </a:moveTo>
                  <a:cubicBezTo>
                    <a:pt x="100" y="96"/>
                    <a:pt x="100" y="96"/>
                    <a:pt x="100" y="96"/>
                  </a:cubicBezTo>
                  <a:cubicBezTo>
                    <a:pt x="80" y="96"/>
                    <a:pt x="80" y="96"/>
                    <a:pt x="80" y="96"/>
                  </a:cubicBezTo>
                  <a:cubicBezTo>
                    <a:pt x="80" y="76"/>
                    <a:pt x="80" y="76"/>
                    <a:pt x="80" y="76"/>
                  </a:cubicBezTo>
                  <a:lnTo>
                    <a:pt x="100" y="76"/>
                  </a:lnTo>
                  <a:close/>
                  <a:moveTo>
                    <a:pt x="140" y="76"/>
                  </a:moveTo>
                  <a:cubicBezTo>
                    <a:pt x="140" y="96"/>
                    <a:pt x="140" y="96"/>
                    <a:pt x="140" y="96"/>
                  </a:cubicBezTo>
                  <a:cubicBezTo>
                    <a:pt x="120" y="96"/>
                    <a:pt x="120" y="96"/>
                    <a:pt x="120" y="96"/>
                  </a:cubicBezTo>
                  <a:cubicBezTo>
                    <a:pt x="120" y="76"/>
                    <a:pt x="120" y="76"/>
                    <a:pt x="120" y="76"/>
                  </a:cubicBezTo>
                  <a:lnTo>
                    <a:pt x="140" y="76"/>
                  </a:lnTo>
                  <a:close/>
                  <a:moveTo>
                    <a:pt x="140" y="56"/>
                  </a:moveTo>
                  <a:cubicBezTo>
                    <a:pt x="160" y="56"/>
                    <a:pt x="160" y="56"/>
                    <a:pt x="160" y="56"/>
                  </a:cubicBezTo>
                  <a:cubicBezTo>
                    <a:pt x="160" y="76"/>
                    <a:pt x="160" y="76"/>
                    <a:pt x="160" y="76"/>
                  </a:cubicBezTo>
                  <a:cubicBezTo>
                    <a:pt x="140" y="76"/>
                    <a:pt x="140" y="76"/>
                    <a:pt x="140" y="76"/>
                  </a:cubicBezTo>
                  <a:lnTo>
                    <a:pt x="140" y="56"/>
                  </a:lnTo>
                  <a:close/>
                  <a:moveTo>
                    <a:pt x="100" y="76"/>
                  </a:moveTo>
                  <a:cubicBezTo>
                    <a:pt x="100" y="56"/>
                    <a:pt x="100" y="56"/>
                    <a:pt x="100" y="56"/>
                  </a:cubicBezTo>
                  <a:cubicBezTo>
                    <a:pt x="120" y="56"/>
                    <a:pt x="120" y="56"/>
                    <a:pt x="120" y="56"/>
                  </a:cubicBezTo>
                  <a:cubicBezTo>
                    <a:pt x="120" y="76"/>
                    <a:pt x="120" y="76"/>
                    <a:pt x="120" y="76"/>
                  </a:cubicBezTo>
                  <a:lnTo>
                    <a:pt x="100" y="76"/>
                  </a:lnTo>
                  <a:close/>
                  <a:moveTo>
                    <a:pt x="60" y="76"/>
                  </a:moveTo>
                  <a:cubicBezTo>
                    <a:pt x="60" y="56"/>
                    <a:pt x="60" y="56"/>
                    <a:pt x="60" y="56"/>
                  </a:cubicBezTo>
                  <a:cubicBezTo>
                    <a:pt x="80" y="56"/>
                    <a:pt x="80" y="56"/>
                    <a:pt x="80" y="56"/>
                  </a:cubicBezTo>
                  <a:cubicBezTo>
                    <a:pt x="80" y="76"/>
                    <a:pt x="80" y="76"/>
                    <a:pt x="80" y="76"/>
                  </a:cubicBezTo>
                  <a:lnTo>
                    <a:pt x="60" y="76"/>
                  </a:lnTo>
                  <a:close/>
                  <a:moveTo>
                    <a:pt x="16" y="124"/>
                  </a:moveTo>
                  <a:cubicBezTo>
                    <a:pt x="16" y="192"/>
                    <a:pt x="16" y="192"/>
                    <a:pt x="16" y="192"/>
                  </a:cubicBezTo>
                  <a:cubicBezTo>
                    <a:pt x="16" y="196"/>
                    <a:pt x="12" y="200"/>
                    <a:pt x="8" y="200"/>
                  </a:cubicBezTo>
                  <a:cubicBezTo>
                    <a:pt x="3" y="200"/>
                    <a:pt x="0" y="196"/>
                    <a:pt x="0" y="192"/>
                  </a:cubicBezTo>
                  <a:cubicBezTo>
                    <a:pt x="0" y="8"/>
                    <a:pt x="0" y="8"/>
                    <a:pt x="0" y="8"/>
                  </a:cubicBezTo>
                  <a:cubicBezTo>
                    <a:pt x="0" y="3"/>
                    <a:pt x="3" y="0"/>
                    <a:pt x="8" y="0"/>
                  </a:cubicBezTo>
                  <a:cubicBezTo>
                    <a:pt x="12" y="0"/>
                    <a:pt x="16" y="3"/>
                    <a:pt x="16" y="8"/>
                  </a:cubicBezTo>
                  <a:cubicBezTo>
                    <a:pt x="16" y="124"/>
                    <a:pt x="16" y="124"/>
                    <a:pt x="16" y="124"/>
                  </a:cubicBezTo>
                  <a:cubicBezTo>
                    <a:pt x="17" y="124"/>
                    <a:pt x="18" y="124"/>
                    <a:pt x="20" y="124"/>
                  </a:cubicBezTo>
                  <a:cubicBezTo>
                    <a:pt x="20" y="124"/>
                    <a:pt x="20" y="124"/>
                    <a:pt x="20" y="124"/>
                  </a:cubicBezTo>
                  <a:cubicBezTo>
                    <a:pt x="18" y="124"/>
                    <a:pt x="17" y="124"/>
                    <a:pt x="16" y="124"/>
                  </a:cubicBezTo>
                  <a:close/>
                  <a:moveTo>
                    <a:pt x="160" y="116"/>
                  </a:moveTo>
                  <a:cubicBezTo>
                    <a:pt x="140" y="116"/>
                    <a:pt x="140" y="116"/>
                    <a:pt x="140" y="116"/>
                  </a:cubicBezTo>
                  <a:cubicBezTo>
                    <a:pt x="140" y="96"/>
                    <a:pt x="140" y="96"/>
                    <a:pt x="140" y="96"/>
                  </a:cubicBezTo>
                  <a:cubicBezTo>
                    <a:pt x="160" y="96"/>
                    <a:pt x="160" y="96"/>
                    <a:pt x="160" y="96"/>
                  </a:cubicBezTo>
                  <a:lnTo>
                    <a:pt x="160" y="116"/>
                  </a:lnTo>
                  <a:close/>
                  <a:moveTo>
                    <a:pt x="120" y="116"/>
                  </a:moveTo>
                  <a:cubicBezTo>
                    <a:pt x="100" y="116"/>
                    <a:pt x="100" y="116"/>
                    <a:pt x="100" y="116"/>
                  </a:cubicBezTo>
                  <a:cubicBezTo>
                    <a:pt x="100" y="96"/>
                    <a:pt x="100" y="96"/>
                    <a:pt x="100" y="96"/>
                  </a:cubicBezTo>
                  <a:cubicBezTo>
                    <a:pt x="120" y="96"/>
                    <a:pt x="120" y="96"/>
                    <a:pt x="120" y="96"/>
                  </a:cubicBezTo>
                  <a:lnTo>
                    <a:pt x="120" y="116"/>
                  </a:lnTo>
                  <a:close/>
                  <a:moveTo>
                    <a:pt x="80" y="116"/>
                  </a:moveTo>
                  <a:cubicBezTo>
                    <a:pt x="60" y="116"/>
                    <a:pt x="60" y="116"/>
                    <a:pt x="60" y="116"/>
                  </a:cubicBezTo>
                  <a:cubicBezTo>
                    <a:pt x="60" y="96"/>
                    <a:pt x="60" y="96"/>
                    <a:pt x="60" y="96"/>
                  </a:cubicBezTo>
                  <a:cubicBezTo>
                    <a:pt x="80" y="96"/>
                    <a:pt x="80" y="96"/>
                    <a:pt x="80" y="96"/>
                  </a:cubicBezTo>
                  <a:lnTo>
                    <a:pt x="80" y="116"/>
                  </a:lnTo>
                  <a:close/>
                  <a:moveTo>
                    <a:pt x="20" y="116"/>
                  </a:moveTo>
                  <a:cubicBezTo>
                    <a:pt x="20" y="96"/>
                    <a:pt x="20" y="96"/>
                    <a:pt x="20" y="96"/>
                  </a:cubicBezTo>
                  <a:cubicBezTo>
                    <a:pt x="40" y="96"/>
                    <a:pt x="40" y="96"/>
                    <a:pt x="40" y="96"/>
                  </a:cubicBezTo>
                  <a:cubicBezTo>
                    <a:pt x="40" y="116"/>
                    <a:pt x="40" y="116"/>
                    <a:pt x="40" y="116"/>
                  </a:cubicBezTo>
                  <a:lnTo>
                    <a:pt x="20" y="116"/>
                  </a:lnTo>
                  <a:close/>
                  <a:moveTo>
                    <a:pt x="20" y="76"/>
                  </a:moveTo>
                  <a:cubicBezTo>
                    <a:pt x="20" y="56"/>
                    <a:pt x="20" y="56"/>
                    <a:pt x="20" y="56"/>
                  </a:cubicBezTo>
                  <a:cubicBezTo>
                    <a:pt x="40" y="56"/>
                    <a:pt x="40" y="56"/>
                    <a:pt x="40" y="56"/>
                  </a:cubicBezTo>
                  <a:cubicBezTo>
                    <a:pt x="40" y="76"/>
                    <a:pt x="40" y="76"/>
                    <a:pt x="40" y="76"/>
                  </a:cubicBezTo>
                  <a:lnTo>
                    <a:pt x="20" y="76"/>
                  </a:lnTo>
                  <a:close/>
                  <a:moveTo>
                    <a:pt x="20" y="36"/>
                  </a:moveTo>
                  <a:cubicBezTo>
                    <a:pt x="20" y="16"/>
                    <a:pt x="20" y="16"/>
                    <a:pt x="20" y="16"/>
                  </a:cubicBezTo>
                  <a:cubicBezTo>
                    <a:pt x="40" y="16"/>
                    <a:pt x="40" y="16"/>
                    <a:pt x="40" y="16"/>
                  </a:cubicBezTo>
                  <a:cubicBezTo>
                    <a:pt x="40" y="36"/>
                    <a:pt x="40" y="36"/>
                    <a:pt x="40" y="36"/>
                  </a:cubicBezTo>
                  <a:cubicBezTo>
                    <a:pt x="40" y="36"/>
                    <a:pt x="40" y="36"/>
                    <a:pt x="40" y="36"/>
                  </a:cubicBezTo>
                  <a:cubicBezTo>
                    <a:pt x="20" y="36"/>
                    <a:pt x="20" y="36"/>
                    <a:pt x="20" y="36"/>
                  </a:cubicBezTo>
                  <a:close/>
                  <a:moveTo>
                    <a:pt x="60" y="36"/>
                  </a:moveTo>
                  <a:cubicBezTo>
                    <a:pt x="60" y="16"/>
                    <a:pt x="60" y="16"/>
                    <a:pt x="60" y="16"/>
                  </a:cubicBezTo>
                  <a:cubicBezTo>
                    <a:pt x="80" y="16"/>
                    <a:pt x="80" y="16"/>
                    <a:pt x="80" y="16"/>
                  </a:cubicBezTo>
                  <a:cubicBezTo>
                    <a:pt x="80" y="36"/>
                    <a:pt x="80" y="36"/>
                    <a:pt x="80" y="36"/>
                  </a:cubicBezTo>
                  <a:cubicBezTo>
                    <a:pt x="80" y="36"/>
                    <a:pt x="80" y="36"/>
                    <a:pt x="80" y="36"/>
                  </a:cubicBezTo>
                  <a:cubicBezTo>
                    <a:pt x="60" y="36"/>
                    <a:pt x="60" y="36"/>
                    <a:pt x="60" y="36"/>
                  </a:cubicBezTo>
                  <a:close/>
                  <a:moveTo>
                    <a:pt x="100" y="36"/>
                  </a:moveTo>
                  <a:cubicBezTo>
                    <a:pt x="100" y="16"/>
                    <a:pt x="100" y="16"/>
                    <a:pt x="100" y="16"/>
                  </a:cubicBezTo>
                  <a:cubicBezTo>
                    <a:pt x="120" y="16"/>
                    <a:pt x="120" y="16"/>
                    <a:pt x="120" y="16"/>
                  </a:cubicBezTo>
                  <a:cubicBezTo>
                    <a:pt x="120" y="36"/>
                    <a:pt x="120" y="36"/>
                    <a:pt x="120" y="36"/>
                  </a:cubicBezTo>
                  <a:cubicBezTo>
                    <a:pt x="120" y="36"/>
                    <a:pt x="120" y="36"/>
                    <a:pt x="120" y="36"/>
                  </a:cubicBezTo>
                  <a:cubicBezTo>
                    <a:pt x="100" y="36"/>
                    <a:pt x="100" y="36"/>
                    <a:pt x="100" y="36"/>
                  </a:cubicBezTo>
                  <a:close/>
                  <a:moveTo>
                    <a:pt x="140" y="36"/>
                  </a:moveTo>
                  <a:cubicBezTo>
                    <a:pt x="140" y="16"/>
                    <a:pt x="140" y="16"/>
                    <a:pt x="140" y="16"/>
                  </a:cubicBezTo>
                  <a:cubicBezTo>
                    <a:pt x="160" y="16"/>
                    <a:pt x="160" y="16"/>
                    <a:pt x="160" y="16"/>
                  </a:cubicBezTo>
                  <a:cubicBezTo>
                    <a:pt x="160" y="36"/>
                    <a:pt x="160" y="36"/>
                    <a:pt x="160" y="36"/>
                  </a:cubicBezTo>
                  <a:cubicBezTo>
                    <a:pt x="160" y="36"/>
                    <a:pt x="160" y="36"/>
                    <a:pt x="160" y="36"/>
                  </a:cubicBezTo>
                  <a:cubicBezTo>
                    <a:pt x="140" y="36"/>
                    <a:pt x="140" y="36"/>
                    <a:pt x="140" y="36"/>
                  </a:cubicBezTo>
                  <a:close/>
                  <a:moveTo>
                    <a:pt x="20" y="8"/>
                  </a:moveTo>
                  <a:cubicBezTo>
                    <a:pt x="20" y="8"/>
                    <a:pt x="20" y="8"/>
                    <a:pt x="20" y="8"/>
                  </a:cubicBezTo>
                  <a:cubicBezTo>
                    <a:pt x="15" y="8"/>
                    <a:pt x="16" y="8"/>
                    <a:pt x="20" y="8"/>
                  </a:cubicBezTo>
                  <a:close/>
                  <a:moveTo>
                    <a:pt x="20" y="8"/>
                  </a:moveTo>
                  <a:cubicBezTo>
                    <a:pt x="20" y="8"/>
                    <a:pt x="20" y="8"/>
                    <a:pt x="20" y="8"/>
                  </a:cubicBezTo>
                  <a:cubicBezTo>
                    <a:pt x="43" y="8"/>
                    <a:pt x="27" y="8"/>
                    <a:pt x="20" y="8"/>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p>
          </p:txBody>
        </p:sp>
      </p:grpSp>
      <p:grpSp>
        <p:nvGrpSpPr>
          <p:cNvPr id="16" name="组合 15"/>
          <p:cNvGrpSpPr/>
          <p:nvPr/>
        </p:nvGrpSpPr>
        <p:grpSpPr>
          <a:xfrm>
            <a:off x="6556808" y="1661762"/>
            <a:ext cx="1512168" cy="1512168"/>
            <a:chOff x="6457627" y="1877786"/>
            <a:chExt cx="1512168" cy="1512168"/>
          </a:xfrm>
        </p:grpSpPr>
        <p:sp>
          <p:nvSpPr>
            <p:cNvPr id="17" name="椭圆 16"/>
            <p:cNvSpPr/>
            <p:nvPr/>
          </p:nvSpPr>
          <p:spPr>
            <a:xfrm>
              <a:off x="6457627" y="1877786"/>
              <a:ext cx="1512168" cy="1512168"/>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96"/>
            <p:cNvSpPr>
              <a:spLocks noEditPoints="1"/>
            </p:cNvSpPr>
            <p:nvPr/>
          </p:nvSpPr>
          <p:spPr bwMode="auto">
            <a:xfrm>
              <a:off x="7030838" y="2430778"/>
              <a:ext cx="406183" cy="406183"/>
            </a:xfrm>
            <a:custGeom>
              <a:avLst/>
              <a:gdLst>
                <a:gd name="T0" fmla="*/ 140 w 200"/>
                <a:gd name="T1" fmla="*/ 200 h 200"/>
                <a:gd name="T2" fmla="*/ 140 w 200"/>
                <a:gd name="T3" fmla="*/ 184 h 200"/>
                <a:gd name="T4" fmla="*/ 200 w 200"/>
                <a:gd name="T5" fmla="*/ 184 h 200"/>
                <a:gd name="T6" fmla="*/ 200 w 200"/>
                <a:gd name="T7" fmla="*/ 200 h 200"/>
                <a:gd name="T8" fmla="*/ 140 w 200"/>
                <a:gd name="T9" fmla="*/ 200 h 200"/>
                <a:gd name="T10" fmla="*/ 160 w 200"/>
                <a:gd name="T11" fmla="*/ 87 h 200"/>
                <a:gd name="T12" fmla="*/ 40 w 200"/>
                <a:gd name="T13" fmla="*/ 87 h 200"/>
                <a:gd name="T14" fmla="*/ 40 w 200"/>
                <a:gd name="T15" fmla="*/ 180 h 200"/>
                <a:gd name="T16" fmla="*/ 20 w 200"/>
                <a:gd name="T17" fmla="*/ 180 h 200"/>
                <a:gd name="T18" fmla="*/ 20 w 200"/>
                <a:gd name="T19" fmla="*/ 10 h 200"/>
                <a:gd name="T20" fmla="*/ 30 w 200"/>
                <a:gd name="T21" fmla="*/ 0 h 200"/>
                <a:gd name="T22" fmla="*/ 40 w 200"/>
                <a:gd name="T23" fmla="*/ 10 h 200"/>
                <a:gd name="T24" fmla="*/ 40 w 200"/>
                <a:gd name="T25" fmla="*/ 28 h 200"/>
                <a:gd name="T26" fmla="*/ 160 w 200"/>
                <a:gd name="T27" fmla="*/ 28 h 200"/>
                <a:gd name="T28" fmla="*/ 160 w 200"/>
                <a:gd name="T29" fmla="*/ 10 h 200"/>
                <a:gd name="T30" fmla="*/ 170 w 200"/>
                <a:gd name="T31" fmla="*/ 0 h 200"/>
                <a:gd name="T32" fmla="*/ 180 w 200"/>
                <a:gd name="T33" fmla="*/ 10 h 200"/>
                <a:gd name="T34" fmla="*/ 180 w 200"/>
                <a:gd name="T35" fmla="*/ 180 h 200"/>
                <a:gd name="T36" fmla="*/ 160 w 200"/>
                <a:gd name="T37" fmla="*/ 180 h 200"/>
                <a:gd name="T38" fmla="*/ 160 w 200"/>
                <a:gd name="T39" fmla="*/ 87 h 200"/>
                <a:gd name="T40" fmla="*/ 140 w 200"/>
                <a:gd name="T41" fmla="*/ 40 h 200"/>
                <a:gd name="T42" fmla="*/ 140 w 200"/>
                <a:gd name="T43" fmla="*/ 60 h 200"/>
                <a:gd name="T44" fmla="*/ 120 w 200"/>
                <a:gd name="T45" fmla="*/ 60 h 200"/>
                <a:gd name="T46" fmla="*/ 120 w 200"/>
                <a:gd name="T47" fmla="*/ 40 h 200"/>
                <a:gd name="T48" fmla="*/ 100 w 200"/>
                <a:gd name="T49" fmla="*/ 40 h 200"/>
                <a:gd name="T50" fmla="*/ 100 w 200"/>
                <a:gd name="T51" fmla="*/ 60 h 200"/>
                <a:gd name="T52" fmla="*/ 80 w 200"/>
                <a:gd name="T53" fmla="*/ 60 h 200"/>
                <a:gd name="T54" fmla="*/ 80 w 200"/>
                <a:gd name="T55" fmla="*/ 40 h 200"/>
                <a:gd name="T56" fmla="*/ 60 w 200"/>
                <a:gd name="T57" fmla="*/ 40 h 200"/>
                <a:gd name="T58" fmla="*/ 60 w 200"/>
                <a:gd name="T59" fmla="*/ 60 h 200"/>
                <a:gd name="T60" fmla="*/ 40 w 200"/>
                <a:gd name="T61" fmla="*/ 60 h 200"/>
                <a:gd name="T62" fmla="*/ 40 w 200"/>
                <a:gd name="T63" fmla="*/ 80 h 200"/>
                <a:gd name="T64" fmla="*/ 60 w 200"/>
                <a:gd name="T65" fmla="*/ 80 h 200"/>
                <a:gd name="T66" fmla="*/ 60 w 200"/>
                <a:gd name="T67" fmla="*/ 60 h 200"/>
                <a:gd name="T68" fmla="*/ 80 w 200"/>
                <a:gd name="T69" fmla="*/ 60 h 200"/>
                <a:gd name="T70" fmla="*/ 80 w 200"/>
                <a:gd name="T71" fmla="*/ 80 h 200"/>
                <a:gd name="T72" fmla="*/ 100 w 200"/>
                <a:gd name="T73" fmla="*/ 80 h 200"/>
                <a:gd name="T74" fmla="*/ 100 w 200"/>
                <a:gd name="T75" fmla="*/ 60 h 200"/>
                <a:gd name="T76" fmla="*/ 120 w 200"/>
                <a:gd name="T77" fmla="*/ 60 h 200"/>
                <a:gd name="T78" fmla="*/ 120 w 200"/>
                <a:gd name="T79" fmla="*/ 80 h 200"/>
                <a:gd name="T80" fmla="*/ 140 w 200"/>
                <a:gd name="T81" fmla="*/ 80 h 200"/>
                <a:gd name="T82" fmla="*/ 140 w 200"/>
                <a:gd name="T83" fmla="*/ 60 h 200"/>
                <a:gd name="T84" fmla="*/ 160 w 200"/>
                <a:gd name="T85" fmla="*/ 60 h 200"/>
                <a:gd name="T86" fmla="*/ 160 w 200"/>
                <a:gd name="T87" fmla="*/ 40 h 200"/>
                <a:gd name="T88" fmla="*/ 140 w 200"/>
                <a:gd name="T89" fmla="*/ 40 h 200"/>
                <a:gd name="T90" fmla="*/ 60 w 200"/>
                <a:gd name="T91" fmla="*/ 200 h 200"/>
                <a:gd name="T92" fmla="*/ 0 w 200"/>
                <a:gd name="T93" fmla="*/ 200 h 200"/>
                <a:gd name="T94" fmla="*/ 0 w 200"/>
                <a:gd name="T95" fmla="*/ 184 h 200"/>
                <a:gd name="T96" fmla="*/ 60 w 200"/>
                <a:gd name="T97" fmla="*/ 184 h 200"/>
                <a:gd name="T98" fmla="*/ 60 w 200"/>
                <a:gd name="T99"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0" h="200">
                  <a:moveTo>
                    <a:pt x="140" y="200"/>
                  </a:moveTo>
                  <a:cubicBezTo>
                    <a:pt x="140" y="184"/>
                    <a:pt x="140" y="184"/>
                    <a:pt x="140" y="184"/>
                  </a:cubicBezTo>
                  <a:cubicBezTo>
                    <a:pt x="200" y="184"/>
                    <a:pt x="200" y="184"/>
                    <a:pt x="200" y="184"/>
                  </a:cubicBezTo>
                  <a:cubicBezTo>
                    <a:pt x="200" y="200"/>
                    <a:pt x="200" y="200"/>
                    <a:pt x="200" y="200"/>
                  </a:cubicBezTo>
                  <a:lnTo>
                    <a:pt x="140" y="200"/>
                  </a:lnTo>
                  <a:close/>
                  <a:moveTo>
                    <a:pt x="160" y="87"/>
                  </a:moveTo>
                  <a:cubicBezTo>
                    <a:pt x="40" y="87"/>
                    <a:pt x="40" y="87"/>
                    <a:pt x="40" y="87"/>
                  </a:cubicBezTo>
                  <a:cubicBezTo>
                    <a:pt x="40" y="180"/>
                    <a:pt x="40" y="180"/>
                    <a:pt x="40" y="180"/>
                  </a:cubicBezTo>
                  <a:cubicBezTo>
                    <a:pt x="20" y="180"/>
                    <a:pt x="20" y="180"/>
                    <a:pt x="20" y="180"/>
                  </a:cubicBezTo>
                  <a:cubicBezTo>
                    <a:pt x="20" y="10"/>
                    <a:pt x="20" y="10"/>
                    <a:pt x="20" y="10"/>
                  </a:cubicBezTo>
                  <a:cubicBezTo>
                    <a:pt x="20" y="4"/>
                    <a:pt x="24" y="0"/>
                    <a:pt x="30" y="0"/>
                  </a:cubicBezTo>
                  <a:cubicBezTo>
                    <a:pt x="35" y="0"/>
                    <a:pt x="40" y="4"/>
                    <a:pt x="40" y="10"/>
                  </a:cubicBezTo>
                  <a:cubicBezTo>
                    <a:pt x="40" y="28"/>
                    <a:pt x="40" y="28"/>
                    <a:pt x="40" y="28"/>
                  </a:cubicBezTo>
                  <a:cubicBezTo>
                    <a:pt x="160" y="28"/>
                    <a:pt x="160" y="28"/>
                    <a:pt x="160" y="28"/>
                  </a:cubicBezTo>
                  <a:cubicBezTo>
                    <a:pt x="160" y="10"/>
                    <a:pt x="160" y="10"/>
                    <a:pt x="160" y="10"/>
                  </a:cubicBezTo>
                  <a:cubicBezTo>
                    <a:pt x="160" y="4"/>
                    <a:pt x="164" y="0"/>
                    <a:pt x="170" y="0"/>
                  </a:cubicBezTo>
                  <a:cubicBezTo>
                    <a:pt x="175" y="0"/>
                    <a:pt x="180" y="4"/>
                    <a:pt x="180" y="10"/>
                  </a:cubicBezTo>
                  <a:cubicBezTo>
                    <a:pt x="180" y="180"/>
                    <a:pt x="180" y="180"/>
                    <a:pt x="180" y="180"/>
                  </a:cubicBezTo>
                  <a:cubicBezTo>
                    <a:pt x="160" y="180"/>
                    <a:pt x="160" y="180"/>
                    <a:pt x="160" y="180"/>
                  </a:cubicBezTo>
                  <a:lnTo>
                    <a:pt x="160" y="87"/>
                  </a:lnTo>
                  <a:close/>
                  <a:moveTo>
                    <a:pt x="140" y="40"/>
                  </a:moveTo>
                  <a:cubicBezTo>
                    <a:pt x="140" y="60"/>
                    <a:pt x="140" y="60"/>
                    <a:pt x="140" y="60"/>
                  </a:cubicBezTo>
                  <a:cubicBezTo>
                    <a:pt x="120" y="60"/>
                    <a:pt x="120" y="60"/>
                    <a:pt x="120" y="60"/>
                  </a:cubicBezTo>
                  <a:cubicBezTo>
                    <a:pt x="120" y="40"/>
                    <a:pt x="120" y="40"/>
                    <a:pt x="120" y="40"/>
                  </a:cubicBezTo>
                  <a:cubicBezTo>
                    <a:pt x="100" y="40"/>
                    <a:pt x="100" y="40"/>
                    <a:pt x="100" y="40"/>
                  </a:cubicBezTo>
                  <a:cubicBezTo>
                    <a:pt x="100" y="60"/>
                    <a:pt x="100" y="60"/>
                    <a:pt x="100" y="60"/>
                  </a:cubicBezTo>
                  <a:cubicBezTo>
                    <a:pt x="80" y="60"/>
                    <a:pt x="80" y="60"/>
                    <a:pt x="80" y="60"/>
                  </a:cubicBezTo>
                  <a:cubicBezTo>
                    <a:pt x="80" y="40"/>
                    <a:pt x="80" y="40"/>
                    <a:pt x="80" y="40"/>
                  </a:cubicBezTo>
                  <a:cubicBezTo>
                    <a:pt x="60" y="40"/>
                    <a:pt x="60" y="40"/>
                    <a:pt x="60" y="40"/>
                  </a:cubicBezTo>
                  <a:cubicBezTo>
                    <a:pt x="60" y="60"/>
                    <a:pt x="60" y="60"/>
                    <a:pt x="60" y="60"/>
                  </a:cubicBezTo>
                  <a:cubicBezTo>
                    <a:pt x="40" y="60"/>
                    <a:pt x="40" y="60"/>
                    <a:pt x="40" y="60"/>
                  </a:cubicBezTo>
                  <a:cubicBezTo>
                    <a:pt x="40" y="80"/>
                    <a:pt x="40" y="80"/>
                    <a:pt x="40" y="80"/>
                  </a:cubicBezTo>
                  <a:cubicBezTo>
                    <a:pt x="60" y="80"/>
                    <a:pt x="60" y="80"/>
                    <a:pt x="60" y="80"/>
                  </a:cubicBezTo>
                  <a:cubicBezTo>
                    <a:pt x="60" y="60"/>
                    <a:pt x="60" y="60"/>
                    <a:pt x="60" y="60"/>
                  </a:cubicBezTo>
                  <a:cubicBezTo>
                    <a:pt x="80" y="60"/>
                    <a:pt x="80" y="60"/>
                    <a:pt x="80" y="60"/>
                  </a:cubicBezTo>
                  <a:cubicBezTo>
                    <a:pt x="80" y="80"/>
                    <a:pt x="80" y="80"/>
                    <a:pt x="80" y="80"/>
                  </a:cubicBezTo>
                  <a:cubicBezTo>
                    <a:pt x="100" y="80"/>
                    <a:pt x="100" y="80"/>
                    <a:pt x="100" y="80"/>
                  </a:cubicBezTo>
                  <a:cubicBezTo>
                    <a:pt x="100" y="60"/>
                    <a:pt x="100" y="60"/>
                    <a:pt x="100" y="60"/>
                  </a:cubicBezTo>
                  <a:cubicBezTo>
                    <a:pt x="120" y="60"/>
                    <a:pt x="120" y="60"/>
                    <a:pt x="120" y="60"/>
                  </a:cubicBezTo>
                  <a:cubicBezTo>
                    <a:pt x="120" y="80"/>
                    <a:pt x="120" y="80"/>
                    <a:pt x="120" y="80"/>
                  </a:cubicBezTo>
                  <a:cubicBezTo>
                    <a:pt x="140" y="80"/>
                    <a:pt x="140" y="80"/>
                    <a:pt x="140" y="80"/>
                  </a:cubicBezTo>
                  <a:cubicBezTo>
                    <a:pt x="140" y="60"/>
                    <a:pt x="140" y="60"/>
                    <a:pt x="140" y="60"/>
                  </a:cubicBezTo>
                  <a:cubicBezTo>
                    <a:pt x="160" y="60"/>
                    <a:pt x="160" y="60"/>
                    <a:pt x="160" y="60"/>
                  </a:cubicBezTo>
                  <a:cubicBezTo>
                    <a:pt x="160" y="40"/>
                    <a:pt x="160" y="40"/>
                    <a:pt x="160" y="40"/>
                  </a:cubicBezTo>
                  <a:lnTo>
                    <a:pt x="140" y="40"/>
                  </a:lnTo>
                  <a:close/>
                  <a:moveTo>
                    <a:pt x="60" y="200"/>
                  </a:moveTo>
                  <a:cubicBezTo>
                    <a:pt x="0" y="200"/>
                    <a:pt x="0" y="200"/>
                    <a:pt x="0" y="200"/>
                  </a:cubicBezTo>
                  <a:cubicBezTo>
                    <a:pt x="0" y="184"/>
                    <a:pt x="0" y="184"/>
                    <a:pt x="0" y="184"/>
                  </a:cubicBezTo>
                  <a:cubicBezTo>
                    <a:pt x="60" y="184"/>
                    <a:pt x="60" y="184"/>
                    <a:pt x="60" y="184"/>
                  </a:cubicBezTo>
                  <a:lnTo>
                    <a:pt x="60" y="200"/>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p>
          </p:txBody>
        </p:sp>
      </p:grpSp>
      <p:sp>
        <p:nvSpPr>
          <p:cNvPr id="23" name="弧形 22"/>
          <p:cNvSpPr/>
          <p:nvPr/>
        </p:nvSpPr>
        <p:spPr>
          <a:xfrm rot="15231781">
            <a:off x="4275713" y="1926402"/>
            <a:ext cx="1328675" cy="1328675"/>
          </a:xfrm>
          <a:prstGeom prst="arc">
            <a:avLst>
              <a:gd name="adj1" fmla="val 10956006"/>
              <a:gd name="adj2" fmla="val 0"/>
            </a:avLst>
          </a:prstGeom>
          <a:ln w="19050">
            <a:solidFill>
              <a:schemeClr val="bg1">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4" name="弧形 23"/>
          <p:cNvSpPr/>
          <p:nvPr/>
        </p:nvSpPr>
        <p:spPr>
          <a:xfrm rot="8176387">
            <a:off x="5318376" y="2833614"/>
            <a:ext cx="1546686" cy="1546686"/>
          </a:xfrm>
          <a:prstGeom prst="arc">
            <a:avLst>
              <a:gd name="adj1" fmla="val 13244638"/>
              <a:gd name="adj2" fmla="val 56923"/>
            </a:avLst>
          </a:prstGeom>
          <a:ln w="19050">
            <a:solidFill>
              <a:schemeClr val="bg1">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5" name="椭圆 24"/>
          <p:cNvSpPr/>
          <p:nvPr/>
        </p:nvSpPr>
        <p:spPr>
          <a:xfrm>
            <a:off x="4760030" y="1793130"/>
            <a:ext cx="360040" cy="360040"/>
          </a:xfrm>
          <a:prstGeom prst="ellipse">
            <a:avLst/>
          </a:prstGeom>
          <a:solidFill>
            <a:schemeClr val="accent5">
              <a:lumMod val="60000"/>
              <a:lumOff val="40000"/>
              <a:alpha val="741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标题 4"/>
          <p:cNvSpPr txBox="1"/>
          <p:nvPr/>
        </p:nvSpPr>
        <p:spPr>
          <a:xfrm>
            <a:off x="4717151" y="1803832"/>
            <a:ext cx="445798"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smtClean="0">
                <a:solidFill>
                  <a:schemeClr val="bg1"/>
                </a:solidFill>
                <a:latin typeface="Impact MT Std" pitchFamily="34" charset="0"/>
                <a:ea typeface="微软雅黑" panose="020B0503020204020204" pitchFamily="34" charset="-122"/>
              </a:rPr>
              <a:t>01</a:t>
            </a:r>
            <a:endParaRPr lang="en-US" altLang="zh-CN" sz="1600" b="1" dirty="0" smtClean="0">
              <a:solidFill>
                <a:schemeClr val="bg1"/>
              </a:solidFill>
              <a:latin typeface="Impact MT Std" pitchFamily="34" charset="0"/>
              <a:ea typeface="微软雅黑" panose="020B0503020204020204" pitchFamily="34" charset="-122"/>
            </a:endParaRPr>
          </a:p>
        </p:txBody>
      </p:sp>
      <p:sp>
        <p:nvSpPr>
          <p:cNvPr id="27" name="椭圆 26"/>
          <p:cNvSpPr/>
          <p:nvPr/>
        </p:nvSpPr>
        <p:spPr>
          <a:xfrm>
            <a:off x="5289793" y="3778337"/>
            <a:ext cx="360040" cy="360040"/>
          </a:xfrm>
          <a:prstGeom prst="ellipse">
            <a:avLst/>
          </a:prstGeom>
          <a:solidFill>
            <a:schemeClr val="accent5">
              <a:lumMod val="60000"/>
              <a:lumOff val="40000"/>
              <a:alpha val="741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标题 4"/>
          <p:cNvSpPr txBox="1"/>
          <p:nvPr/>
        </p:nvSpPr>
        <p:spPr>
          <a:xfrm>
            <a:off x="5246914" y="3789039"/>
            <a:ext cx="445798"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smtClean="0">
                <a:solidFill>
                  <a:schemeClr val="bg1"/>
                </a:solidFill>
                <a:latin typeface="Impact MT Std" pitchFamily="34" charset="0"/>
                <a:ea typeface="微软雅黑" panose="020B0503020204020204" pitchFamily="34" charset="-122"/>
              </a:rPr>
              <a:t>02</a:t>
            </a:r>
            <a:endParaRPr lang="en-US" altLang="zh-CN" sz="1600" b="1" dirty="0" smtClean="0">
              <a:solidFill>
                <a:schemeClr val="bg1"/>
              </a:solidFill>
              <a:latin typeface="Impact MT Std" pitchFamily="34" charset="0"/>
              <a:ea typeface="微软雅黑" panose="020B0503020204020204" pitchFamily="34" charset="-122"/>
            </a:endParaRPr>
          </a:p>
        </p:txBody>
      </p:sp>
      <p:sp>
        <p:nvSpPr>
          <p:cNvPr id="30" name="椭圆 29"/>
          <p:cNvSpPr/>
          <p:nvPr/>
        </p:nvSpPr>
        <p:spPr>
          <a:xfrm>
            <a:off x="7378025" y="1412776"/>
            <a:ext cx="360040" cy="360040"/>
          </a:xfrm>
          <a:prstGeom prst="ellipse">
            <a:avLst/>
          </a:prstGeom>
          <a:solidFill>
            <a:schemeClr val="accent5">
              <a:lumMod val="60000"/>
              <a:lumOff val="40000"/>
              <a:alpha val="741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标题 4"/>
          <p:cNvSpPr txBox="1"/>
          <p:nvPr/>
        </p:nvSpPr>
        <p:spPr>
          <a:xfrm>
            <a:off x="7335146" y="1423478"/>
            <a:ext cx="445798"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smtClean="0">
                <a:solidFill>
                  <a:schemeClr val="bg1"/>
                </a:solidFill>
                <a:latin typeface="Impact MT Std" pitchFamily="34" charset="0"/>
                <a:ea typeface="微软雅黑" panose="020B0503020204020204" pitchFamily="34" charset="-122"/>
              </a:rPr>
              <a:t>03</a:t>
            </a:r>
            <a:endParaRPr lang="en-US" altLang="zh-CN" sz="1600" b="1" dirty="0" smtClean="0">
              <a:solidFill>
                <a:schemeClr val="bg1"/>
              </a:solidFill>
              <a:latin typeface="Impact MT Std" pitchFamily="34" charset="0"/>
              <a:ea typeface="微软雅黑" panose="020B0503020204020204" pitchFamily="34" charset="-122"/>
            </a:endParaRPr>
          </a:p>
        </p:txBody>
      </p:sp>
      <p:sp>
        <p:nvSpPr>
          <p:cNvPr id="33" name="矩形 47"/>
          <p:cNvSpPr>
            <a:spLocks noChangeArrowheads="1"/>
          </p:cNvSpPr>
          <p:nvPr/>
        </p:nvSpPr>
        <p:spPr bwMode="auto">
          <a:xfrm>
            <a:off x="1633091" y="2023806"/>
            <a:ext cx="2304256" cy="1197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en-US" altLang="zh-CN" sz="1400" dirty="0">
                <a:solidFill>
                  <a:schemeClr val="tx1">
                    <a:lumMod val="65000"/>
                    <a:lumOff val="35000"/>
                  </a:schemeClr>
                </a:solidFill>
                <a:sym typeface="微软雅黑" panose="020B0503020204020204" pitchFamily="34" charset="-122"/>
              </a:rPr>
              <a:t>         </a:t>
            </a:r>
            <a:r>
              <a:rPr lang="zh-CN" altLang="en-US" sz="2000" dirty="0">
                <a:solidFill>
                  <a:schemeClr val="tx1"/>
                </a:solidFill>
                <a:latin typeface="黑体" panose="02010609060101010101" charset="-122"/>
                <a:ea typeface="黑体" panose="02010609060101010101" charset="-122"/>
                <a:sym typeface="微软雅黑" panose="020B0503020204020204" pitchFamily="34" charset="-122"/>
              </a:rPr>
              <a:t>实现对管理员、对管理的模块和管理的评论赋权功能</a:t>
            </a:r>
            <a:endParaRPr lang="zh-CN" altLang="en-US" sz="2000" dirty="0">
              <a:solidFill>
                <a:schemeClr val="tx1"/>
              </a:solidFill>
              <a:latin typeface="黑体" panose="02010609060101010101" charset="-122"/>
              <a:ea typeface="黑体" panose="02010609060101010101" charset="-122"/>
              <a:sym typeface="微软雅黑" panose="020B0503020204020204" pitchFamily="34" charset="-122"/>
            </a:endParaRPr>
          </a:p>
        </p:txBody>
      </p:sp>
      <p:sp>
        <p:nvSpPr>
          <p:cNvPr id="34" name="矩形 33"/>
          <p:cNvSpPr/>
          <p:nvPr/>
        </p:nvSpPr>
        <p:spPr>
          <a:xfrm>
            <a:off x="3243407" y="4076932"/>
            <a:ext cx="2146270" cy="397510"/>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个人资料编辑</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5" name="矩形 47"/>
          <p:cNvSpPr>
            <a:spLocks noChangeArrowheads="1"/>
          </p:cNvSpPr>
          <p:nvPr/>
        </p:nvSpPr>
        <p:spPr bwMode="auto">
          <a:xfrm>
            <a:off x="3242945" y="4405630"/>
            <a:ext cx="2896870" cy="193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lnSpc>
                <a:spcPct val="120000"/>
              </a:lnSpc>
              <a:spcBef>
                <a:spcPct val="0"/>
              </a:spcBef>
              <a:buNone/>
            </a:pPr>
            <a:r>
              <a:rPr lang="en-US" altLang="zh-CN" sz="1400" dirty="0">
                <a:solidFill>
                  <a:schemeClr val="tx1">
                    <a:lumMod val="65000"/>
                    <a:lumOff val="35000"/>
                  </a:schemeClr>
                </a:solidFill>
                <a:sym typeface="微软雅黑" panose="020B0503020204020204" pitchFamily="34" charset="-122"/>
              </a:rPr>
              <a:t>         </a:t>
            </a:r>
            <a:r>
              <a:rPr lang="zh-CN" altLang="en-US" sz="2000" dirty="0">
                <a:solidFill>
                  <a:schemeClr val="tx1"/>
                </a:solidFill>
                <a:latin typeface="黑体" panose="02010609060101010101" charset="-122"/>
                <a:ea typeface="黑体" panose="02010609060101010101" charset="-122"/>
                <a:sym typeface="微软雅黑" panose="020B0503020204020204" pitchFamily="34" charset="-122"/>
              </a:rPr>
              <a:t>个人资料可以显示自己的真实信息，并且可以编辑个人信息，这样就能准确地核实本人的身份。</a:t>
            </a:r>
            <a:endParaRPr lang="zh-CN" altLang="en-US" sz="2000" dirty="0">
              <a:solidFill>
                <a:schemeClr val="tx1"/>
              </a:solidFill>
              <a:latin typeface="黑体" panose="02010609060101010101" charset="-122"/>
              <a:ea typeface="黑体" panose="02010609060101010101" charset="-122"/>
              <a:sym typeface="微软雅黑" panose="020B0503020204020204" pitchFamily="34" charset="-122"/>
            </a:endParaRPr>
          </a:p>
        </p:txBody>
      </p:sp>
      <p:sp>
        <p:nvSpPr>
          <p:cNvPr id="36" name="矩形 35"/>
          <p:cNvSpPr/>
          <p:nvPr/>
        </p:nvSpPr>
        <p:spPr>
          <a:xfrm>
            <a:off x="8429703" y="2642487"/>
            <a:ext cx="2276396" cy="397510"/>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头像修改</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7" name="矩形 47"/>
          <p:cNvSpPr>
            <a:spLocks noChangeArrowheads="1"/>
          </p:cNvSpPr>
          <p:nvPr/>
        </p:nvSpPr>
        <p:spPr bwMode="auto">
          <a:xfrm>
            <a:off x="8428990" y="2965450"/>
            <a:ext cx="2818130"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65000"/>
                    <a:lumOff val="35000"/>
                  </a:schemeClr>
                </a:solidFill>
                <a:sym typeface="+mn-ea"/>
              </a:rPr>
              <a:t> </a:t>
            </a:r>
            <a:r>
              <a:rPr lang="en-US" altLang="zh-CN" sz="1400" dirty="0">
                <a:solidFill>
                  <a:schemeClr val="tx1">
                    <a:lumMod val="65000"/>
                    <a:lumOff val="35000"/>
                  </a:schemeClr>
                </a:solidFill>
                <a:sym typeface="+mn-ea"/>
              </a:rPr>
              <a:t>         </a:t>
            </a:r>
            <a:r>
              <a:rPr lang="zh-CN" altLang="en-US" sz="2000" dirty="0">
                <a:solidFill>
                  <a:schemeClr val="tx1"/>
                </a:solidFill>
                <a:latin typeface="黑体" panose="02010609060101010101" charset="-122"/>
                <a:ea typeface="黑体" panose="02010609060101010101" charset="-122"/>
                <a:sym typeface="+mn-ea"/>
              </a:rPr>
              <a:t>用户可以修改自己的博客头像。</a:t>
            </a:r>
            <a:endParaRPr lang="zh-CN" altLang="en-US" sz="2000" dirty="0">
              <a:solidFill>
                <a:schemeClr val="tx1"/>
              </a:solidFill>
              <a:latin typeface="黑体" panose="02010609060101010101" charset="-122"/>
              <a:ea typeface="黑体" panose="02010609060101010101" charset="-122"/>
              <a:sym typeface="+mn-ea"/>
            </a:endParaRPr>
          </a:p>
        </p:txBody>
      </p:sp>
      <p:sp>
        <p:nvSpPr>
          <p:cNvPr id="41" name="TextBox 40"/>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6" name="椭圆 5"/>
          <p:cNvSpPr/>
          <p:nvPr/>
        </p:nvSpPr>
        <p:spPr>
          <a:xfrm>
            <a:off x="5390083" y="6202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7</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sp>
        <p:nvSpPr>
          <p:cNvPr id="7" name="矩形 6"/>
          <p:cNvSpPr/>
          <p:nvPr/>
        </p:nvSpPr>
        <p:spPr>
          <a:xfrm>
            <a:off x="1704975" y="1628775"/>
            <a:ext cx="2279015" cy="397510"/>
          </a:xfrm>
          <a:prstGeom prst="rect">
            <a:avLst/>
          </a:prstGeom>
        </p:spPr>
        <p:txBody>
          <a:bodyPr wrap="square" lIns="91431" tIns="45716" rIns="91431" bIns="45716">
            <a:spAutoFit/>
          </a:bodyPr>
          <a:p>
            <a:pPr>
              <a:spcBef>
                <a:spcPct val="0"/>
              </a:spcBef>
              <a:buFont typeface="Arial" panose="020B0604020202020204" pitchFamily="34"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管理评论权限功能</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5" name="TextBox 498"/>
          <p:cNvSpPr txBox="1"/>
          <p:nvPr/>
        </p:nvSpPr>
        <p:spPr>
          <a:xfrm>
            <a:off x="6139815" y="678180"/>
            <a:ext cx="1744980" cy="460375"/>
          </a:xfrm>
          <a:prstGeom prst="rect">
            <a:avLst/>
          </a:prstGeom>
          <a:noFill/>
        </p:spPr>
        <p:txBody>
          <a:bodyPr wrap="square" rtlCol="0" anchor="ctr">
            <a:spAutoFit/>
          </a:bodyPr>
          <a:p>
            <a:pPr>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rPr>
              <a:t>其他需求</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invX="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2" presetClass="entr" presetSubtype="1" fill="hold" grpId="0" nodeType="withEffect">
                                  <p:stCondLst>
                                    <p:cond delay="0"/>
                                  </p:stCondLst>
                                  <p:iterate type="lt">
                                    <p:tmPct val="50000"/>
                                  </p:iterate>
                                  <p:childTnLst>
                                    <p:set>
                                      <p:cBhvr>
                                        <p:cTn id="9" dur="1" fill="hold">
                                          <p:stCondLst>
                                            <p:cond delay="0"/>
                                          </p:stCondLst>
                                        </p:cTn>
                                        <p:tgtEl>
                                          <p:spTgt spid="45"/>
                                        </p:tgtEl>
                                        <p:attrNameLst>
                                          <p:attrName>style.visibility</p:attrName>
                                        </p:attrNameLst>
                                      </p:cBhvr>
                                      <p:to>
                                        <p:strVal val="visible"/>
                                      </p:to>
                                    </p:set>
                                    <p:anim calcmode="lin" valueType="num">
                                      <p:cBhvr additive="base">
                                        <p:cTn id="10" dur="300"/>
                                        <p:tgtEl>
                                          <p:spTgt spid="45"/>
                                        </p:tgtEl>
                                        <p:attrNameLst>
                                          <p:attrName>ppt_y</p:attrName>
                                        </p:attrNameLst>
                                      </p:cBhvr>
                                      <p:tavLst>
                                        <p:tav tm="0">
                                          <p:val>
                                            <p:strVal val="#ppt_y-#ppt_h*1.125000"/>
                                          </p:val>
                                        </p:tav>
                                        <p:tav tm="100000">
                                          <p:val>
                                            <p:strVal val="#ppt_y"/>
                                          </p:val>
                                        </p:tav>
                                      </p:tavLst>
                                    </p:anim>
                                    <p:animEffect transition="in" filter="wipe(down)">
                                      <p:cBhvr>
                                        <p:cTn id="11" dur="300"/>
                                        <p:tgtEl>
                                          <p:spTgt spid="45"/>
                                        </p:tgtEl>
                                      </p:cBhvr>
                                    </p:animEffect>
                                  </p:childTnLst>
                                </p:cTn>
                              </p:par>
                              <p:par>
                                <p:cTn id="12" presetID="53" presetClass="entr" presetSubtype="16" fill="hold" nodeType="withEffect">
                                  <p:stCondLst>
                                    <p:cond delay="500"/>
                                  </p:stCondLst>
                                  <p:childTnLst>
                                    <p:set>
                                      <p:cBhvr>
                                        <p:cTn id="13" dur="1" fill="hold">
                                          <p:stCondLst>
                                            <p:cond delay="0"/>
                                          </p:stCondLst>
                                        </p:cTn>
                                        <p:tgtEl>
                                          <p:spTgt spid="10"/>
                                        </p:tgtEl>
                                        <p:attrNameLst>
                                          <p:attrName>style.visibility</p:attrName>
                                        </p:attrNameLst>
                                      </p:cBhvr>
                                      <p:to>
                                        <p:strVal val="visible"/>
                                      </p:to>
                                    </p:set>
                                    <p:anim calcmode="lin" valueType="num">
                                      <p:cBhvr>
                                        <p:cTn id="14" dur="500" fill="hold"/>
                                        <p:tgtEl>
                                          <p:spTgt spid="10"/>
                                        </p:tgtEl>
                                        <p:attrNameLst>
                                          <p:attrName>ppt_w</p:attrName>
                                        </p:attrNameLst>
                                      </p:cBhvr>
                                      <p:tavLst>
                                        <p:tav tm="0">
                                          <p:val>
                                            <p:fltVal val="0"/>
                                          </p:val>
                                        </p:tav>
                                        <p:tav tm="100000">
                                          <p:val>
                                            <p:strVal val="#ppt_w"/>
                                          </p:val>
                                        </p:tav>
                                      </p:tavLst>
                                    </p:anim>
                                    <p:anim calcmode="lin" valueType="num">
                                      <p:cBhvr>
                                        <p:cTn id="15" dur="500" fill="hold"/>
                                        <p:tgtEl>
                                          <p:spTgt spid="10"/>
                                        </p:tgtEl>
                                        <p:attrNameLst>
                                          <p:attrName>ppt_h</p:attrName>
                                        </p:attrNameLst>
                                      </p:cBhvr>
                                      <p:tavLst>
                                        <p:tav tm="0">
                                          <p:val>
                                            <p:fltVal val="0"/>
                                          </p:val>
                                        </p:tav>
                                        <p:tav tm="100000">
                                          <p:val>
                                            <p:strVal val="#ppt_h"/>
                                          </p:val>
                                        </p:tav>
                                      </p:tavLst>
                                    </p:anim>
                                    <p:animEffect transition="in" filter="fade">
                                      <p:cBhvr>
                                        <p:cTn id="16" dur="500"/>
                                        <p:tgtEl>
                                          <p:spTgt spid="10"/>
                                        </p:tgtEl>
                                      </p:cBhvr>
                                    </p:animEffect>
                                  </p:childTnLst>
                                </p:cTn>
                              </p:par>
                              <p:par>
                                <p:cTn id="17" presetID="53" presetClass="entr" presetSubtype="16" fill="hold"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p:cTn id="19" dur="500" fill="hold"/>
                                        <p:tgtEl>
                                          <p:spTgt spid="13"/>
                                        </p:tgtEl>
                                        <p:attrNameLst>
                                          <p:attrName>ppt_w</p:attrName>
                                        </p:attrNameLst>
                                      </p:cBhvr>
                                      <p:tavLst>
                                        <p:tav tm="0">
                                          <p:val>
                                            <p:fltVal val="0"/>
                                          </p:val>
                                        </p:tav>
                                        <p:tav tm="100000">
                                          <p:val>
                                            <p:strVal val="#ppt_w"/>
                                          </p:val>
                                        </p:tav>
                                      </p:tavLst>
                                    </p:anim>
                                    <p:anim calcmode="lin" valueType="num">
                                      <p:cBhvr>
                                        <p:cTn id="20" dur="500" fill="hold"/>
                                        <p:tgtEl>
                                          <p:spTgt spid="13"/>
                                        </p:tgtEl>
                                        <p:attrNameLst>
                                          <p:attrName>ppt_h</p:attrName>
                                        </p:attrNameLst>
                                      </p:cBhvr>
                                      <p:tavLst>
                                        <p:tav tm="0">
                                          <p:val>
                                            <p:fltVal val="0"/>
                                          </p:val>
                                        </p:tav>
                                        <p:tav tm="100000">
                                          <p:val>
                                            <p:strVal val="#ppt_h"/>
                                          </p:val>
                                        </p:tav>
                                      </p:tavLst>
                                    </p:anim>
                                    <p:animEffect transition="in" filter="fade">
                                      <p:cBhvr>
                                        <p:cTn id="21" dur="500"/>
                                        <p:tgtEl>
                                          <p:spTgt spid="13"/>
                                        </p:tgtEl>
                                      </p:cBhvr>
                                    </p:animEffect>
                                  </p:childTnLst>
                                </p:cTn>
                              </p:par>
                              <p:par>
                                <p:cTn id="22" presetID="53" presetClass="entr" presetSubtype="16" fill="hold" nodeType="withEffect">
                                  <p:stCondLst>
                                    <p:cond delay="50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Effect transition="in" filter="fade">
                                      <p:cBhvr>
                                        <p:cTn id="26" dur="500"/>
                                        <p:tgtEl>
                                          <p:spTgt spid="16"/>
                                        </p:tgtEl>
                                      </p:cBhvr>
                                    </p:animEffect>
                                  </p:childTnLst>
                                </p:cTn>
                              </p:par>
                              <p:par>
                                <p:cTn id="27" presetID="22" presetClass="entr" presetSubtype="8" fill="hold" grpId="0" nodeType="withEffect">
                                  <p:stCondLst>
                                    <p:cond delay="1000"/>
                                  </p:stCondLst>
                                  <p:childTnLst>
                                    <p:set>
                                      <p:cBhvr>
                                        <p:cTn id="28" dur="1" fill="hold">
                                          <p:stCondLst>
                                            <p:cond delay="0"/>
                                          </p:stCondLst>
                                        </p:cTn>
                                        <p:tgtEl>
                                          <p:spTgt spid="9"/>
                                        </p:tgtEl>
                                        <p:attrNameLst>
                                          <p:attrName>style.visibility</p:attrName>
                                        </p:attrNameLst>
                                      </p:cBhvr>
                                      <p:to>
                                        <p:strVal val="visible"/>
                                      </p:to>
                                    </p:set>
                                    <p:animEffect transition="in" filter="wipe(left)">
                                      <p:cBhvr>
                                        <p:cTn id="29" dur="500"/>
                                        <p:tgtEl>
                                          <p:spTgt spid="9"/>
                                        </p:tgtEl>
                                      </p:cBhvr>
                                    </p:animEffect>
                                  </p:childTnLst>
                                </p:cTn>
                              </p:par>
                              <p:par>
                                <p:cTn id="30" presetID="22" presetClass="entr" presetSubtype="8" fill="hold" grpId="0" nodeType="withEffect">
                                  <p:stCondLst>
                                    <p:cond delay="1000"/>
                                  </p:stCondLst>
                                  <p:childTnLst>
                                    <p:set>
                                      <p:cBhvr>
                                        <p:cTn id="31" dur="1" fill="hold">
                                          <p:stCondLst>
                                            <p:cond delay="0"/>
                                          </p:stCondLst>
                                        </p:cTn>
                                        <p:tgtEl>
                                          <p:spTgt spid="8"/>
                                        </p:tgtEl>
                                        <p:attrNameLst>
                                          <p:attrName>style.visibility</p:attrName>
                                        </p:attrNameLst>
                                      </p:cBhvr>
                                      <p:to>
                                        <p:strVal val="visible"/>
                                      </p:to>
                                    </p:set>
                                    <p:animEffect transition="in" filter="wipe(left)">
                                      <p:cBhvr>
                                        <p:cTn id="32" dur="500"/>
                                        <p:tgtEl>
                                          <p:spTgt spid="8"/>
                                        </p:tgtEl>
                                      </p:cBhvr>
                                    </p:animEffect>
                                  </p:childTnLst>
                                </p:cTn>
                              </p:par>
                              <p:par>
                                <p:cTn id="33" presetID="53" presetClass="entr" presetSubtype="16" fill="hold" grpId="0" nodeType="withEffect">
                                  <p:stCondLst>
                                    <p:cond delay="1500"/>
                                  </p:stCondLst>
                                  <p:childTnLst>
                                    <p:set>
                                      <p:cBhvr>
                                        <p:cTn id="34" dur="1" fill="hold">
                                          <p:stCondLst>
                                            <p:cond delay="0"/>
                                          </p:stCondLst>
                                        </p:cTn>
                                        <p:tgtEl>
                                          <p:spTgt spid="25"/>
                                        </p:tgtEl>
                                        <p:attrNameLst>
                                          <p:attrName>style.visibility</p:attrName>
                                        </p:attrNameLst>
                                      </p:cBhvr>
                                      <p:to>
                                        <p:strVal val="visible"/>
                                      </p:to>
                                    </p:set>
                                    <p:anim calcmode="lin" valueType="num">
                                      <p:cBhvr>
                                        <p:cTn id="35" dur="500" fill="hold"/>
                                        <p:tgtEl>
                                          <p:spTgt spid="25"/>
                                        </p:tgtEl>
                                        <p:attrNameLst>
                                          <p:attrName>ppt_w</p:attrName>
                                        </p:attrNameLst>
                                      </p:cBhvr>
                                      <p:tavLst>
                                        <p:tav tm="0">
                                          <p:val>
                                            <p:fltVal val="0"/>
                                          </p:val>
                                        </p:tav>
                                        <p:tav tm="100000">
                                          <p:val>
                                            <p:strVal val="#ppt_w"/>
                                          </p:val>
                                        </p:tav>
                                      </p:tavLst>
                                    </p:anim>
                                    <p:anim calcmode="lin" valueType="num">
                                      <p:cBhvr>
                                        <p:cTn id="36" dur="500" fill="hold"/>
                                        <p:tgtEl>
                                          <p:spTgt spid="25"/>
                                        </p:tgtEl>
                                        <p:attrNameLst>
                                          <p:attrName>ppt_h</p:attrName>
                                        </p:attrNameLst>
                                      </p:cBhvr>
                                      <p:tavLst>
                                        <p:tav tm="0">
                                          <p:val>
                                            <p:fltVal val="0"/>
                                          </p:val>
                                        </p:tav>
                                        <p:tav tm="100000">
                                          <p:val>
                                            <p:strVal val="#ppt_h"/>
                                          </p:val>
                                        </p:tav>
                                      </p:tavLst>
                                    </p:anim>
                                    <p:animEffect transition="in" filter="fade">
                                      <p:cBhvr>
                                        <p:cTn id="37" dur="500"/>
                                        <p:tgtEl>
                                          <p:spTgt spid="25"/>
                                        </p:tgtEl>
                                      </p:cBhvr>
                                    </p:animEffect>
                                  </p:childTnLst>
                                </p:cTn>
                              </p:par>
                              <p:par>
                                <p:cTn id="38" presetID="53" presetClass="entr" presetSubtype="16" fill="hold" grpId="0" nodeType="withEffect">
                                  <p:stCondLst>
                                    <p:cond delay="1500"/>
                                  </p:stCondLst>
                                  <p:childTnLst>
                                    <p:set>
                                      <p:cBhvr>
                                        <p:cTn id="39" dur="1" fill="hold">
                                          <p:stCondLst>
                                            <p:cond delay="0"/>
                                          </p:stCondLst>
                                        </p:cTn>
                                        <p:tgtEl>
                                          <p:spTgt spid="26"/>
                                        </p:tgtEl>
                                        <p:attrNameLst>
                                          <p:attrName>style.visibility</p:attrName>
                                        </p:attrNameLst>
                                      </p:cBhvr>
                                      <p:to>
                                        <p:strVal val="visible"/>
                                      </p:to>
                                    </p:set>
                                    <p:anim calcmode="lin" valueType="num">
                                      <p:cBhvr>
                                        <p:cTn id="40" dur="500" fill="hold"/>
                                        <p:tgtEl>
                                          <p:spTgt spid="26"/>
                                        </p:tgtEl>
                                        <p:attrNameLst>
                                          <p:attrName>ppt_w</p:attrName>
                                        </p:attrNameLst>
                                      </p:cBhvr>
                                      <p:tavLst>
                                        <p:tav tm="0">
                                          <p:val>
                                            <p:fltVal val="0"/>
                                          </p:val>
                                        </p:tav>
                                        <p:tav tm="100000">
                                          <p:val>
                                            <p:strVal val="#ppt_w"/>
                                          </p:val>
                                        </p:tav>
                                      </p:tavLst>
                                    </p:anim>
                                    <p:anim calcmode="lin" valueType="num">
                                      <p:cBhvr>
                                        <p:cTn id="41" dur="500" fill="hold"/>
                                        <p:tgtEl>
                                          <p:spTgt spid="26"/>
                                        </p:tgtEl>
                                        <p:attrNameLst>
                                          <p:attrName>ppt_h</p:attrName>
                                        </p:attrNameLst>
                                      </p:cBhvr>
                                      <p:tavLst>
                                        <p:tav tm="0">
                                          <p:val>
                                            <p:fltVal val="0"/>
                                          </p:val>
                                        </p:tav>
                                        <p:tav tm="100000">
                                          <p:val>
                                            <p:strVal val="#ppt_h"/>
                                          </p:val>
                                        </p:tav>
                                      </p:tavLst>
                                    </p:anim>
                                    <p:animEffect transition="in" filter="fade">
                                      <p:cBhvr>
                                        <p:cTn id="42" dur="500"/>
                                        <p:tgtEl>
                                          <p:spTgt spid="26"/>
                                        </p:tgtEl>
                                      </p:cBhvr>
                                    </p:animEffect>
                                  </p:childTnLst>
                                </p:cTn>
                              </p:par>
                              <p:par>
                                <p:cTn id="43" presetID="53" presetClass="entr" presetSubtype="16" fill="hold" grpId="0" nodeType="withEffect">
                                  <p:stCondLst>
                                    <p:cond delay="1500"/>
                                  </p:stCondLst>
                                  <p:childTnLst>
                                    <p:set>
                                      <p:cBhvr>
                                        <p:cTn id="44" dur="1" fill="hold">
                                          <p:stCondLst>
                                            <p:cond delay="0"/>
                                          </p:stCondLst>
                                        </p:cTn>
                                        <p:tgtEl>
                                          <p:spTgt spid="27"/>
                                        </p:tgtEl>
                                        <p:attrNameLst>
                                          <p:attrName>style.visibility</p:attrName>
                                        </p:attrNameLst>
                                      </p:cBhvr>
                                      <p:to>
                                        <p:strVal val="visible"/>
                                      </p:to>
                                    </p:set>
                                    <p:anim calcmode="lin" valueType="num">
                                      <p:cBhvr>
                                        <p:cTn id="45" dur="500" fill="hold"/>
                                        <p:tgtEl>
                                          <p:spTgt spid="27"/>
                                        </p:tgtEl>
                                        <p:attrNameLst>
                                          <p:attrName>ppt_w</p:attrName>
                                        </p:attrNameLst>
                                      </p:cBhvr>
                                      <p:tavLst>
                                        <p:tav tm="0">
                                          <p:val>
                                            <p:fltVal val="0"/>
                                          </p:val>
                                        </p:tav>
                                        <p:tav tm="100000">
                                          <p:val>
                                            <p:strVal val="#ppt_w"/>
                                          </p:val>
                                        </p:tav>
                                      </p:tavLst>
                                    </p:anim>
                                    <p:anim calcmode="lin" valueType="num">
                                      <p:cBhvr>
                                        <p:cTn id="46" dur="500" fill="hold"/>
                                        <p:tgtEl>
                                          <p:spTgt spid="27"/>
                                        </p:tgtEl>
                                        <p:attrNameLst>
                                          <p:attrName>ppt_h</p:attrName>
                                        </p:attrNameLst>
                                      </p:cBhvr>
                                      <p:tavLst>
                                        <p:tav tm="0">
                                          <p:val>
                                            <p:fltVal val="0"/>
                                          </p:val>
                                        </p:tav>
                                        <p:tav tm="100000">
                                          <p:val>
                                            <p:strVal val="#ppt_h"/>
                                          </p:val>
                                        </p:tav>
                                      </p:tavLst>
                                    </p:anim>
                                    <p:animEffect transition="in" filter="fade">
                                      <p:cBhvr>
                                        <p:cTn id="47" dur="500"/>
                                        <p:tgtEl>
                                          <p:spTgt spid="27"/>
                                        </p:tgtEl>
                                      </p:cBhvr>
                                    </p:animEffect>
                                  </p:childTnLst>
                                </p:cTn>
                              </p:par>
                              <p:par>
                                <p:cTn id="48" presetID="53" presetClass="entr" presetSubtype="16" fill="hold" grpId="0" nodeType="withEffect">
                                  <p:stCondLst>
                                    <p:cond delay="1500"/>
                                  </p:stCondLst>
                                  <p:childTnLst>
                                    <p:set>
                                      <p:cBhvr>
                                        <p:cTn id="49" dur="1" fill="hold">
                                          <p:stCondLst>
                                            <p:cond delay="0"/>
                                          </p:stCondLst>
                                        </p:cTn>
                                        <p:tgtEl>
                                          <p:spTgt spid="28"/>
                                        </p:tgtEl>
                                        <p:attrNameLst>
                                          <p:attrName>style.visibility</p:attrName>
                                        </p:attrNameLst>
                                      </p:cBhvr>
                                      <p:to>
                                        <p:strVal val="visible"/>
                                      </p:to>
                                    </p:set>
                                    <p:anim calcmode="lin" valueType="num">
                                      <p:cBhvr>
                                        <p:cTn id="50" dur="500" fill="hold"/>
                                        <p:tgtEl>
                                          <p:spTgt spid="28"/>
                                        </p:tgtEl>
                                        <p:attrNameLst>
                                          <p:attrName>ppt_w</p:attrName>
                                        </p:attrNameLst>
                                      </p:cBhvr>
                                      <p:tavLst>
                                        <p:tav tm="0">
                                          <p:val>
                                            <p:fltVal val="0"/>
                                          </p:val>
                                        </p:tav>
                                        <p:tav tm="100000">
                                          <p:val>
                                            <p:strVal val="#ppt_w"/>
                                          </p:val>
                                        </p:tav>
                                      </p:tavLst>
                                    </p:anim>
                                    <p:anim calcmode="lin" valueType="num">
                                      <p:cBhvr>
                                        <p:cTn id="51" dur="500" fill="hold"/>
                                        <p:tgtEl>
                                          <p:spTgt spid="28"/>
                                        </p:tgtEl>
                                        <p:attrNameLst>
                                          <p:attrName>ppt_h</p:attrName>
                                        </p:attrNameLst>
                                      </p:cBhvr>
                                      <p:tavLst>
                                        <p:tav tm="0">
                                          <p:val>
                                            <p:fltVal val="0"/>
                                          </p:val>
                                        </p:tav>
                                        <p:tav tm="100000">
                                          <p:val>
                                            <p:strVal val="#ppt_h"/>
                                          </p:val>
                                        </p:tav>
                                      </p:tavLst>
                                    </p:anim>
                                    <p:animEffect transition="in" filter="fade">
                                      <p:cBhvr>
                                        <p:cTn id="52" dur="500"/>
                                        <p:tgtEl>
                                          <p:spTgt spid="28"/>
                                        </p:tgtEl>
                                      </p:cBhvr>
                                    </p:animEffect>
                                  </p:childTnLst>
                                </p:cTn>
                              </p:par>
                              <p:par>
                                <p:cTn id="53" presetID="53" presetClass="entr" presetSubtype="16" fill="hold" grpId="0" nodeType="withEffect">
                                  <p:stCondLst>
                                    <p:cond delay="1500"/>
                                  </p:stCondLst>
                                  <p:childTnLst>
                                    <p:set>
                                      <p:cBhvr>
                                        <p:cTn id="54" dur="1" fill="hold">
                                          <p:stCondLst>
                                            <p:cond delay="0"/>
                                          </p:stCondLst>
                                        </p:cTn>
                                        <p:tgtEl>
                                          <p:spTgt spid="30"/>
                                        </p:tgtEl>
                                        <p:attrNameLst>
                                          <p:attrName>style.visibility</p:attrName>
                                        </p:attrNameLst>
                                      </p:cBhvr>
                                      <p:to>
                                        <p:strVal val="visible"/>
                                      </p:to>
                                    </p:set>
                                    <p:anim calcmode="lin" valueType="num">
                                      <p:cBhvr>
                                        <p:cTn id="55" dur="500" fill="hold"/>
                                        <p:tgtEl>
                                          <p:spTgt spid="30"/>
                                        </p:tgtEl>
                                        <p:attrNameLst>
                                          <p:attrName>ppt_w</p:attrName>
                                        </p:attrNameLst>
                                      </p:cBhvr>
                                      <p:tavLst>
                                        <p:tav tm="0">
                                          <p:val>
                                            <p:fltVal val="0"/>
                                          </p:val>
                                        </p:tav>
                                        <p:tav tm="100000">
                                          <p:val>
                                            <p:strVal val="#ppt_w"/>
                                          </p:val>
                                        </p:tav>
                                      </p:tavLst>
                                    </p:anim>
                                    <p:anim calcmode="lin" valueType="num">
                                      <p:cBhvr>
                                        <p:cTn id="56" dur="500" fill="hold"/>
                                        <p:tgtEl>
                                          <p:spTgt spid="30"/>
                                        </p:tgtEl>
                                        <p:attrNameLst>
                                          <p:attrName>ppt_h</p:attrName>
                                        </p:attrNameLst>
                                      </p:cBhvr>
                                      <p:tavLst>
                                        <p:tav tm="0">
                                          <p:val>
                                            <p:fltVal val="0"/>
                                          </p:val>
                                        </p:tav>
                                        <p:tav tm="100000">
                                          <p:val>
                                            <p:strVal val="#ppt_h"/>
                                          </p:val>
                                        </p:tav>
                                      </p:tavLst>
                                    </p:anim>
                                    <p:animEffect transition="in" filter="fade">
                                      <p:cBhvr>
                                        <p:cTn id="57" dur="500"/>
                                        <p:tgtEl>
                                          <p:spTgt spid="30"/>
                                        </p:tgtEl>
                                      </p:cBhvr>
                                    </p:animEffect>
                                  </p:childTnLst>
                                </p:cTn>
                              </p:par>
                              <p:par>
                                <p:cTn id="58" presetID="53" presetClass="entr" presetSubtype="16" fill="hold" grpId="0" nodeType="withEffect">
                                  <p:stCondLst>
                                    <p:cond delay="1500"/>
                                  </p:stCondLst>
                                  <p:childTnLst>
                                    <p:set>
                                      <p:cBhvr>
                                        <p:cTn id="59" dur="1" fill="hold">
                                          <p:stCondLst>
                                            <p:cond delay="0"/>
                                          </p:stCondLst>
                                        </p:cTn>
                                        <p:tgtEl>
                                          <p:spTgt spid="31"/>
                                        </p:tgtEl>
                                        <p:attrNameLst>
                                          <p:attrName>style.visibility</p:attrName>
                                        </p:attrNameLst>
                                      </p:cBhvr>
                                      <p:to>
                                        <p:strVal val="visible"/>
                                      </p:to>
                                    </p:set>
                                    <p:anim calcmode="lin" valueType="num">
                                      <p:cBhvr>
                                        <p:cTn id="60" dur="500" fill="hold"/>
                                        <p:tgtEl>
                                          <p:spTgt spid="31"/>
                                        </p:tgtEl>
                                        <p:attrNameLst>
                                          <p:attrName>ppt_w</p:attrName>
                                        </p:attrNameLst>
                                      </p:cBhvr>
                                      <p:tavLst>
                                        <p:tav tm="0">
                                          <p:val>
                                            <p:fltVal val="0"/>
                                          </p:val>
                                        </p:tav>
                                        <p:tav tm="100000">
                                          <p:val>
                                            <p:strVal val="#ppt_w"/>
                                          </p:val>
                                        </p:tav>
                                      </p:tavLst>
                                    </p:anim>
                                    <p:anim calcmode="lin" valueType="num">
                                      <p:cBhvr>
                                        <p:cTn id="61" dur="500" fill="hold"/>
                                        <p:tgtEl>
                                          <p:spTgt spid="31"/>
                                        </p:tgtEl>
                                        <p:attrNameLst>
                                          <p:attrName>ppt_h</p:attrName>
                                        </p:attrNameLst>
                                      </p:cBhvr>
                                      <p:tavLst>
                                        <p:tav tm="0">
                                          <p:val>
                                            <p:fltVal val="0"/>
                                          </p:val>
                                        </p:tav>
                                        <p:tav tm="100000">
                                          <p:val>
                                            <p:strVal val="#ppt_h"/>
                                          </p:val>
                                        </p:tav>
                                      </p:tavLst>
                                    </p:anim>
                                    <p:animEffect transition="in" filter="fade">
                                      <p:cBhvr>
                                        <p:cTn id="62" dur="500"/>
                                        <p:tgtEl>
                                          <p:spTgt spid="31"/>
                                        </p:tgtEl>
                                      </p:cBhvr>
                                    </p:animEffect>
                                  </p:childTnLst>
                                </p:cTn>
                              </p:par>
                              <p:par>
                                <p:cTn id="63" presetID="14" presetClass="entr" presetSubtype="10" fill="hold" grpId="0" nodeType="withEffect">
                                  <p:stCondLst>
                                    <p:cond delay="500"/>
                                  </p:stCondLst>
                                  <p:childTnLst>
                                    <p:set>
                                      <p:cBhvr>
                                        <p:cTn id="64" dur="1" fill="hold">
                                          <p:stCondLst>
                                            <p:cond delay="0"/>
                                          </p:stCondLst>
                                        </p:cTn>
                                        <p:tgtEl>
                                          <p:spTgt spid="7"/>
                                        </p:tgtEl>
                                        <p:attrNameLst>
                                          <p:attrName>style.visibility</p:attrName>
                                        </p:attrNameLst>
                                      </p:cBhvr>
                                      <p:to>
                                        <p:strVal val="visible"/>
                                      </p:to>
                                    </p:set>
                                    <p:animEffect transition="in" filter="randombar(horizontal)">
                                      <p:cBhvr>
                                        <p:cTn id="65" dur="400"/>
                                        <p:tgtEl>
                                          <p:spTgt spid="7"/>
                                        </p:tgtEl>
                                      </p:cBhvr>
                                    </p:animEffect>
                                  </p:childTnLst>
                                </p:cTn>
                              </p:par>
                              <p:par>
                                <p:cTn id="66" presetID="14" presetClass="entr" presetSubtype="10" fill="hold" grpId="0" nodeType="withEffect">
                                  <p:stCondLst>
                                    <p:cond delay="2000"/>
                                  </p:stCondLst>
                                  <p:childTnLst>
                                    <p:set>
                                      <p:cBhvr>
                                        <p:cTn id="67" dur="1" fill="hold">
                                          <p:stCondLst>
                                            <p:cond delay="0"/>
                                          </p:stCondLst>
                                        </p:cTn>
                                        <p:tgtEl>
                                          <p:spTgt spid="33"/>
                                        </p:tgtEl>
                                        <p:attrNameLst>
                                          <p:attrName>style.visibility</p:attrName>
                                        </p:attrNameLst>
                                      </p:cBhvr>
                                      <p:to>
                                        <p:strVal val="visible"/>
                                      </p:to>
                                    </p:set>
                                    <p:animEffect transition="in" filter="randombar(horizontal)">
                                      <p:cBhvr>
                                        <p:cTn id="68" dur="400"/>
                                        <p:tgtEl>
                                          <p:spTgt spid="33"/>
                                        </p:tgtEl>
                                      </p:cBhvr>
                                    </p:animEffect>
                                  </p:childTnLst>
                                </p:cTn>
                              </p:par>
                              <p:par>
                                <p:cTn id="69" presetID="22" presetClass="entr" presetSubtype="1"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wipe(up)">
                                      <p:cBhvr>
                                        <p:cTn id="71" dur="500"/>
                                        <p:tgtEl>
                                          <p:spTgt spid="23"/>
                                        </p:tgtEl>
                                      </p:cBhvr>
                                    </p:animEffect>
                                  </p:childTnLst>
                                </p:cTn>
                              </p:par>
                              <p:par>
                                <p:cTn id="72" presetID="14" presetClass="entr" presetSubtype="10" fill="hold" grpId="0" nodeType="withEffect">
                                  <p:stCondLst>
                                    <p:cond delay="500"/>
                                  </p:stCondLst>
                                  <p:childTnLst>
                                    <p:set>
                                      <p:cBhvr>
                                        <p:cTn id="73" dur="1" fill="hold">
                                          <p:stCondLst>
                                            <p:cond delay="0"/>
                                          </p:stCondLst>
                                        </p:cTn>
                                        <p:tgtEl>
                                          <p:spTgt spid="34"/>
                                        </p:tgtEl>
                                        <p:attrNameLst>
                                          <p:attrName>style.visibility</p:attrName>
                                        </p:attrNameLst>
                                      </p:cBhvr>
                                      <p:to>
                                        <p:strVal val="visible"/>
                                      </p:to>
                                    </p:set>
                                    <p:animEffect transition="in" filter="randombar(horizontal)">
                                      <p:cBhvr>
                                        <p:cTn id="74" dur="400"/>
                                        <p:tgtEl>
                                          <p:spTgt spid="34"/>
                                        </p:tgtEl>
                                      </p:cBhvr>
                                    </p:animEffect>
                                  </p:childTnLst>
                                </p:cTn>
                              </p:par>
                              <p:par>
                                <p:cTn id="75" presetID="14" presetClass="entr" presetSubtype="10" fill="hold" grpId="0" nodeType="withEffect">
                                  <p:stCondLst>
                                    <p:cond delay="500"/>
                                  </p:stCondLst>
                                  <p:childTnLst>
                                    <p:set>
                                      <p:cBhvr>
                                        <p:cTn id="76" dur="1" fill="hold">
                                          <p:stCondLst>
                                            <p:cond delay="0"/>
                                          </p:stCondLst>
                                        </p:cTn>
                                        <p:tgtEl>
                                          <p:spTgt spid="35"/>
                                        </p:tgtEl>
                                        <p:attrNameLst>
                                          <p:attrName>style.visibility</p:attrName>
                                        </p:attrNameLst>
                                      </p:cBhvr>
                                      <p:to>
                                        <p:strVal val="visible"/>
                                      </p:to>
                                    </p:set>
                                    <p:animEffect transition="in" filter="randombar(horizontal)">
                                      <p:cBhvr>
                                        <p:cTn id="77" dur="400"/>
                                        <p:tgtEl>
                                          <p:spTgt spid="35"/>
                                        </p:tgtEl>
                                      </p:cBhvr>
                                    </p:animEffect>
                                  </p:childTnLst>
                                </p:cTn>
                              </p:par>
                              <p:par>
                                <p:cTn id="78" presetID="22" presetClass="entr" presetSubtype="8" fill="hold" grpId="0" nodeType="withEffect">
                                  <p:stCondLst>
                                    <p:cond delay="0"/>
                                  </p:stCondLst>
                                  <p:childTnLst>
                                    <p:set>
                                      <p:cBhvr>
                                        <p:cTn id="79" dur="1" fill="hold">
                                          <p:stCondLst>
                                            <p:cond delay="0"/>
                                          </p:stCondLst>
                                        </p:cTn>
                                        <p:tgtEl>
                                          <p:spTgt spid="24"/>
                                        </p:tgtEl>
                                        <p:attrNameLst>
                                          <p:attrName>style.visibility</p:attrName>
                                        </p:attrNameLst>
                                      </p:cBhvr>
                                      <p:to>
                                        <p:strVal val="visible"/>
                                      </p:to>
                                    </p:set>
                                    <p:animEffect transition="in" filter="wipe(left)">
                                      <p:cBhvr>
                                        <p:cTn id="80" dur="500"/>
                                        <p:tgtEl>
                                          <p:spTgt spid="24"/>
                                        </p:tgtEl>
                                      </p:cBhvr>
                                    </p:animEffect>
                                  </p:childTnLst>
                                </p:cTn>
                              </p:par>
                              <p:par>
                                <p:cTn id="81" presetID="14" presetClass="entr" presetSubtype="10" fill="hold" grpId="0" nodeType="withEffect">
                                  <p:stCondLst>
                                    <p:cond delay="500"/>
                                  </p:stCondLst>
                                  <p:childTnLst>
                                    <p:set>
                                      <p:cBhvr>
                                        <p:cTn id="82" dur="1" fill="hold">
                                          <p:stCondLst>
                                            <p:cond delay="0"/>
                                          </p:stCondLst>
                                        </p:cTn>
                                        <p:tgtEl>
                                          <p:spTgt spid="36"/>
                                        </p:tgtEl>
                                        <p:attrNameLst>
                                          <p:attrName>style.visibility</p:attrName>
                                        </p:attrNameLst>
                                      </p:cBhvr>
                                      <p:to>
                                        <p:strVal val="visible"/>
                                      </p:to>
                                    </p:set>
                                    <p:animEffect transition="in" filter="randombar(horizontal)">
                                      <p:cBhvr>
                                        <p:cTn id="83" dur="400"/>
                                        <p:tgtEl>
                                          <p:spTgt spid="36"/>
                                        </p:tgtEl>
                                      </p:cBhvr>
                                    </p:animEffect>
                                  </p:childTnLst>
                                </p:cTn>
                              </p:par>
                              <p:par>
                                <p:cTn id="84" presetID="14" presetClass="entr" presetSubtype="10" fill="hold" grpId="0" nodeType="withEffect">
                                  <p:stCondLst>
                                    <p:cond delay="500"/>
                                  </p:stCondLst>
                                  <p:childTnLst>
                                    <p:set>
                                      <p:cBhvr>
                                        <p:cTn id="85" dur="1" fill="hold">
                                          <p:stCondLst>
                                            <p:cond delay="0"/>
                                          </p:stCondLst>
                                        </p:cTn>
                                        <p:tgtEl>
                                          <p:spTgt spid="37"/>
                                        </p:tgtEl>
                                        <p:attrNameLst>
                                          <p:attrName>style.visibility</p:attrName>
                                        </p:attrNameLst>
                                      </p:cBhvr>
                                      <p:to>
                                        <p:strVal val="visible"/>
                                      </p:to>
                                    </p:set>
                                    <p:animEffect transition="in" filter="randombar(horizontal)">
                                      <p:cBhvr>
                                        <p:cTn id="86" dur="4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23" grpId="0" animBg="1"/>
      <p:bldP spid="24" grpId="0" animBg="1"/>
      <p:bldP spid="25" grpId="0" animBg="1"/>
      <p:bldP spid="26" grpId="0"/>
      <p:bldP spid="27" grpId="0" animBg="1"/>
      <p:bldP spid="28" grpId="0"/>
      <p:bldP spid="30" grpId="0" animBg="1"/>
      <p:bldP spid="31" grpId="0"/>
      <p:bldP spid="33" grpId="0"/>
      <p:bldP spid="34" grpId="0"/>
      <p:bldP spid="35" grpId="0"/>
      <p:bldP spid="36" grpId="0"/>
      <p:bldP spid="37" grpId="0"/>
      <p:bldP spid="6" grpId="0" bldLvl="0" animBg="1"/>
      <p:bldP spid="7" grpId="0"/>
      <p:bldP spid="4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784" y="2619375"/>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58" name="文本框 12"/>
          <p:cNvSpPr txBox="1"/>
          <p:nvPr/>
        </p:nvSpPr>
        <p:spPr>
          <a:xfrm>
            <a:off x="3991206" y="3573016"/>
            <a:ext cx="4282440" cy="1568450"/>
          </a:xfrm>
          <a:prstGeom prst="rect">
            <a:avLst/>
          </a:prstGeom>
          <a:noFill/>
        </p:spPr>
        <p:txBody>
          <a:bodyPr wrap="none" rtlCol="0">
            <a:spAutoFit/>
          </a:bodyPr>
          <a:lstStyle/>
          <a:p>
            <a:pPr algn="ctr">
              <a:spcBef>
                <a:spcPts val="500"/>
              </a:spcBef>
              <a:defRPr/>
            </a:pPr>
            <a:r>
              <a:rPr lang="zh-CN" altLang="en-US" sz="48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系统设计</a:t>
            </a:r>
            <a:endParaRPr lang="en-US" altLang="zh-CN" sz="4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a:p>
            <a:pPr algn="ctr">
              <a:defRPr/>
            </a:pPr>
            <a:r>
              <a:rPr lang="en-US" altLang="zh-CN" sz="4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sym typeface="+mn-ea"/>
              </a:rPr>
              <a:t>System Design</a:t>
            </a: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grpSp>
        <p:nvGrpSpPr>
          <p:cNvPr id="60" name="组合 59"/>
          <p:cNvGrpSpPr/>
          <p:nvPr/>
        </p:nvGrpSpPr>
        <p:grpSpPr>
          <a:xfrm>
            <a:off x="4948944" y="4941168"/>
            <a:ext cx="1436675" cy="215265"/>
            <a:chOff x="4369395" y="3284984"/>
            <a:chExt cx="1436675" cy="215265"/>
          </a:xfrm>
        </p:grpSpPr>
        <p:sp>
          <p:nvSpPr>
            <p:cNvPr id="61" name="文本框 9"/>
            <p:cNvSpPr txBox="1"/>
            <p:nvPr/>
          </p:nvSpPr>
          <p:spPr>
            <a:xfrm>
              <a:off x="4581935" y="3284984"/>
              <a:ext cx="1224135" cy="215265"/>
            </a:xfrm>
            <a:prstGeom prst="rect">
              <a:avLst/>
            </a:prstGeom>
            <a:noFill/>
          </p:spPr>
          <p:txBody>
            <a:bodyPr wrap="square" lIns="0" tIns="0" rIns="0" bIns="0" rtlCol="0">
              <a:spAutoFit/>
            </a:bodyPr>
            <a:lstStyle/>
            <a:p>
              <a:pPr marL="0" lvl="1"/>
              <a:r>
                <a:rPr lang="zh-CN" altLang="en-US" sz="1400" dirty="0" smtClean="0">
                  <a:solidFill>
                    <a:schemeClr val="accent5">
                      <a:lumMod val="60000"/>
                      <a:lumOff val="40000"/>
                    </a:schemeClr>
                  </a:solidFill>
                  <a:latin typeface="微软雅黑" panose="020B0503020204020204" pitchFamily="34" charset="-122"/>
                  <a:ea typeface="微软雅黑" panose="020B0503020204020204" pitchFamily="34" charset="-122"/>
                </a:rPr>
                <a:t>总体设计</a:t>
              </a:r>
              <a:endPar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grpSp>
          <p:nvGrpSpPr>
            <p:cNvPr id="62" name="组合 61"/>
            <p:cNvGrpSpPr/>
            <p:nvPr/>
          </p:nvGrpSpPr>
          <p:grpSpPr>
            <a:xfrm>
              <a:off x="4369395" y="3316401"/>
              <a:ext cx="168551" cy="168551"/>
              <a:chOff x="5005199" y="3717032"/>
              <a:chExt cx="168551" cy="168551"/>
            </a:xfrm>
          </p:grpSpPr>
          <p:sp>
            <p:nvSpPr>
              <p:cNvPr id="63" name="椭圆 62"/>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4" name="等腰三角形 63"/>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65" name="组合 64"/>
          <p:cNvGrpSpPr/>
          <p:nvPr/>
        </p:nvGrpSpPr>
        <p:grpSpPr>
          <a:xfrm>
            <a:off x="6389104" y="4941168"/>
            <a:ext cx="1436675" cy="215265"/>
            <a:chOff x="4369395" y="3284984"/>
            <a:chExt cx="1436675" cy="215265"/>
          </a:xfrm>
        </p:grpSpPr>
        <p:sp>
          <p:nvSpPr>
            <p:cNvPr id="66" name="文本框 9"/>
            <p:cNvSpPr txBox="1"/>
            <p:nvPr/>
          </p:nvSpPr>
          <p:spPr>
            <a:xfrm>
              <a:off x="4581935" y="3284984"/>
              <a:ext cx="1224135" cy="215265"/>
            </a:xfrm>
            <a:prstGeom prst="rect">
              <a:avLst/>
            </a:prstGeom>
            <a:noFill/>
          </p:spPr>
          <p:txBody>
            <a:bodyPr wrap="square" lIns="0" tIns="0" rIns="0" bIns="0" rtlCol="0">
              <a:spAutoFit/>
            </a:bodyPr>
            <a:lstStyle/>
            <a:p>
              <a:pPr marL="0" lvl="1"/>
              <a:r>
                <a:rPr lang="zh-CN" altLang="en-US" sz="1400" dirty="0" smtClean="0">
                  <a:solidFill>
                    <a:schemeClr val="accent5">
                      <a:lumMod val="60000"/>
                      <a:lumOff val="40000"/>
                    </a:schemeClr>
                  </a:solidFill>
                  <a:latin typeface="微软雅黑" panose="020B0503020204020204" pitchFamily="34" charset="-122"/>
                  <a:ea typeface="微软雅黑" panose="020B0503020204020204" pitchFamily="34" charset="-122"/>
                </a:rPr>
                <a:t>数据库设计</a:t>
              </a:r>
              <a:endParaRPr lang="zh-CN" altLang="en-US" sz="1400" dirty="0" smtClean="0">
                <a:solidFill>
                  <a:schemeClr val="accent5">
                    <a:lumMod val="60000"/>
                    <a:lumOff val="40000"/>
                  </a:schemeClr>
                </a:solidFill>
                <a:latin typeface="微软雅黑" panose="020B0503020204020204" pitchFamily="34" charset="-122"/>
                <a:ea typeface="微软雅黑" panose="020B0503020204020204" pitchFamily="34" charset="-122"/>
              </a:endParaRPr>
            </a:p>
          </p:txBody>
        </p:sp>
        <p:grpSp>
          <p:nvGrpSpPr>
            <p:cNvPr id="67" name="组合 66"/>
            <p:cNvGrpSpPr/>
            <p:nvPr/>
          </p:nvGrpSpPr>
          <p:grpSpPr>
            <a:xfrm>
              <a:off x="4369395" y="3316401"/>
              <a:ext cx="168551" cy="168551"/>
              <a:chOff x="5005199" y="3717032"/>
              <a:chExt cx="168551" cy="168551"/>
            </a:xfrm>
          </p:grpSpPr>
          <p:sp>
            <p:nvSpPr>
              <p:cNvPr id="68" name="椭圆 67"/>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9" name="等腰三角形 68"/>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39" name="组合 38"/>
          <p:cNvGrpSpPr>
            <a:grpSpLocks noChangeAspect="1"/>
          </p:cNvGrpSpPr>
          <p:nvPr/>
        </p:nvGrpSpPr>
        <p:grpSpPr>
          <a:xfrm>
            <a:off x="5568207" y="2132856"/>
            <a:ext cx="1128001" cy="967612"/>
            <a:chOff x="5084763" y="971548"/>
            <a:chExt cx="323865" cy="277813"/>
          </a:xfrm>
          <a:solidFill>
            <a:schemeClr val="accent5">
              <a:lumMod val="60000"/>
              <a:lumOff val="40000"/>
            </a:schemeClr>
          </a:solidFill>
        </p:grpSpPr>
        <p:sp>
          <p:nvSpPr>
            <p:cNvPr id="40"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41"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42"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43" name="TextBox 42"/>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nodeType="withEffect">
                                  <p:stCondLst>
                                    <p:cond delay="50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dissolve">
                                      <p:cBhvr>
                                        <p:cTn id="16" dur="500"/>
                                        <p:tgtEl>
                                          <p:spTgt spid="58"/>
                                        </p:tgtEl>
                                      </p:cBhvr>
                                    </p:animEffect>
                                  </p:childTnLst>
                                </p:cTn>
                              </p:par>
                              <p:par>
                                <p:cTn id="17" presetID="53" presetClass="entr" presetSubtype="16" fill="hold" nodeType="withEffect">
                                  <p:stCondLst>
                                    <p:cond delay="500"/>
                                  </p:stCondLst>
                                  <p:childTnLst>
                                    <p:set>
                                      <p:cBhvr>
                                        <p:cTn id="18" dur="1" fill="hold">
                                          <p:stCondLst>
                                            <p:cond delay="0"/>
                                          </p:stCondLst>
                                        </p:cTn>
                                        <p:tgtEl>
                                          <p:spTgt spid="60"/>
                                        </p:tgtEl>
                                        <p:attrNameLst>
                                          <p:attrName>style.visibility</p:attrName>
                                        </p:attrNameLst>
                                      </p:cBhvr>
                                      <p:to>
                                        <p:strVal val="visible"/>
                                      </p:to>
                                    </p:set>
                                    <p:anim calcmode="lin" valueType="num">
                                      <p:cBhvr>
                                        <p:cTn id="19" dur="500" fill="hold"/>
                                        <p:tgtEl>
                                          <p:spTgt spid="60"/>
                                        </p:tgtEl>
                                        <p:attrNameLst>
                                          <p:attrName>ppt_w</p:attrName>
                                        </p:attrNameLst>
                                      </p:cBhvr>
                                      <p:tavLst>
                                        <p:tav tm="0">
                                          <p:val>
                                            <p:fltVal val="0"/>
                                          </p:val>
                                        </p:tav>
                                        <p:tav tm="100000">
                                          <p:val>
                                            <p:strVal val="#ppt_w"/>
                                          </p:val>
                                        </p:tav>
                                      </p:tavLst>
                                    </p:anim>
                                    <p:anim calcmode="lin" valueType="num">
                                      <p:cBhvr>
                                        <p:cTn id="20" dur="500" fill="hold"/>
                                        <p:tgtEl>
                                          <p:spTgt spid="60"/>
                                        </p:tgtEl>
                                        <p:attrNameLst>
                                          <p:attrName>ppt_h</p:attrName>
                                        </p:attrNameLst>
                                      </p:cBhvr>
                                      <p:tavLst>
                                        <p:tav tm="0">
                                          <p:val>
                                            <p:fltVal val="0"/>
                                          </p:val>
                                        </p:tav>
                                        <p:tav tm="100000">
                                          <p:val>
                                            <p:strVal val="#ppt_h"/>
                                          </p:val>
                                        </p:tav>
                                      </p:tavLst>
                                    </p:anim>
                                    <p:animEffect transition="in" filter="fade">
                                      <p:cBhvr>
                                        <p:cTn id="21" dur="500"/>
                                        <p:tgtEl>
                                          <p:spTgt spid="60"/>
                                        </p:tgtEl>
                                      </p:cBhvr>
                                    </p:animEffect>
                                  </p:childTnLst>
                                </p:cTn>
                              </p:par>
                              <p:par>
                                <p:cTn id="22" presetID="53" presetClass="entr" presetSubtype="16" fill="hold" nodeType="withEffect">
                                  <p:stCondLst>
                                    <p:cond delay="500"/>
                                  </p:stCondLst>
                                  <p:childTnLst>
                                    <p:set>
                                      <p:cBhvr>
                                        <p:cTn id="23" dur="1" fill="hold">
                                          <p:stCondLst>
                                            <p:cond delay="0"/>
                                          </p:stCondLst>
                                        </p:cTn>
                                        <p:tgtEl>
                                          <p:spTgt spid="65"/>
                                        </p:tgtEl>
                                        <p:attrNameLst>
                                          <p:attrName>style.visibility</p:attrName>
                                        </p:attrNameLst>
                                      </p:cBhvr>
                                      <p:to>
                                        <p:strVal val="visible"/>
                                      </p:to>
                                    </p:set>
                                    <p:anim calcmode="lin" valueType="num">
                                      <p:cBhvr>
                                        <p:cTn id="24" dur="500" fill="hold"/>
                                        <p:tgtEl>
                                          <p:spTgt spid="65"/>
                                        </p:tgtEl>
                                        <p:attrNameLst>
                                          <p:attrName>ppt_w</p:attrName>
                                        </p:attrNameLst>
                                      </p:cBhvr>
                                      <p:tavLst>
                                        <p:tav tm="0">
                                          <p:val>
                                            <p:fltVal val="0"/>
                                          </p:val>
                                        </p:tav>
                                        <p:tav tm="100000">
                                          <p:val>
                                            <p:strVal val="#ppt_w"/>
                                          </p:val>
                                        </p:tav>
                                      </p:tavLst>
                                    </p:anim>
                                    <p:anim calcmode="lin" valueType="num">
                                      <p:cBhvr>
                                        <p:cTn id="25" dur="500" fill="hold"/>
                                        <p:tgtEl>
                                          <p:spTgt spid="65"/>
                                        </p:tgtEl>
                                        <p:attrNameLst>
                                          <p:attrName>ppt_h</p:attrName>
                                        </p:attrNameLst>
                                      </p:cBhvr>
                                      <p:tavLst>
                                        <p:tav tm="0">
                                          <p:val>
                                            <p:fltVal val="0"/>
                                          </p:val>
                                        </p:tav>
                                        <p:tav tm="100000">
                                          <p:val>
                                            <p:strVal val="#ppt_h"/>
                                          </p:val>
                                        </p:tav>
                                      </p:tavLst>
                                    </p:anim>
                                    <p:animEffect transition="in" filter="fade">
                                      <p:cBhvr>
                                        <p:cTn id="26"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系统设计</a:t>
            </a:r>
            <a:endParaRPr lang="zh-CN" altLang="en-US" dirty="0">
              <a:solidFill>
                <a:schemeClr val="bg1"/>
              </a:solidFill>
              <a:latin typeface="微软雅黑" panose="020B0503020204020204" pitchFamily="34" charset="-122"/>
              <a:ea typeface="微软雅黑" panose="020B0503020204020204" pitchFamily="34" charset="-122"/>
            </a:endParaRP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11" name="Freeform 5"/>
          <p:cNvSpPr/>
          <p:nvPr/>
        </p:nvSpPr>
        <p:spPr bwMode="auto">
          <a:xfrm>
            <a:off x="3152816" y="1801756"/>
            <a:ext cx="2449668" cy="978011"/>
          </a:xfrm>
          <a:custGeom>
            <a:avLst/>
            <a:gdLst>
              <a:gd name="T0" fmla="*/ 281 w 1245"/>
              <a:gd name="T1" fmla="*/ 0 h 427"/>
              <a:gd name="T2" fmla="*/ 0 w 1245"/>
              <a:gd name="T3" fmla="*/ 427 h 427"/>
              <a:gd name="T4" fmla="*/ 1245 w 1245"/>
              <a:gd name="T5" fmla="*/ 427 h 427"/>
              <a:gd name="T6" fmla="*/ 963 w 1245"/>
              <a:gd name="T7" fmla="*/ 0 h 427"/>
              <a:gd name="T8" fmla="*/ 281 w 1245"/>
              <a:gd name="T9" fmla="*/ 0 h 427"/>
            </a:gdLst>
            <a:ahLst/>
            <a:cxnLst>
              <a:cxn ang="0">
                <a:pos x="T0" y="T1"/>
              </a:cxn>
              <a:cxn ang="0">
                <a:pos x="T2" y="T3"/>
              </a:cxn>
              <a:cxn ang="0">
                <a:pos x="T4" y="T5"/>
              </a:cxn>
              <a:cxn ang="0">
                <a:pos x="T6" y="T7"/>
              </a:cxn>
              <a:cxn ang="0">
                <a:pos x="T8" y="T9"/>
              </a:cxn>
            </a:cxnLst>
            <a:rect l="0" t="0" r="r" b="b"/>
            <a:pathLst>
              <a:path w="1245" h="427">
                <a:moveTo>
                  <a:pt x="281" y="0"/>
                </a:moveTo>
                <a:lnTo>
                  <a:pt x="0" y="427"/>
                </a:lnTo>
                <a:lnTo>
                  <a:pt x="1245" y="427"/>
                </a:lnTo>
                <a:lnTo>
                  <a:pt x="963" y="0"/>
                </a:lnTo>
                <a:lnTo>
                  <a:pt x="281" y="0"/>
                </a:lnTo>
                <a:close/>
              </a:path>
            </a:pathLst>
          </a:custGeom>
          <a:solidFill>
            <a:schemeClr val="accent5">
              <a:lumMod val="75000"/>
            </a:schemeClr>
          </a:solidFill>
          <a:ln w="28575">
            <a:solidFill>
              <a:schemeClr val="bg1">
                <a:lumMod val="95000"/>
              </a:schemeClr>
            </a:solidFill>
          </a:ln>
        </p:spPr>
        <p:txBody>
          <a:bodyPr vert="horz" wrap="square" lIns="121920" tIns="60960" rIns="121920" bIns="60960" numCol="1" anchor="t" anchorCtr="0" compatLnSpc="1"/>
          <a:lstStyle/>
          <a:p>
            <a:endParaRPr lang="en-US" sz="3200"/>
          </a:p>
        </p:txBody>
      </p:sp>
      <p:sp>
        <p:nvSpPr>
          <p:cNvPr id="12" name="Freeform 6"/>
          <p:cNvSpPr/>
          <p:nvPr/>
        </p:nvSpPr>
        <p:spPr bwMode="auto">
          <a:xfrm>
            <a:off x="2595984" y="2779767"/>
            <a:ext cx="3561367" cy="975720"/>
          </a:xfrm>
          <a:custGeom>
            <a:avLst/>
            <a:gdLst>
              <a:gd name="T0" fmla="*/ 283 w 1810"/>
              <a:gd name="T1" fmla="*/ 0 h 426"/>
              <a:gd name="T2" fmla="*/ 0 w 1810"/>
              <a:gd name="T3" fmla="*/ 426 h 426"/>
              <a:gd name="T4" fmla="*/ 1810 w 1810"/>
              <a:gd name="T5" fmla="*/ 426 h 426"/>
              <a:gd name="T6" fmla="*/ 1528 w 1810"/>
              <a:gd name="T7" fmla="*/ 0 h 426"/>
              <a:gd name="T8" fmla="*/ 283 w 1810"/>
              <a:gd name="T9" fmla="*/ 0 h 426"/>
            </a:gdLst>
            <a:ahLst/>
            <a:cxnLst>
              <a:cxn ang="0">
                <a:pos x="T0" y="T1"/>
              </a:cxn>
              <a:cxn ang="0">
                <a:pos x="T2" y="T3"/>
              </a:cxn>
              <a:cxn ang="0">
                <a:pos x="T4" y="T5"/>
              </a:cxn>
              <a:cxn ang="0">
                <a:pos x="T6" y="T7"/>
              </a:cxn>
              <a:cxn ang="0">
                <a:pos x="T8" y="T9"/>
              </a:cxn>
            </a:cxnLst>
            <a:rect l="0" t="0" r="r" b="b"/>
            <a:pathLst>
              <a:path w="1810" h="426">
                <a:moveTo>
                  <a:pt x="283" y="0"/>
                </a:moveTo>
                <a:lnTo>
                  <a:pt x="0" y="426"/>
                </a:lnTo>
                <a:lnTo>
                  <a:pt x="1810" y="426"/>
                </a:lnTo>
                <a:lnTo>
                  <a:pt x="1528" y="0"/>
                </a:lnTo>
                <a:lnTo>
                  <a:pt x="283" y="0"/>
                </a:lnTo>
                <a:close/>
              </a:path>
            </a:pathLst>
          </a:custGeom>
          <a:solidFill>
            <a:schemeClr val="accent5">
              <a:lumMod val="50000"/>
            </a:schemeClr>
          </a:solidFill>
          <a:ln w="28575">
            <a:solidFill>
              <a:schemeClr val="bg1">
                <a:lumMod val="95000"/>
              </a:schemeClr>
            </a:solidFill>
          </a:ln>
        </p:spPr>
        <p:txBody>
          <a:bodyPr vert="horz" wrap="square" lIns="121920" tIns="60960" rIns="121920" bIns="60960" numCol="1" anchor="t" anchorCtr="0" compatLnSpc="1"/>
          <a:lstStyle/>
          <a:p>
            <a:endParaRPr lang="en-US" sz="3200"/>
          </a:p>
        </p:txBody>
      </p:sp>
      <p:sp>
        <p:nvSpPr>
          <p:cNvPr id="13" name="Freeform 7"/>
          <p:cNvSpPr/>
          <p:nvPr/>
        </p:nvSpPr>
        <p:spPr bwMode="auto">
          <a:xfrm>
            <a:off x="2043086" y="3755488"/>
            <a:ext cx="4667160" cy="973430"/>
          </a:xfrm>
          <a:custGeom>
            <a:avLst/>
            <a:gdLst>
              <a:gd name="T0" fmla="*/ 281 w 2372"/>
              <a:gd name="T1" fmla="*/ 0 h 425"/>
              <a:gd name="T2" fmla="*/ 0 w 2372"/>
              <a:gd name="T3" fmla="*/ 425 h 425"/>
              <a:gd name="T4" fmla="*/ 2372 w 2372"/>
              <a:gd name="T5" fmla="*/ 425 h 425"/>
              <a:gd name="T6" fmla="*/ 2091 w 2372"/>
              <a:gd name="T7" fmla="*/ 0 h 425"/>
              <a:gd name="T8" fmla="*/ 281 w 2372"/>
              <a:gd name="T9" fmla="*/ 0 h 425"/>
            </a:gdLst>
            <a:ahLst/>
            <a:cxnLst>
              <a:cxn ang="0">
                <a:pos x="T0" y="T1"/>
              </a:cxn>
              <a:cxn ang="0">
                <a:pos x="T2" y="T3"/>
              </a:cxn>
              <a:cxn ang="0">
                <a:pos x="T4" y="T5"/>
              </a:cxn>
              <a:cxn ang="0">
                <a:pos x="T6" y="T7"/>
              </a:cxn>
              <a:cxn ang="0">
                <a:pos x="T8" y="T9"/>
              </a:cxn>
            </a:cxnLst>
            <a:rect l="0" t="0" r="r" b="b"/>
            <a:pathLst>
              <a:path w="2372" h="425">
                <a:moveTo>
                  <a:pt x="281" y="0"/>
                </a:moveTo>
                <a:lnTo>
                  <a:pt x="0" y="425"/>
                </a:lnTo>
                <a:lnTo>
                  <a:pt x="2372" y="425"/>
                </a:lnTo>
                <a:lnTo>
                  <a:pt x="2091" y="0"/>
                </a:lnTo>
                <a:lnTo>
                  <a:pt x="281" y="0"/>
                </a:lnTo>
                <a:close/>
              </a:path>
            </a:pathLst>
          </a:custGeom>
          <a:solidFill>
            <a:schemeClr val="accent5">
              <a:lumMod val="75000"/>
            </a:schemeClr>
          </a:solidFill>
          <a:ln w="28575">
            <a:solidFill>
              <a:schemeClr val="bg1">
                <a:lumMod val="95000"/>
              </a:schemeClr>
            </a:solidFill>
          </a:ln>
        </p:spPr>
        <p:txBody>
          <a:bodyPr vert="horz" wrap="square" lIns="121920" tIns="60960" rIns="121920" bIns="60960" numCol="1" anchor="t" anchorCtr="0" compatLnSpc="1"/>
          <a:lstStyle/>
          <a:p>
            <a:endParaRPr lang="en-US" sz="3200"/>
          </a:p>
        </p:txBody>
      </p:sp>
      <p:sp>
        <p:nvSpPr>
          <p:cNvPr id="14" name="Freeform 8"/>
          <p:cNvSpPr/>
          <p:nvPr/>
        </p:nvSpPr>
        <p:spPr bwMode="auto">
          <a:xfrm>
            <a:off x="1486255" y="4728916"/>
            <a:ext cx="5780825" cy="975720"/>
          </a:xfrm>
          <a:custGeom>
            <a:avLst/>
            <a:gdLst>
              <a:gd name="T0" fmla="*/ 283 w 2938"/>
              <a:gd name="T1" fmla="*/ 0 h 426"/>
              <a:gd name="T2" fmla="*/ 2655 w 2938"/>
              <a:gd name="T3" fmla="*/ 0 h 426"/>
              <a:gd name="T4" fmla="*/ 2938 w 2938"/>
              <a:gd name="T5" fmla="*/ 426 h 426"/>
              <a:gd name="T6" fmla="*/ 0 w 2938"/>
              <a:gd name="T7" fmla="*/ 426 h 426"/>
              <a:gd name="T8" fmla="*/ 283 w 2938"/>
              <a:gd name="T9" fmla="*/ 0 h 426"/>
            </a:gdLst>
            <a:ahLst/>
            <a:cxnLst>
              <a:cxn ang="0">
                <a:pos x="T0" y="T1"/>
              </a:cxn>
              <a:cxn ang="0">
                <a:pos x="T2" y="T3"/>
              </a:cxn>
              <a:cxn ang="0">
                <a:pos x="T4" y="T5"/>
              </a:cxn>
              <a:cxn ang="0">
                <a:pos x="T6" y="T7"/>
              </a:cxn>
              <a:cxn ang="0">
                <a:pos x="T8" y="T9"/>
              </a:cxn>
            </a:cxnLst>
            <a:rect l="0" t="0" r="r" b="b"/>
            <a:pathLst>
              <a:path w="2938" h="426">
                <a:moveTo>
                  <a:pt x="283" y="0"/>
                </a:moveTo>
                <a:lnTo>
                  <a:pt x="2655" y="0"/>
                </a:lnTo>
                <a:lnTo>
                  <a:pt x="2938" y="426"/>
                </a:lnTo>
                <a:lnTo>
                  <a:pt x="0" y="426"/>
                </a:lnTo>
                <a:lnTo>
                  <a:pt x="283" y="0"/>
                </a:lnTo>
                <a:close/>
              </a:path>
            </a:pathLst>
          </a:custGeom>
          <a:solidFill>
            <a:schemeClr val="accent5">
              <a:lumMod val="50000"/>
            </a:schemeClr>
          </a:solidFill>
          <a:ln w="28575">
            <a:solidFill>
              <a:schemeClr val="bg1">
                <a:lumMod val="95000"/>
              </a:schemeClr>
            </a:solidFill>
          </a:ln>
        </p:spPr>
        <p:txBody>
          <a:bodyPr vert="horz" wrap="square" lIns="121920" tIns="60960" rIns="121920" bIns="60960" numCol="1" anchor="t" anchorCtr="0" compatLnSpc="1"/>
          <a:lstStyle/>
          <a:p>
            <a:endParaRPr lang="en-US" sz="3200"/>
          </a:p>
        </p:txBody>
      </p:sp>
      <p:sp>
        <p:nvSpPr>
          <p:cNvPr id="15" name="Text Box 10"/>
          <p:cNvSpPr txBox="1">
            <a:spLocks noChangeArrowheads="1"/>
          </p:cNvSpPr>
          <p:nvPr/>
        </p:nvSpPr>
        <p:spPr bwMode="auto">
          <a:xfrm>
            <a:off x="2945179" y="5032110"/>
            <a:ext cx="2862976" cy="429895"/>
          </a:xfrm>
          <a:prstGeom prst="rect">
            <a:avLst/>
          </a:prstGeom>
          <a:noFill/>
          <a:ln w="9525">
            <a:noFill/>
            <a:miter lim="800000"/>
          </a:ln>
        </p:spPr>
        <p:txBody>
          <a:bodyPr wrap="square" lIns="60960" tIns="30480" rIns="60960" bIns="30480">
            <a:spAutoFit/>
          </a:bodyPr>
          <a:lstStyle/>
          <a:p>
            <a:pPr algn="ctr" defTabSz="1450975"/>
            <a:r>
              <a:rPr lang="en-US" altLang="zh-CN" sz="2400" b="1" dirty="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rPr>
              <a:t>4 </a:t>
            </a:r>
            <a:r>
              <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rPr>
              <a:t>用例图</a:t>
            </a:r>
            <a:endPar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endParaRPr>
          </a:p>
        </p:txBody>
      </p:sp>
      <p:sp>
        <p:nvSpPr>
          <p:cNvPr id="16" name="Text Box 10"/>
          <p:cNvSpPr txBox="1">
            <a:spLocks noChangeArrowheads="1"/>
          </p:cNvSpPr>
          <p:nvPr/>
        </p:nvSpPr>
        <p:spPr bwMode="auto">
          <a:xfrm>
            <a:off x="2945179" y="4057537"/>
            <a:ext cx="2862976" cy="429895"/>
          </a:xfrm>
          <a:prstGeom prst="rect">
            <a:avLst/>
          </a:prstGeom>
          <a:noFill/>
          <a:ln w="9525">
            <a:noFill/>
            <a:miter lim="800000"/>
          </a:ln>
        </p:spPr>
        <p:txBody>
          <a:bodyPr wrap="square" lIns="60960" tIns="30480" rIns="60960" bIns="30480">
            <a:spAutoFit/>
          </a:bodyPr>
          <a:lstStyle/>
          <a:p>
            <a:pPr algn="ctr" defTabSz="1450975"/>
            <a:r>
              <a:rPr lang="en-US" altLang="zh-CN" sz="2400" b="1" dirty="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rPr>
              <a:t>3 </a:t>
            </a:r>
            <a:r>
              <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rPr>
              <a:t>安全设计</a:t>
            </a:r>
            <a:endPar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endParaRPr>
          </a:p>
        </p:txBody>
      </p:sp>
      <p:sp>
        <p:nvSpPr>
          <p:cNvPr id="17" name="Text Box 10"/>
          <p:cNvSpPr txBox="1">
            <a:spLocks noChangeArrowheads="1"/>
          </p:cNvSpPr>
          <p:nvPr/>
        </p:nvSpPr>
        <p:spPr bwMode="auto">
          <a:xfrm>
            <a:off x="3020695" y="3082925"/>
            <a:ext cx="2651125" cy="429895"/>
          </a:xfrm>
          <a:prstGeom prst="rect">
            <a:avLst/>
          </a:prstGeom>
          <a:noFill/>
          <a:ln w="9525">
            <a:noFill/>
            <a:miter lim="800000"/>
          </a:ln>
        </p:spPr>
        <p:txBody>
          <a:bodyPr wrap="square" lIns="60960" tIns="30480" rIns="60960" bIns="30480">
            <a:spAutoFit/>
          </a:bodyPr>
          <a:lstStyle/>
          <a:p>
            <a:pPr algn="ctr" defTabSz="1450975"/>
            <a:r>
              <a:rPr lang="en-US" altLang="zh-CN" sz="2400" b="1" dirty="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rPr>
              <a:t>2 </a:t>
            </a:r>
            <a:r>
              <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rPr>
              <a:t>系统功能模块图</a:t>
            </a:r>
            <a:endParaRPr lang="zh-CN" altLang="en-US" sz="2400" b="1" dirty="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endParaRPr>
          </a:p>
        </p:txBody>
      </p:sp>
      <p:sp>
        <p:nvSpPr>
          <p:cNvPr id="21" name="Text Box 10"/>
          <p:cNvSpPr txBox="1">
            <a:spLocks noChangeArrowheads="1"/>
          </p:cNvSpPr>
          <p:nvPr/>
        </p:nvSpPr>
        <p:spPr bwMode="auto">
          <a:xfrm>
            <a:off x="3443488" y="2106095"/>
            <a:ext cx="1866359" cy="429895"/>
          </a:xfrm>
          <a:prstGeom prst="rect">
            <a:avLst/>
          </a:prstGeom>
          <a:noFill/>
          <a:ln w="9525">
            <a:noFill/>
            <a:miter lim="800000"/>
          </a:ln>
        </p:spPr>
        <p:txBody>
          <a:bodyPr wrap="square" lIns="60960" tIns="30480" rIns="60960" bIns="30480">
            <a:spAutoFit/>
          </a:bodyPr>
          <a:lstStyle/>
          <a:p>
            <a:pPr algn="ctr" defTabSz="1450975"/>
            <a:r>
              <a:rPr lang="en-US" altLang="zh-CN" sz="2400" b="1" dirty="0" smtClean="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rPr>
              <a:t>1 </a:t>
            </a:r>
            <a:r>
              <a:rPr lang="zh-CN" altLang="en-US" sz="2400" b="1" dirty="0" smtClean="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rPr>
              <a:t>设计目的</a:t>
            </a:r>
            <a:endParaRPr lang="zh-CN" altLang="en-US" sz="2400" b="1" dirty="0" smtClean="0">
              <a:solidFill>
                <a:schemeClr val="accent5">
                  <a:lumMod val="60000"/>
                  <a:lumOff val="40000"/>
                </a:schemeClr>
              </a:solidFill>
              <a:latin typeface="微软雅黑" panose="020B0503020204020204" pitchFamily="34" charset="-122"/>
              <a:ea typeface="微软雅黑" panose="020B0503020204020204" pitchFamily="34" charset="-122"/>
              <a:cs typeface="Open Sans" pitchFamily="34" charset="0"/>
            </a:endParaRPr>
          </a:p>
        </p:txBody>
      </p:sp>
      <p:sp>
        <p:nvSpPr>
          <p:cNvPr id="23" name="Oval 11"/>
          <p:cNvSpPr/>
          <p:nvPr/>
        </p:nvSpPr>
        <p:spPr>
          <a:xfrm>
            <a:off x="5162860" y="2149288"/>
            <a:ext cx="282947" cy="282947"/>
          </a:xfrm>
          <a:prstGeom prst="ellipse">
            <a:avLst/>
          </a:prstGeom>
          <a:solidFill>
            <a:schemeClr val="accent5">
              <a:lumMod val="7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4" name="Oval 12"/>
          <p:cNvSpPr/>
          <p:nvPr/>
        </p:nvSpPr>
        <p:spPr>
          <a:xfrm>
            <a:off x="5723806" y="3126154"/>
            <a:ext cx="282947" cy="282947"/>
          </a:xfrm>
          <a:prstGeom prst="ellipse">
            <a:avLst/>
          </a:prstGeom>
          <a:solidFill>
            <a:schemeClr val="accent5">
              <a:lumMod val="50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5" name="Oval 13"/>
          <p:cNvSpPr/>
          <p:nvPr/>
        </p:nvSpPr>
        <p:spPr>
          <a:xfrm>
            <a:off x="6291751" y="4100730"/>
            <a:ext cx="282947" cy="282947"/>
          </a:xfrm>
          <a:prstGeom prst="ellipse">
            <a:avLst/>
          </a:prstGeom>
          <a:solidFill>
            <a:schemeClr val="accent5">
              <a:lumMod val="7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6" name="Oval 14"/>
          <p:cNvSpPr/>
          <p:nvPr/>
        </p:nvSpPr>
        <p:spPr>
          <a:xfrm>
            <a:off x="6848730" y="5075303"/>
            <a:ext cx="282947" cy="282947"/>
          </a:xfrm>
          <a:prstGeom prst="ellipse">
            <a:avLst/>
          </a:prstGeom>
          <a:solidFill>
            <a:schemeClr val="accent5">
              <a:lumMod val="50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7" name="肘形接點 23"/>
          <p:cNvSpPr>
            <a:spLocks noChangeShapeType="1"/>
          </p:cNvSpPr>
          <p:nvPr/>
        </p:nvSpPr>
        <p:spPr bwMode="auto">
          <a:xfrm rot="5400000" flipH="1" flipV="1">
            <a:off x="6194499" y="680802"/>
            <a:ext cx="703776" cy="2233195"/>
          </a:xfrm>
          <a:custGeom>
            <a:avLst/>
            <a:gdLst>
              <a:gd name="connsiteX0" fmla="*/ 0 w 681038"/>
              <a:gd name="connsiteY0" fmla="*/ 0 h 2268538"/>
              <a:gd name="connsiteX1" fmla="*/ 681038 w 681038"/>
              <a:gd name="connsiteY1" fmla="*/ 0 h 2268538"/>
              <a:gd name="connsiteX2" fmla="*/ 681038 w 681038"/>
              <a:gd name="connsiteY2" fmla="*/ 2268538 h 2268538"/>
              <a:gd name="connsiteX0-1" fmla="*/ 0 w 626447"/>
              <a:gd name="connsiteY0-2" fmla="*/ 0 h 2732562"/>
              <a:gd name="connsiteX1-3" fmla="*/ 626447 w 626447"/>
              <a:gd name="connsiteY1-4" fmla="*/ 464024 h 2732562"/>
              <a:gd name="connsiteX2-5" fmla="*/ 626447 w 626447"/>
              <a:gd name="connsiteY2-6" fmla="*/ 2732562 h 2732562"/>
              <a:gd name="connsiteX0-7" fmla="*/ 0 w 626447"/>
              <a:gd name="connsiteY0-8" fmla="*/ 0 h 2200551"/>
              <a:gd name="connsiteX1-9" fmla="*/ 626447 w 626447"/>
              <a:gd name="connsiteY1-10" fmla="*/ 464024 h 2200551"/>
              <a:gd name="connsiteX2-11" fmla="*/ 622250 w 626447"/>
              <a:gd name="connsiteY2-12" fmla="*/ 2200551 h 2200551"/>
            </a:gdLst>
            <a:ahLst/>
            <a:cxnLst>
              <a:cxn ang="0">
                <a:pos x="connsiteX0-1" y="connsiteY0-2"/>
              </a:cxn>
              <a:cxn ang="0">
                <a:pos x="connsiteX1-3" y="connsiteY1-4"/>
              </a:cxn>
              <a:cxn ang="0">
                <a:pos x="connsiteX2-5" y="connsiteY2-6"/>
              </a:cxn>
            </a:cxnLst>
            <a:rect l="l" t="t" r="r" b="b"/>
            <a:pathLst>
              <a:path w="626447" h="2200551" fill="none">
                <a:moveTo>
                  <a:pt x="0" y="0"/>
                </a:moveTo>
                <a:lnTo>
                  <a:pt x="626447" y="464024"/>
                </a:lnTo>
                <a:cubicBezTo>
                  <a:pt x="626447" y="1220203"/>
                  <a:pt x="622250" y="1444372"/>
                  <a:pt x="622250" y="2200551"/>
                </a:cubicBezTo>
              </a:path>
            </a:pathLst>
          </a:custGeom>
          <a:noFill/>
          <a:ln w="9525" cap="flat" cmpd="sng">
            <a:solidFill>
              <a:srgbClr val="222A35"/>
            </a:solidFill>
            <a:prstDash val="dash"/>
            <a:bevel/>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a:p>
        </p:txBody>
      </p:sp>
      <p:sp>
        <p:nvSpPr>
          <p:cNvPr id="28" name="矩形 27"/>
          <p:cNvSpPr/>
          <p:nvPr/>
        </p:nvSpPr>
        <p:spPr>
          <a:xfrm>
            <a:off x="7897678" y="1283876"/>
            <a:ext cx="1197610" cy="397510"/>
          </a:xfrm>
          <a:prstGeom prst="rect">
            <a:avLst/>
          </a:prstGeom>
        </p:spPr>
        <p:txBody>
          <a:bodyPr wrap="none" lIns="91431" tIns="45716" rIns="91431" bIns="45716">
            <a:spAutoFit/>
          </a:bodyPr>
          <a:lstStyle/>
          <a:p>
            <a:pPr algn="l">
              <a:spcBef>
                <a:spcPct val="0"/>
              </a:spcBef>
              <a:buFont typeface="Arial" panose="020B0604020202020204" pitchFamily="34" charset="0"/>
              <a:buNone/>
            </a:pPr>
            <a:r>
              <a:rPr lang="zh-CN" altLang="en-US" sz="2000" b="1" dirty="0" smtClean="0">
                <a:solidFill>
                  <a:srgbClr val="31859C"/>
                </a:solidFill>
                <a:latin typeface="微软雅黑" panose="020B0503020204020204" pitchFamily="34" charset="-122"/>
                <a:ea typeface="微软雅黑" panose="020B0503020204020204" pitchFamily="34" charset="-122"/>
                <a:cs typeface="Arial" panose="020B0604020202020204" pitchFamily="34" charset="0"/>
              </a:rPr>
              <a:t>功能实现</a:t>
            </a:r>
            <a:endParaRPr lang="zh-CN" altLang="en-US" sz="2000" b="1" dirty="0" smtClean="0">
              <a:solidFill>
                <a:srgbClr val="31859C"/>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0" name="肘形接點 23"/>
          <p:cNvSpPr>
            <a:spLocks noChangeShapeType="1"/>
          </p:cNvSpPr>
          <p:nvPr/>
        </p:nvSpPr>
        <p:spPr bwMode="auto">
          <a:xfrm rot="5400000" flipH="1" flipV="1">
            <a:off x="6605709" y="2130341"/>
            <a:ext cx="458319" cy="1656230"/>
          </a:xfrm>
          <a:custGeom>
            <a:avLst/>
            <a:gdLst>
              <a:gd name="connsiteX0" fmla="*/ 0 w 681038"/>
              <a:gd name="connsiteY0" fmla="*/ 0 h 2268538"/>
              <a:gd name="connsiteX1" fmla="*/ 681038 w 681038"/>
              <a:gd name="connsiteY1" fmla="*/ 0 h 2268538"/>
              <a:gd name="connsiteX2" fmla="*/ 681038 w 681038"/>
              <a:gd name="connsiteY2" fmla="*/ 2268538 h 2268538"/>
              <a:gd name="connsiteX0-1" fmla="*/ 0 w 626447"/>
              <a:gd name="connsiteY0-2" fmla="*/ 0 h 2732562"/>
              <a:gd name="connsiteX1-3" fmla="*/ 626447 w 626447"/>
              <a:gd name="connsiteY1-4" fmla="*/ 464024 h 2732562"/>
              <a:gd name="connsiteX2-5" fmla="*/ 626447 w 626447"/>
              <a:gd name="connsiteY2-6" fmla="*/ 2732562 h 2732562"/>
              <a:gd name="connsiteX0-7" fmla="*/ 0 w 626447"/>
              <a:gd name="connsiteY0-8" fmla="*/ 0 h 2084046"/>
              <a:gd name="connsiteX1-9" fmla="*/ 626447 w 626447"/>
              <a:gd name="connsiteY1-10" fmla="*/ 464024 h 2084046"/>
              <a:gd name="connsiteX2-11" fmla="*/ 626446 w 626447"/>
              <a:gd name="connsiteY2-12" fmla="*/ 2084046 h 2084046"/>
            </a:gdLst>
            <a:ahLst/>
            <a:cxnLst>
              <a:cxn ang="0">
                <a:pos x="connsiteX0-1" y="connsiteY0-2"/>
              </a:cxn>
              <a:cxn ang="0">
                <a:pos x="connsiteX1-3" y="connsiteY1-4"/>
              </a:cxn>
              <a:cxn ang="0">
                <a:pos x="connsiteX2-5" y="connsiteY2-6"/>
              </a:cxn>
            </a:cxnLst>
            <a:rect l="l" t="t" r="r" b="b"/>
            <a:pathLst>
              <a:path w="626447" h="2084046" fill="none">
                <a:moveTo>
                  <a:pt x="0" y="0"/>
                </a:moveTo>
                <a:lnTo>
                  <a:pt x="626447" y="464024"/>
                </a:lnTo>
                <a:cubicBezTo>
                  <a:pt x="626447" y="1220203"/>
                  <a:pt x="626446" y="1327867"/>
                  <a:pt x="626446" y="2084046"/>
                </a:cubicBezTo>
              </a:path>
            </a:pathLst>
          </a:custGeom>
          <a:noFill/>
          <a:ln w="9525" cap="flat" cmpd="sng">
            <a:solidFill>
              <a:srgbClr val="222A35"/>
            </a:solidFill>
            <a:prstDash val="dash"/>
            <a:bevel/>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a:p>
        </p:txBody>
      </p:sp>
      <p:sp>
        <p:nvSpPr>
          <p:cNvPr id="31" name="矩形 30"/>
          <p:cNvSpPr/>
          <p:nvPr/>
        </p:nvSpPr>
        <p:spPr>
          <a:xfrm>
            <a:off x="7897678" y="2564972"/>
            <a:ext cx="1197610" cy="397510"/>
          </a:xfrm>
          <a:prstGeom prst="rect">
            <a:avLst/>
          </a:prstGeom>
        </p:spPr>
        <p:txBody>
          <a:bodyPr wrap="none" lIns="91431" tIns="45716" rIns="91431" bIns="45716">
            <a:spAutoFit/>
          </a:bodyPr>
          <a:lstStyle/>
          <a:p>
            <a:pPr algn="l">
              <a:spcBef>
                <a:spcPct val="0"/>
              </a:spcBef>
              <a:buFont typeface="Arial" panose="020B0604020202020204" pitchFamily="34" charset="0"/>
              <a:buNone/>
            </a:pPr>
            <a:r>
              <a:rPr lang="zh-CN" altLang="en-US" sz="2000" b="1" dirty="0" smtClean="0">
                <a:solidFill>
                  <a:srgbClr val="31859C"/>
                </a:solidFill>
                <a:latin typeface="微软雅黑" panose="020B0503020204020204" pitchFamily="34" charset="-122"/>
                <a:ea typeface="微软雅黑" panose="020B0503020204020204" pitchFamily="34" charset="-122"/>
                <a:cs typeface="Arial" panose="020B0604020202020204" pitchFamily="34" charset="0"/>
              </a:rPr>
              <a:t>五大模块</a:t>
            </a:r>
            <a:endParaRPr lang="zh-CN" altLang="en-US" sz="2000" b="1" dirty="0" smtClean="0">
              <a:solidFill>
                <a:srgbClr val="31859C"/>
              </a:solidFill>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37" name="直接连接符 36"/>
          <p:cNvCxnSpPr/>
          <p:nvPr/>
        </p:nvCxnSpPr>
        <p:spPr>
          <a:xfrm flipV="1">
            <a:off x="6574698" y="4234382"/>
            <a:ext cx="1088286" cy="7822"/>
          </a:xfrm>
          <a:prstGeom prst="line">
            <a:avLst/>
          </a:prstGeom>
          <a:noFill/>
          <a:ln w="9525" cap="flat" cmpd="sng">
            <a:solidFill>
              <a:srgbClr val="222A35"/>
            </a:solidFill>
            <a:prstDash val="dash"/>
            <a:bevel/>
            <a:headEnd type="oval" w="med" len="med"/>
            <a:tailEnd type="oval" w="med" len="med"/>
          </a:ln>
          <a:extLst>
            <a:ext uri="{909E8E84-426E-40DD-AFC4-6F175D3DCCD1}">
              <a14:hiddenFill xmlns:a14="http://schemas.microsoft.com/office/drawing/2010/main">
                <a:noFill/>
              </a14:hiddenFill>
            </a:ext>
          </a:extLst>
        </p:spPr>
      </p:cxnSp>
      <p:cxnSp>
        <p:nvCxnSpPr>
          <p:cNvPr id="38" name="直接连接符 37"/>
          <p:cNvCxnSpPr/>
          <p:nvPr/>
        </p:nvCxnSpPr>
        <p:spPr>
          <a:xfrm flipV="1">
            <a:off x="7131677" y="5192928"/>
            <a:ext cx="531307" cy="1"/>
          </a:xfrm>
          <a:prstGeom prst="line">
            <a:avLst/>
          </a:prstGeom>
          <a:noFill/>
          <a:ln w="9525" cap="flat" cmpd="sng">
            <a:solidFill>
              <a:srgbClr val="222A35"/>
            </a:solidFill>
            <a:prstDash val="dash"/>
            <a:bevel/>
            <a:headEnd type="oval" w="med" len="med"/>
            <a:tailEnd type="oval" w="med" len="med"/>
          </a:ln>
          <a:extLst>
            <a:ext uri="{909E8E84-426E-40DD-AFC4-6F175D3DCCD1}">
              <a14:hiddenFill xmlns:a14="http://schemas.microsoft.com/office/drawing/2010/main">
                <a:noFill/>
              </a14:hiddenFill>
            </a:ext>
          </a:extLst>
        </p:spPr>
      </p:cxnSp>
      <p:sp>
        <p:nvSpPr>
          <p:cNvPr id="39" name="矩形 38"/>
          <p:cNvSpPr/>
          <p:nvPr/>
        </p:nvSpPr>
        <p:spPr>
          <a:xfrm>
            <a:off x="7825923" y="4058725"/>
            <a:ext cx="2975610" cy="397510"/>
          </a:xfrm>
          <a:prstGeom prst="rect">
            <a:avLst/>
          </a:prstGeom>
        </p:spPr>
        <p:txBody>
          <a:bodyPr wrap="none" lIns="91431" tIns="45716" rIns="91431" bIns="45716">
            <a:spAutoFit/>
          </a:bodyPr>
          <a:lstStyle/>
          <a:p>
            <a:pPr algn="l">
              <a:spcBef>
                <a:spcPct val="0"/>
              </a:spcBef>
              <a:buFont typeface="Arial" panose="020B0604020202020204" pitchFamily="34" charset="0"/>
              <a:buNone/>
            </a:pPr>
            <a:r>
              <a:rPr lang="zh-CN" altLang="en-US" sz="2000" b="1" dirty="0" smtClean="0">
                <a:solidFill>
                  <a:srgbClr val="31859C"/>
                </a:solidFill>
                <a:latin typeface="微软雅黑" panose="020B0503020204020204" pitchFamily="34" charset="-122"/>
                <a:ea typeface="微软雅黑" panose="020B0503020204020204" pitchFamily="34" charset="-122"/>
                <a:cs typeface="Arial" panose="020B0604020202020204" pitchFamily="34" charset="0"/>
              </a:rPr>
              <a:t>保证数据库内容的安全性</a:t>
            </a:r>
            <a:endParaRPr lang="zh-CN" altLang="en-US" sz="2000" b="1" dirty="0" smtClean="0">
              <a:solidFill>
                <a:srgbClr val="31859C"/>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1" name="矩形 40"/>
          <p:cNvSpPr/>
          <p:nvPr/>
        </p:nvSpPr>
        <p:spPr>
          <a:xfrm>
            <a:off x="7876723" y="5018493"/>
            <a:ext cx="3737610" cy="397510"/>
          </a:xfrm>
          <a:prstGeom prst="rect">
            <a:avLst/>
          </a:prstGeom>
        </p:spPr>
        <p:txBody>
          <a:bodyPr wrap="none" lIns="91431" tIns="45716" rIns="91431" bIns="45716">
            <a:spAutoFit/>
          </a:bodyPr>
          <a:lstStyle/>
          <a:p>
            <a:pPr algn="l">
              <a:spcBef>
                <a:spcPct val="0"/>
              </a:spcBef>
              <a:buFont typeface="Arial" panose="020B0604020202020204" pitchFamily="34" charset="0"/>
              <a:buNone/>
            </a:pPr>
            <a:r>
              <a:rPr lang="zh-CN" altLang="en-US" sz="2000" b="1" dirty="0" smtClean="0">
                <a:solidFill>
                  <a:srgbClr val="31859C"/>
                </a:solidFill>
                <a:latin typeface="微软雅黑" panose="020B0503020204020204" pitchFamily="34" charset="-122"/>
                <a:ea typeface="微软雅黑" panose="020B0503020204020204" pitchFamily="34" charset="-122"/>
                <a:cs typeface="Arial" panose="020B0604020202020204" pitchFamily="34" charset="0"/>
              </a:rPr>
              <a:t>直观显示用户与系统交互的</a:t>
            </a:r>
            <a:r>
              <a:rPr lang="zh-CN" altLang="en-US" sz="2000" b="1" dirty="0" smtClean="0">
                <a:solidFill>
                  <a:srgbClr val="31859C"/>
                </a:solidFill>
                <a:latin typeface="微软雅黑" panose="020B0503020204020204" pitchFamily="34" charset="-122"/>
                <a:ea typeface="微软雅黑" panose="020B0503020204020204" pitchFamily="34" charset="-122"/>
                <a:cs typeface="Arial" panose="020B0604020202020204" pitchFamily="34" charset="0"/>
              </a:rPr>
              <a:t>情况</a:t>
            </a:r>
            <a:endParaRPr lang="zh-CN" altLang="en-US" sz="2000" b="1" dirty="0" smtClean="0">
              <a:solidFill>
                <a:srgbClr val="31859C"/>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3" name="文本框 32"/>
          <p:cNvSpPr txBox="1"/>
          <p:nvPr/>
        </p:nvSpPr>
        <p:spPr>
          <a:xfrm>
            <a:off x="3472652" y="1197003"/>
            <a:ext cx="180721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defPPr>
              <a:defRPr lang="zh-CN"/>
            </a:defPPr>
            <a:lvl1pPr>
              <a:spcBef>
                <a:spcPct val="0"/>
              </a:spcBef>
              <a:buFont typeface="Arial" panose="020B0604020202020204" pitchFamily="34" charset="0"/>
              <a:buNone/>
              <a:defRPr sz="2935" b="1">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r>
              <a:rPr lang="zh-CN" altLang="en-US" sz="3200" dirty="0">
                <a:solidFill>
                  <a:srgbClr val="31859C"/>
                </a:solidFill>
              </a:rPr>
              <a:t>总体设计</a:t>
            </a:r>
            <a:endParaRPr lang="zh-CN" altLang="en-US" sz="3200" dirty="0">
              <a:solidFill>
                <a:srgbClr val="31859C"/>
              </a:solidFill>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1000"/>
                                        <p:tgtEl>
                                          <p:spTgt spid="43"/>
                                        </p:tgtEl>
                                      </p:cBhvr>
                                    </p:animEffect>
                                    <p:anim calcmode="lin" valueType="num">
                                      <p:cBhvr>
                                        <p:cTn id="8" dur="1000" fill="hold"/>
                                        <p:tgtEl>
                                          <p:spTgt spid="43"/>
                                        </p:tgtEl>
                                        <p:attrNameLst>
                                          <p:attrName>ppt_w</p:attrName>
                                        </p:attrNameLst>
                                      </p:cBhvr>
                                      <p:tavLst>
                                        <p:tav tm="0" fmla="#ppt_w*sin(2.5*pi*$)">
                                          <p:val>
                                            <p:fltVal val="0"/>
                                          </p:val>
                                        </p:tav>
                                        <p:tav tm="100000">
                                          <p:val>
                                            <p:fltVal val="1"/>
                                          </p:val>
                                        </p:tav>
                                      </p:tavLst>
                                    </p:anim>
                                    <p:anim calcmode="lin" valueType="num">
                                      <p:cBhvr>
                                        <p:cTn id="9" dur="1000" fill="hold"/>
                                        <p:tgtEl>
                                          <p:spTgt spid="43"/>
                                        </p:tgtEl>
                                        <p:attrNameLst>
                                          <p:attrName>ppt_h</p:attrName>
                                        </p:attrNameLst>
                                      </p:cBhvr>
                                      <p:tavLst>
                                        <p:tav tm="0">
                                          <p:val>
                                            <p:strVal val="#ppt_h"/>
                                          </p:val>
                                        </p:tav>
                                        <p:tav tm="100000">
                                          <p:val>
                                            <p:strVal val="#ppt_h"/>
                                          </p:val>
                                        </p:tav>
                                      </p:tavLst>
                                    </p:anim>
                                  </p:childTnLst>
                                </p:cTn>
                              </p:par>
                              <p:par>
                                <p:cTn id="10" presetID="12" presetClass="entr" presetSubtype="1"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300"/>
                                        <p:tgtEl>
                                          <p:spTgt spid="11"/>
                                        </p:tgtEl>
                                        <p:attrNameLst>
                                          <p:attrName>ppt_y</p:attrName>
                                        </p:attrNameLst>
                                      </p:cBhvr>
                                      <p:tavLst>
                                        <p:tav tm="0">
                                          <p:val>
                                            <p:strVal val="#ppt_y-#ppt_h*1.125000"/>
                                          </p:val>
                                        </p:tav>
                                        <p:tav tm="100000">
                                          <p:val>
                                            <p:strVal val="#ppt_y"/>
                                          </p:val>
                                        </p:tav>
                                      </p:tavLst>
                                    </p:anim>
                                    <p:animEffect transition="in" filter="wipe(down)">
                                      <p:cBhvr>
                                        <p:cTn id="13" dur="300"/>
                                        <p:tgtEl>
                                          <p:spTgt spid="11"/>
                                        </p:tgtEl>
                                      </p:cBhvr>
                                    </p:animEffect>
                                  </p:childTnLst>
                                </p:cTn>
                              </p:par>
                              <p:par>
                                <p:cTn id="14" presetID="12" presetClass="entr" presetSubtype="1"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additive="base">
                                        <p:cTn id="16" dur="300"/>
                                        <p:tgtEl>
                                          <p:spTgt spid="21"/>
                                        </p:tgtEl>
                                        <p:attrNameLst>
                                          <p:attrName>ppt_y</p:attrName>
                                        </p:attrNameLst>
                                      </p:cBhvr>
                                      <p:tavLst>
                                        <p:tav tm="0">
                                          <p:val>
                                            <p:strVal val="#ppt_y-#ppt_h*1.125000"/>
                                          </p:val>
                                        </p:tav>
                                        <p:tav tm="100000">
                                          <p:val>
                                            <p:strVal val="#ppt_y"/>
                                          </p:val>
                                        </p:tav>
                                      </p:tavLst>
                                    </p:anim>
                                    <p:animEffect transition="in" filter="wipe(down)">
                                      <p:cBhvr>
                                        <p:cTn id="17" dur="300"/>
                                        <p:tgtEl>
                                          <p:spTgt spid="21"/>
                                        </p:tgtEl>
                                      </p:cBhvr>
                                    </p:animEffect>
                                  </p:childTnLst>
                                </p:cTn>
                              </p:par>
                              <p:par>
                                <p:cTn id="18" presetID="12" presetClass="entr" presetSubtype="1"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300"/>
                                        <p:tgtEl>
                                          <p:spTgt spid="12"/>
                                        </p:tgtEl>
                                        <p:attrNameLst>
                                          <p:attrName>ppt_y</p:attrName>
                                        </p:attrNameLst>
                                      </p:cBhvr>
                                      <p:tavLst>
                                        <p:tav tm="0">
                                          <p:val>
                                            <p:strVal val="#ppt_y-#ppt_h*1.125000"/>
                                          </p:val>
                                        </p:tav>
                                        <p:tav tm="100000">
                                          <p:val>
                                            <p:strVal val="#ppt_y"/>
                                          </p:val>
                                        </p:tav>
                                      </p:tavLst>
                                    </p:anim>
                                    <p:animEffect transition="in" filter="wipe(down)">
                                      <p:cBhvr>
                                        <p:cTn id="21" dur="300"/>
                                        <p:tgtEl>
                                          <p:spTgt spid="12"/>
                                        </p:tgtEl>
                                      </p:cBhvr>
                                    </p:animEffect>
                                  </p:childTnLst>
                                </p:cTn>
                              </p:par>
                              <p:par>
                                <p:cTn id="22" presetID="12" presetClass="entr" presetSubtype="1"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300"/>
                                        <p:tgtEl>
                                          <p:spTgt spid="17"/>
                                        </p:tgtEl>
                                        <p:attrNameLst>
                                          <p:attrName>ppt_y</p:attrName>
                                        </p:attrNameLst>
                                      </p:cBhvr>
                                      <p:tavLst>
                                        <p:tav tm="0">
                                          <p:val>
                                            <p:strVal val="#ppt_y-#ppt_h*1.125000"/>
                                          </p:val>
                                        </p:tav>
                                        <p:tav tm="100000">
                                          <p:val>
                                            <p:strVal val="#ppt_y"/>
                                          </p:val>
                                        </p:tav>
                                      </p:tavLst>
                                    </p:anim>
                                    <p:animEffect transition="in" filter="wipe(down)">
                                      <p:cBhvr>
                                        <p:cTn id="25" dur="300"/>
                                        <p:tgtEl>
                                          <p:spTgt spid="17"/>
                                        </p:tgtEl>
                                      </p:cBhvr>
                                    </p:animEffect>
                                  </p:childTnLst>
                                </p:cTn>
                              </p:par>
                              <p:par>
                                <p:cTn id="26" presetID="12" presetClass="entr" presetSubtype="1"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300"/>
                                        <p:tgtEl>
                                          <p:spTgt spid="13"/>
                                        </p:tgtEl>
                                        <p:attrNameLst>
                                          <p:attrName>ppt_y</p:attrName>
                                        </p:attrNameLst>
                                      </p:cBhvr>
                                      <p:tavLst>
                                        <p:tav tm="0">
                                          <p:val>
                                            <p:strVal val="#ppt_y-#ppt_h*1.125000"/>
                                          </p:val>
                                        </p:tav>
                                        <p:tav tm="100000">
                                          <p:val>
                                            <p:strVal val="#ppt_y"/>
                                          </p:val>
                                        </p:tav>
                                      </p:tavLst>
                                    </p:anim>
                                    <p:animEffect transition="in" filter="wipe(down)">
                                      <p:cBhvr>
                                        <p:cTn id="29" dur="300"/>
                                        <p:tgtEl>
                                          <p:spTgt spid="13"/>
                                        </p:tgtEl>
                                      </p:cBhvr>
                                    </p:animEffect>
                                  </p:childTnLst>
                                </p:cTn>
                              </p:par>
                              <p:par>
                                <p:cTn id="30" presetID="12" presetClass="entr" presetSubtype="1"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 calcmode="lin" valueType="num">
                                      <p:cBhvr additive="base">
                                        <p:cTn id="32" dur="300"/>
                                        <p:tgtEl>
                                          <p:spTgt spid="16"/>
                                        </p:tgtEl>
                                        <p:attrNameLst>
                                          <p:attrName>ppt_y</p:attrName>
                                        </p:attrNameLst>
                                      </p:cBhvr>
                                      <p:tavLst>
                                        <p:tav tm="0">
                                          <p:val>
                                            <p:strVal val="#ppt_y-#ppt_h*1.125000"/>
                                          </p:val>
                                        </p:tav>
                                        <p:tav tm="100000">
                                          <p:val>
                                            <p:strVal val="#ppt_y"/>
                                          </p:val>
                                        </p:tav>
                                      </p:tavLst>
                                    </p:anim>
                                    <p:animEffect transition="in" filter="wipe(down)">
                                      <p:cBhvr>
                                        <p:cTn id="33" dur="300"/>
                                        <p:tgtEl>
                                          <p:spTgt spid="16"/>
                                        </p:tgtEl>
                                      </p:cBhvr>
                                    </p:animEffect>
                                  </p:childTnLst>
                                </p:cTn>
                              </p:par>
                              <p:par>
                                <p:cTn id="34" presetID="12" presetClass="entr" presetSubtype="1"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additive="base">
                                        <p:cTn id="36" dur="300"/>
                                        <p:tgtEl>
                                          <p:spTgt spid="14"/>
                                        </p:tgtEl>
                                        <p:attrNameLst>
                                          <p:attrName>ppt_y</p:attrName>
                                        </p:attrNameLst>
                                      </p:cBhvr>
                                      <p:tavLst>
                                        <p:tav tm="0">
                                          <p:val>
                                            <p:strVal val="#ppt_y-#ppt_h*1.125000"/>
                                          </p:val>
                                        </p:tav>
                                        <p:tav tm="100000">
                                          <p:val>
                                            <p:strVal val="#ppt_y"/>
                                          </p:val>
                                        </p:tav>
                                      </p:tavLst>
                                    </p:anim>
                                    <p:animEffect transition="in" filter="wipe(down)">
                                      <p:cBhvr>
                                        <p:cTn id="37" dur="300"/>
                                        <p:tgtEl>
                                          <p:spTgt spid="14"/>
                                        </p:tgtEl>
                                      </p:cBhvr>
                                    </p:animEffect>
                                  </p:childTnLst>
                                </p:cTn>
                              </p:par>
                              <p:par>
                                <p:cTn id="38" presetID="12" presetClass="entr" presetSubtype="1"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 calcmode="lin" valueType="num">
                                      <p:cBhvr additive="base">
                                        <p:cTn id="40" dur="300"/>
                                        <p:tgtEl>
                                          <p:spTgt spid="15"/>
                                        </p:tgtEl>
                                        <p:attrNameLst>
                                          <p:attrName>ppt_y</p:attrName>
                                        </p:attrNameLst>
                                      </p:cBhvr>
                                      <p:tavLst>
                                        <p:tav tm="0">
                                          <p:val>
                                            <p:strVal val="#ppt_y-#ppt_h*1.125000"/>
                                          </p:val>
                                        </p:tav>
                                        <p:tav tm="100000">
                                          <p:val>
                                            <p:strVal val="#ppt_y"/>
                                          </p:val>
                                        </p:tav>
                                      </p:tavLst>
                                    </p:anim>
                                    <p:animEffect transition="in" filter="wipe(down)">
                                      <p:cBhvr>
                                        <p:cTn id="41" dur="300"/>
                                        <p:tgtEl>
                                          <p:spTgt spid="15"/>
                                        </p:tgtEl>
                                      </p:cBhvr>
                                    </p:animEffect>
                                  </p:childTnLst>
                                </p:cTn>
                              </p:par>
                              <p:par>
                                <p:cTn id="42" presetID="2" presetClass="entr" presetSubtype="4" fill="hold" grpId="0" nodeType="withEffect">
                                  <p:stCondLst>
                                    <p:cond delay="250"/>
                                  </p:stCondLst>
                                  <p:childTnLst>
                                    <p:set>
                                      <p:cBhvr>
                                        <p:cTn id="43" dur="1" fill="hold">
                                          <p:stCondLst>
                                            <p:cond delay="0"/>
                                          </p:stCondLst>
                                        </p:cTn>
                                        <p:tgtEl>
                                          <p:spTgt spid="26"/>
                                        </p:tgtEl>
                                        <p:attrNameLst>
                                          <p:attrName>style.visibility</p:attrName>
                                        </p:attrNameLst>
                                      </p:cBhvr>
                                      <p:to>
                                        <p:strVal val="visible"/>
                                      </p:to>
                                    </p:set>
                                    <p:anim calcmode="lin" valueType="num">
                                      <p:cBhvr additive="base">
                                        <p:cTn id="44" dur="250" fill="hold"/>
                                        <p:tgtEl>
                                          <p:spTgt spid="26"/>
                                        </p:tgtEl>
                                        <p:attrNameLst>
                                          <p:attrName>ppt_x</p:attrName>
                                        </p:attrNameLst>
                                      </p:cBhvr>
                                      <p:tavLst>
                                        <p:tav tm="0">
                                          <p:val>
                                            <p:strVal val="#ppt_x"/>
                                          </p:val>
                                        </p:tav>
                                        <p:tav tm="100000">
                                          <p:val>
                                            <p:strVal val="#ppt_x"/>
                                          </p:val>
                                        </p:tav>
                                      </p:tavLst>
                                    </p:anim>
                                    <p:anim calcmode="lin" valueType="num">
                                      <p:cBhvr additive="base">
                                        <p:cTn id="45" dur="250" fill="hold"/>
                                        <p:tgtEl>
                                          <p:spTgt spid="26"/>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25"/>
                                        </p:tgtEl>
                                        <p:attrNameLst>
                                          <p:attrName>style.visibility</p:attrName>
                                        </p:attrNameLst>
                                      </p:cBhvr>
                                      <p:to>
                                        <p:strVal val="visible"/>
                                      </p:to>
                                    </p:set>
                                    <p:anim calcmode="lin" valueType="num">
                                      <p:cBhvr additive="base">
                                        <p:cTn id="48" dur="250" fill="hold"/>
                                        <p:tgtEl>
                                          <p:spTgt spid="25"/>
                                        </p:tgtEl>
                                        <p:attrNameLst>
                                          <p:attrName>ppt_x</p:attrName>
                                        </p:attrNameLst>
                                      </p:cBhvr>
                                      <p:tavLst>
                                        <p:tav tm="0">
                                          <p:val>
                                            <p:strVal val="#ppt_x"/>
                                          </p:val>
                                        </p:tav>
                                        <p:tav tm="100000">
                                          <p:val>
                                            <p:strVal val="#ppt_x"/>
                                          </p:val>
                                        </p:tav>
                                      </p:tavLst>
                                    </p:anim>
                                    <p:anim calcmode="lin" valueType="num">
                                      <p:cBhvr additive="base">
                                        <p:cTn id="49" dur="250" fill="hold"/>
                                        <p:tgtEl>
                                          <p:spTgt spid="25"/>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24"/>
                                        </p:tgtEl>
                                        <p:attrNameLst>
                                          <p:attrName>style.visibility</p:attrName>
                                        </p:attrNameLst>
                                      </p:cBhvr>
                                      <p:to>
                                        <p:strVal val="visible"/>
                                      </p:to>
                                    </p:set>
                                    <p:anim calcmode="lin" valueType="num">
                                      <p:cBhvr additive="base">
                                        <p:cTn id="52" dur="250" fill="hold"/>
                                        <p:tgtEl>
                                          <p:spTgt spid="24"/>
                                        </p:tgtEl>
                                        <p:attrNameLst>
                                          <p:attrName>ppt_x</p:attrName>
                                        </p:attrNameLst>
                                      </p:cBhvr>
                                      <p:tavLst>
                                        <p:tav tm="0">
                                          <p:val>
                                            <p:strVal val="#ppt_x"/>
                                          </p:val>
                                        </p:tav>
                                        <p:tav tm="100000">
                                          <p:val>
                                            <p:strVal val="#ppt_x"/>
                                          </p:val>
                                        </p:tav>
                                      </p:tavLst>
                                    </p:anim>
                                    <p:anim calcmode="lin" valueType="num">
                                      <p:cBhvr additive="base">
                                        <p:cTn id="53" dur="250" fill="hold"/>
                                        <p:tgtEl>
                                          <p:spTgt spid="24"/>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23"/>
                                        </p:tgtEl>
                                        <p:attrNameLst>
                                          <p:attrName>style.visibility</p:attrName>
                                        </p:attrNameLst>
                                      </p:cBhvr>
                                      <p:to>
                                        <p:strVal val="visible"/>
                                      </p:to>
                                    </p:set>
                                    <p:anim calcmode="lin" valueType="num">
                                      <p:cBhvr additive="base">
                                        <p:cTn id="56" dur="250" fill="hold"/>
                                        <p:tgtEl>
                                          <p:spTgt spid="23"/>
                                        </p:tgtEl>
                                        <p:attrNameLst>
                                          <p:attrName>ppt_x</p:attrName>
                                        </p:attrNameLst>
                                      </p:cBhvr>
                                      <p:tavLst>
                                        <p:tav tm="0">
                                          <p:val>
                                            <p:strVal val="#ppt_x"/>
                                          </p:val>
                                        </p:tav>
                                        <p:tav tm="100000">
                                          <p:val>
                                            <p:strVal val="#ppt_x"/>
                                          </p:val>
                                        </p:tav>
                                      </p:tavLst>
                                    </p:anim>
                                    <p:anim calcmode="lin" valueType="num">
                                      <p:cBhvr additive="base">
                                        <p:cTn id="57" dur="250" fill="hold"/>
                                        <p:tgtEl>
                                          <p:spTgt spid="23"/>
                                        </p:tgtEl>
                                        <p:attrNameLst>
                                          <p:attrName>ppt_y</p:attrName>
                                        </p:attrNameLst>
                                      </p:cBhvr>
                                      <p:tavLst>
                                        <p:tav tm="0">
                                          <p:val>
                                            <p:strVal val="1+#ppt_h/2"/>
                                          </p:val>
                                        </p:tav>
                                        <p:tav tm="100000">
                                          <p:val>
                                            <p:strVal val="#ppt_y"/>
                                          </p:val>
                                        </p:tav>
                                      </p:tavLst>
                                    </p:anim>
                                  </p:childTnLst>
                                </p:cTn>
                              </p:par>
                              <p:par>
                                <p:cTn id="58" presetID="22" presetClass="entr" presetSubtype="8" fill="hold" grpId="0" nodeType="withEffect">
                                  <p:stCondLst>
                                    <p:cond delay="0"/>
                                  </p:stCondLst>
                                  <p:childTnLst>
                                    <p:set>
                                      <p:cBhvr>
                                        <p:cTn id="59" dur="1" fill="hold">
                                          <p:stCondLst>
                                            <p:cond delay="0"/>
                                          </p:stCondLst>
                                        </p:cTn>
                                        <p:tgtEl>
                                          <p:spTgt spid="27"/>
                                        </p:tgtEl>
                                        <p:attrNameLst>
                                          <p:attrName>style.visibility</p:attrName>
                                        </p:attrNameLst>
                                      </p:cBhvr>
                                      <p:to>
                                        <p:strVal val="visible"/>
                                      </p:to>
                                    </p:set>
                                    <p:animEffect transition="in" filter="wipe(left)">
                                      <p:cBhvr>
                                        <p:cTn id="60" dur="500"/>
                                        <p:tgtEl>
                                          <p:spTgt spid="27"/>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wipe(left)">
                                      <p:cBhvr>
                                        <p:cTn id="63" dur="500"/>
                                        <p:tgtEl>
                                          <p:spTgt spid="28"/>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wipe(left)">
                                      <p:cBhvr>
                                        <p:cTn id="66" dur="450"/>
                                        <p:tgtEl>
                                          <p:spTgt spid="30"/>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wipe(left)">
                                      <p:cBhvr>
                                        <p:cTn id="69" dur="500"/>
                                        <p:tgtEl>
                                          <p:spTgt spid="31"/>
                                        </p:tgtEl>
                                      </p:cBhvr>
                                    </p:animEffect>
                                  </p:childTnLst>
                                </p:cTn>
                              </p:par>
                              <p:par>
                                <p:cTn id="70" presetID="22" presetClass="entr" presetSubtype="8" fill="hold" nodeType="withEffect">
                                  <p:stCondLst>
                                    <p:cond delay="0"/>
                                  </p:stCondLst>
                                  <p:childTnLst>
                                    <p:set>
                                      <p:cBhvr>
                                        <p:cTn id="71" dur="1" fill="hold">
                                          <p:stCondLst>
                                            <p:cond delay="0"/>
                                          </p:stCondLst>
                                        </p:cTn>
                                        <p:tgtEl>
                                          <p:spTgt spid="37"/>
                                        </p:tgtEl>
                                        <p:attrNameLst>
                                          <p:attrName>style.visibility</p:attrName>
                                        </p:attrNameLst>
                                      </p:cBhvr>
                                      <p:to>
                                        <p:strVal val="visible"/>
                                      </p:to>
                                    </p:set>
                                    <p:animEffect transition="in" filter="wipe(left)">
                                      <p:cBhvr>
                                        <p:cTn id="72" dur="350"/>
                                        <p:tgtEl>
                                          <p:spTgt spid="37"/>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39"/>
                                        </p:tgtEl>
                                        <p:attrNameLst>
                                          <p:attrName>style.visibility</p:attrName>
                                        </p:attrNameLst>
                                      </p:cBhvr>
                                      <p:to>
                                        <p:strVal val="visible"/>
                                      </p:to>
                                    </p:set>
                                    <p:animEffect transition="in" filter="wipe(left)">
                                      <p:cBhvr>
                                        <p:cTn id="75" dur="500"/>
                                        <p:tgtEl>
                                          <p:spTgt spid="39"/>
                                        </p:tgtEl>
                                      </p:cBhvr>
                                    </p:animEffect>
                                  </p:childTnLst>
                                </p:cTn>
                              </p:par>
                              <p:par>
                                <p:cTn id="76" presetID="22" presetClass="entr" presetSubtype="8" fill="hold" nodeType="withEffect">
                                  <p:stCondLst>
                                    <p:cond delay="0"/>
                                  </p:stCondLst>
                                  <p:childTnLst>
                                    <p:set>
                                      <p:cBhvr>
                                        <p:cTn id="77" dur="1" fill="hold">
                                          <p:stCondLst>
                                            <p:cond delay="0"/>
                                          </p:stCondLst>
                                        </p:cTn>
                                        <p:tgtEl>
                                          <p:spTgt spid="38"/>
                                        </p:tgtEl>
                                        <p:attrNameLst>
                                          <p:attrName>style.visibility</p:attrName>
                                        </p:attrNameLst>
                                      </p:cBhvr>
                                      <p:to>
                                        <p:strVal val="visible"/>
                                      </p:to>
                                    </p:set>
                                    <p:animEffect transition="in" filter="wipe(left)">
                                      <p:cBhvr>
                                        <p:cTn id="78" dur="250"/>
                                        <p:tgtEl>
                                          <p:spTgt spid="38"/>
                                        </p:tgtEl>
                                      </p:cBhvr>
                                    </p:animEffect>
                                  </p:childTnLst>
                                </p:cTn>
                              </p:par>
                              <p:par>
                                <p:cTn id="79" presetID="22" presetClass="entr" presetSubtype="8" fill="hold" grpId="0" nodeType="withEffect">
                                  <p:stCondLst>
                                    <p:cond delay="0"/>
                                  </p:stCondLst>
                                  <p:childTnLst>
                                    <p:set>
                                      <p:cBhvr>
                                        <p:cTn id="80" dur="1" fill="hold">
                                          <p:stCondLst>
                                            <p:cond delay="0"/>
                                          </p:stCondLst>
                                        </p:cTn>
                                        <p:tgtEl>
                                          <p:spTgt spid="41"/>
                                        </p:tgtEl>
                                        <p:attrNameLst>
                                          <p:attrName>style.visibility</p:attrName>
                                        </p:attrNameLst>
                                      </p:cBhvr>
                                      <p:to>
                                        <p:strVal val="visible"/>
                                      </p:to>
                                    </p:set>
                                    <p:animEffect transition="in" filter="wipe(left)">
                                      <p:cBhvr>
                                        <p:cTn id="8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2" grpId="0" bldLvl="0" animBg="1"/>
      <p:bldP spid="13" grpId="0" bldLvl="0" animBg="1"/>
      <p:bldP spid="14" grpId="0" bldLvl="0" animBg="1"/>
      <p:bldP spid="15" grpId="0"/>
      <p:bldP spid="16" grpId="0"/>
      <p:bldP spid="17" grpId="0"/>
      <p:bldP spid="21" grpId="0"/>
      <p:bldP spid="23" grpId="0" bldLvl="0" animBg="1"/>
      <p:bldP spid="24" grpId="0" bldLvl="0" animBg="1"/>
      <p:bldP spid="25" grpId="0" bldLvl="0" animBg="1"/>
      <p:bldP spid="26" grpId="0" bldLvl="0" animBg="1"/>
      <p:bldP spid="27" grpId="0" bldLvl="0" animBg="1"/>
      <p:bldP spid="28" grpId="0"/>
      <p:bldP spid="30" grpId="0" bldLvl="0" animBg="1"/>
      <p:bldP spid="31" grpId="0"/>
      <p:bldP spid="39" grpId="0"/>
      <p:bldP spid="41" grpId="0"/>
      <p:bldP spid="4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总体设计</a:t>
            </a:r>
            <a:endParaRPr lang="zh-CN" altLang="en-US" dirty="0">
              <a:solidFill>
                <a:schemeClr val="bg1"/>
              </a:solidFill>
              <a:latin typeface="微软雅黑" panose="020B0503020204020204" pitchFamily="34" charset="-122"/>
              <a:ea typeface="微软雅黑" panose="020B0503020204020204" pitchFamily="34" charset="-122"/>
            </a:endParaRP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11" name="Freeform 6"/>
          <p:cNvSpPr/>
          <p:nvPr/>
        </p:nvSpPr>
        <p:spPr bwMode="auto">
          <a:xfrm>
            <a:off x="5869668" y="4924421"/>
            <a:ext cx="4050" cy="2001"/>
          </a:xfrm>
          <a:custGeom>
            <a:avLst/>
            <a:gdLst>
              <a:gd name="T0" fmla="*/ 2 w 4"/>
              <a:gd name="T1" fmla="*/ 0 h 4"/>
              <a:gd name="T2" fmla="*/ 4 w 4"/>
              <a:gd name="T3" fmla="*/ 4 h 4"/>
              <a:gd name="T4" fmla="*/ 0 w 4"/>
              <a:gd name="T5" fmla="*/ 4 h 4"/>
              <a:gd name="T6" fmla="*/ 2 w 4"/>
              <a:gd name="T7" fmla="*/ 0 h 4"/>
            </a:gdLst>
            <a:ahLst/>
            <a:cxnLst>
              <a:cxn ang="0">
                <a:pos x="T0" y="T1"/>
              </a:cxn>
              <a:cxn ang="0">
                <a:pos x="T2" y="T3"/>
              </a:cxn>
              <a:cxn ang="0">
                <a:pos x="T4" y="T5"/>
              </a:cxn>
              <a:cxn ang="0">
                <a:pos x="T6" y="T7"/>
              </a:cxn>
            </a:cxnLst>
            <a:rect l="0" t="0" r="r" b="b"/>
            <a:pathLst>
              <a:path w="4" h="4">
                <a:moveTo>
                  <a:pt x="2" y="0"/>
                </a:moveTo>
                <a:lnTo>
                  <a:pt x="4" y="4"/>
                </a:lnTo>
                <a:lnTo>
                  <a:pt x="0" y="4"/>
                </a:lnTo>
                <a:lnTo>
                  <a:pt x="2" y="0"/>
                </a:lnTo>
                <a:close/>
              </a:path>
            </a:pathLst>
          </a:custGeom>
          <a:solidFill>
            <a:srgbClr val="FFCA00"/>
          </a:solidFill>
          <a:ln w="0">
            <a:noFill/>
            <a:prstDash val="solid"/>
            <a:round/>
          </a:ln>
        </p:spPr>
        <p:txBody>
          <a:bodyPr vert="horz" wrap="square" lIns="123718" tIns="61859" rIns="123718" bIns="61859" numCol="1" anchor="t" anchorCtr="0" compatLnSpc="1"/>
          <a:lstStyle/>
          <a:p>
            <a:pPr algn="ctr" fontAlgn="base">
              <a:spcBef>
                <a:spcPct val="0"/>
              </a:spcBef>
              <a:spcAft>
                <a:spcPct val="0"/>
              </a:spcAft>
            </a:pPr>
            <a:endParaRPr lang="en-US" sz="280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12" name="Freeform 46"/>
          <p:cNvSpPr/>
          <p:nvPr/>
        </p:nvSpPr>
        <p:spPr bwMode="auto">
          <a:xfrm flipH="1">
            <a:off x="7353394" y="1877033"/>
            <a:ext cx="3243275" cy="150719"/>
          </a:xfrm>
          <a:custGeom>
            <a:avLst/>
            <a:gdLst>
              <a:gd name="T0" fmla="*/ 0 w 21600"/>
              <a:gd name="T1" fmla="*/ 21600 h 21600"/>
              <a:gd name="T2" fmla="*/ 0 w 21600"/>
              <a:gd name="T3" fmla="*/ 0 h 21600"/>
              <a:gd name="T4" fmla="*/ 21600 w 21600"/>
              <a:gd name="T5" fmla="*/ 0 h 21600"/>
            </a:gdLst>
            <a:ahLst/>
            <a:cxnLst>
              <a:cxn ang="0">
                <a:pos x="T0" y="T1"/>
              </a:cxn>
              <a:cxn ang="0">
                <a:pos x="T2" y="T3"/>
              </a:cxn>
              <a:cxn ang="0">
                <a:pos x="T4" y="T5"/>
              </a:cxn>
            </a:cxnLst>
            <a:rect l="0" t="0" r="r" b="b"/>
            <a:pathLst>
              <a:path w="21600" h="21600">
                <a:moveTo>
                  <a:pt x="0" y="21600"/>
                </a:moveTo>
                <a:lnTo>
                  <a:pt x="0" y="0"/>
                </a:lnTo>
                <a:lnTo>
                  <a:pt x="21600" y="0"/>
                </a:lnTo>
              </a:path>
            </a:pathLst>
          </a:custGeom>
          <a:noFill/>
          <a:ln w="9525" cap="flat">
            <a:solidFill>
              <a:srgbClr val="5F5F5F"/>
            </a:solidFill>
            <a:prstDash val="solid"/>
            <a:miter lim="800000"/>
            <a:headEnd type="none" w="med" len="med"/>
            <a:tailEnd type="oval" w="med" len="med"/>
          </a:ln>
          <a:extLst>
            <a:ext uri="{909E8E84-426E-40DD-AFC4-6F175D3DCCD1}">
              <a14:hiddenFill xmlns:a14="http://schemas.microsoft.com/office/drawing/2010/main">
                <a:solidFill>
                  <a:srgbClr val="FFFFFF"/>
                </a:solidFill>
              </a14:hiddenFill>
            </a:ext>
          </a:extLst>
        </p:spPr>
        <p:txBody>
          <a:bodyPr lIns="0" tIns="0" rIns="0" bIns="0"/>
          <a:lstStyle/>
          <a:p>
            <a:pPr algn="ctr" fontAlgn="base">
              <a:spcBef>
                <a:spcPct val="0"/>
              </a:spcBef>
              <a:spcAft>
                <a:spcPct val="0"/>
              </a:spcAft>
            </a:pPr>
            <a:endParaRPr lang="en-US" sz="2800">
              <a:solidFill>
                <a:srgbClr val="323232"/>
              </a:solidFill>
              <a:latin typeface="微软雅黑" panose="020B0503020204020204" pitchFamily="34" charset="-122"/>
              <a:ea typeface="微软雅黑" panose="020B0503020204020204" pitchFamily="34" charset="-122"/>
              <a:cs typeface="Open Sans Condensed Light" pitchFamily="34" charset="0"/>
              <a:sym typeface="Gill Sans" charset="0"/>
            </a:endParaRPr>
          </a:p>
        </p:txBody>
      </p:sp>
      <p:sp>
        <p:nvSpPr>
          <p:cNvPr id="14" name="Freeform 46"/>
          <p:cNvSpPr/>
          <p:nvPr/>
        </p:nvSpPr>
        <p:spPr bwMode="auto">
          <a:xfrm flipH="1">
            <a:off x="6691947" y="4247623"/>
            <a:ext cx="3895609" cy="150719"/>
          </a:xfrm>
          <a:custGeom>
            <a:avLst/>
            <a:gdLst>
              <a:gd name="T0" fmla="*/ 0 w 21600"/>
              <a:gd name="T1" fmla="*/ 21600 h 21600"/>
              <a:gd name="T2" fmla="*/ 0 w 21600"/>
              <a:gd name="T3" fmla="*/ 0 h 21600"/>
              <a:gd name="T4" fmla="*/ 21600 w 21600"/>
              <a:gd name="T5" fmla="*/ 0 h 21600"/>
            </a:gdLst>
            <a:ahLst/>
            <a:cxnLst>
              <a:cxn ang="0">
                <a:pos x="T0" y="T1"/>
              </a:cxn>
              <a:cxn ang="0">
                <a:pos x="T2" y="T3"/>
              </a:cxn>
              <a:cxn ang="0">
                <a:pos x="T4" y="T5"/>
              </a:cxn>
            </a:cxnLst>
            <a:rect l="0" t="0" r="r" b="b"/>
            <a:pathLst>
              <a:path w="21600" h="21600">
                <a:moveTo>
                  <a:pt x="0" y="21600"/>
                </a:moveTo>
                <a:lnTo>
                  <a:pt x="0" y="0"/>
                </a:lnTo>
                <a:lnTo>
                  <a:pt x="21600" y="0"/>
                </a:lnTo>
              </a:path>
            </a:pathLst>
          </a:custGeom>
          <a:noFill/>
          <a:ln w="9525" cap="flat">
            <a:solidFill>
              <a:srgbClr val="5F5F5F"/>
            </a:solidFill>
            <a:prstDash val="solid"/>
            <a:miter lim="800000"/>
            <a:headEnd type="none" w="med" len="med"/>
            <a:tailEnd type="oval" w="med" len="med"/>
          </a:ln>
          <a:extLst>
            <a:ext uri="{909E8E84-426E-40DD-AFC4-6F175D3DCCD1}">
              <a14:hiddenFill xmlns:a14="http://schemas.microsoft.com/office/drawing/2010/main">
                <a:solidFill>
                  <a:srgbClr val="FFFFFF"/>
                </a:solidFill>
              </a14:hiddenFill>
            </a:ext>
          </a:extLst>
        </p:spPr>
        <p:txBody>
          <a:bodyPr lIns="0" tIns="0" rIns="0" bIns="0"/>
          <a:lstStyle/>
          <a:p>
            <a:pPr algn="ctr" fontAlgn="base">
              <a:spcBef>
                <a:spcPct val="0"/>
              </a:spcBef>
              <a:spcAft>
                <a:spcPct val="0"/>
              </a:spcAft>
            </a:pPr>
            <a:endParaRPr lang="en-US" sz="2800">
              <a:solidFill>
                <a:srgbClr val="323232"/>
              </a:solidFill>
              <a:latin typeface="微软雅黑" panose="020B0503020204020204" pitchFamily="34" charset="-122"/>
              <a:ea typeface="微软雅黑" panose="020B0503020204020204" pitchFamily="34" charset="-122"/>
              <a:cs typeface="Open Sans Condensed Light" pitchFamily="34" charset="0"/>
              <a:sym typeface="Gill Sans" charset="0"/>
            </a:endParaRPr>
          </a:p>
        </p:txBody>
      </p:sp>
      <p:sp>
        <p:nvSpPr>
          <p:cNvPr id="15" name="Freeform 46"/>
          <p:cNvSpPr/>
          <p:nvPr/>
        </p:nvSpPr>
        <p:spPr bwMode="auto">
          <a:xfrm>
            <a:off x="1529025" y="2335151"/>
            <a:ext cx="3114867" cy="150719"/>
          </a:xfrm>
          <a:custGeom>
            <a:avLst/>
            <a:gdLst>
              <a:gd name="T0" fmla="*/ 0 w 21600"/>
              <a:gd name="T1" fmla="*/ 21600 h 21600"/>
              <a:gd name="T2" fmla="*/ 0 w 21600"/>
              <a:gd name="T3" fmla="*/ 0 h 21600"/>
              <a:gd name="T4" fmla="*/ 21600 w 21600"/>
              <a:gd name="T5" fmla="*/ 0 h 21600"/>
            </a:gdLst>
            <a:ahLst/>
            <a:cxnLst>
              <a:cxn ang="0">
                <a:pos x="T0" y="T1"/>
              </a:cxn>
              <a:cxn ang="0">
                <a:pos x="T2" y="T3"/>
              </a:cxn>
              <a:cxn ang="0">
                <a:pos x="T4" y="T5"/>
              </a:cxn>
            </a:cxnLst>
            <a:rect l="0" t="0" r="r" b="b"/>
            <a:pathLst>
              <a:path w="21600" h="21600">
                <a:moveTo>
                  <a:pt x="0" y="21600"/>
                </a:moveTo>
                <a:lnTo>
                  <a:pt x="0" y="0"/>
                </a:lnTo>
                <a:lnTo>
                  <a:pt x="21600" y="0"/>
                </a:lnTo>
              </a:path>
            </a:pathLst>
          </a:custGeom>
          <a:noFill/>
          <a:ln w="9525" cap="flat">
            <a:solidFill>
              <a:srgbClr val="5F5F5F"/>
            </a:solidFill>
            <a:prstDash val="solid"/>
            <a:miter lim="800000"/>
            <a:headEnd type="none" w="med" len="med"/>
            <a:tailEnd type="oval" w="med" len="med"/>
          </a:ln>
          <a:extLst>
            <a:ext uri="{909E8E84-426E-40DD-AFC4-6F175D3DCCD1}">
              <a14:hiddenFill xmlns:a14="http://schemas.microsoft.com/office/drawing/2010/main">
                <a:solidFill>
                  <a:srgbClr val="FFFFFF"/>
                </a:solidFill>
              </a14:hiddenFill>
            </a:ext>
          </a:extLst>
        </p:spPr>
        <p:txBody>
          <a:bodyPr lIns="0" tIns="0" rIns="0" bIns="0"/>
          <a:lstStyle/>
          <a:p>
            <a:pPr algn="ctr" fontAlgn="base">
              <a:spcBef>
                <a:spcPct val="0"/>
              </a:spcBef>
              <a:spcAft>
                <a:spcPct val="0"/>
              </a:spcAft>
            </a:pPr>
            <a:endParaRPr lang="en-US" sz="2800">
              <a:solidFill>
                <a:srgbClr val="323232"/>
              </a:solidFill>
              <a:latin typeface="微软雅黑" panose="020B0503020204020204" pitchFamily="34" charset="-122"/>
              <a:ea typeface="微软雅黑" panose="020B0503020204020204" pitchFamily="34" charset="-122"/>
              <a:cs typeface="Open Sans Condensed Light" pitchFamily="34" charset="0"/>
              <a:sym typeface="Gill Sans" charset="0"/>
            </a:endParaRPr>
          </a:p>
        </p:txBody>
      </p:sp>
      <p:sp>
        <p:nvSpPr>
          <p:cNvPr id="16" name="Rectangle 37"/>
          <p:cNvSpPr/>
          <p:nvPr/>
        </p:nvSpPr>
        <p:spPr bwMode="auto">
          <a:xfrm>
            <a:off x="1795780" y="2535555"/>
            <a:ext cx="2990850" cy="665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2000" b="1" dirty="0">
                <a:solidFill>
                  <a:srgbClr val="595959"/>
                </a:solidFill>
                <a:latin typeface="黑体" panose="02010609060101010101" charset="-122"/>
                <a:ea typeface="黑体" panose="02010609060101010101" charset="-122"/>
                <a:cs typeface="黑体" panose="02010609060101010101" charset="-122"/>
                <a:sym typeface="Gill Sans" charset="0"/>
              </a:rPr>
              <a:t>用户管理模块</a:t>
            </a:r>
            <a:r>
              <a:rPr lang="zh-CN" altLang="en-US" sz="2000" dirty="0">
                <a:solidFill>
                  <a:srgbClr val="595959"/>
                </a:solidFill>
                <a:latin typeface="黑体" panose="02010609060101010101" charset="-122"/>
                <a:ea typeface="黑体" panose="02010609060101010101" charset="-122"/>
                <a:cs typeface="黑体" panose="02010609060101010101" charset="-122"/>
                <a:sym typeface="Gill Sans" charset="0"/>
              </a:rPr>
              <a:t>:</a:t>
            </a:r>
            <a:r>
              <a:rPr lang="zh-CN" altLang="en-US" dirty="0">
                <a:solidFill>
                  <a:srgbClr val="595959"/>
                </a:solidFill>
                <a:latin typeface="黑体" panose="02010609060101010101" charset="-122"/>
                <a:ea typeface="黑体" panose="02010609060101010101" charset="-122"/>
                <a:cs typeface="黑体" panose="02010609060101010101" charset="-122"/>
                <a:sym typeface="Gill Sans" charset="0"/>
              </a:rPr>
              <a:t>实现新增用户，查看和修改用户信息功能。</a:t>
            </a:r>
            <a:endParaRPr lang="zh-CN" altLang="en-US" dirty="0">
              <a:solidFill>
                <a:srgbClr val="595959"/>
              </a:solidFill>
              <a:latin typeface="黑体" panose="02010609060101010101" charset="-122"/>
              <a:ea typeface="黑体" panose="02010609060101010101" charset="-122"/>
              <a:cs typeface="黑体" panose="02010609060101010101" charset="-122"/>
              <a:sym typeface="Gill Sans" charset="0"/>
            </a:endParaRPr>
          </a:p>
        </p:txBody>
      </p:sp>
      <p:sp>
        <p:nvSpPr>
          <p:cNvPr id="17" name="Freeform 46"/>
          <p:cNvSpPr/>
          <p:nvPr/>
        </p:nvSpPr>
        <p:spPr bwMode="auto">
          <a:xfrm>
            <a:off x="1529025" y="3317911"/>
            <a:ext cx="4005536" cy="150719"/>
          </a:xfrm>
          <a:custGeom>
            <a:avLst/>
            <a:gdLst>
              <a:gd name="T0" fmla="*/ 0 w 21600"/>
              <a:gd name="T1" fmla="*/ 21600 h 21600"/>
              <a:gd name="T2" fmla="*/ 0 w 21600"/>
              <a:gd name="T3" fmla="*/ 0 h 21600"/>
              <a:gd name="T4" fmla="*/ 21600 w 21600"/>
              <a:gd name="T5" fmla="*/ 0 h 21600"/>
            </a:gdLst>
            <a:ahLst/>
            <a:cxnLst>
              <a:cxn ang="0">
                <a:pos x="T0" y="T1"/>
              </a:cxn>
              <a:cxn ang="0">
                <a:pos x="T2" y="T3"/>
              </a:cxn>
              <a:cxn ang="0">
                <a:pos x="T4" y="T5"/>
              </a:cxn>
            </a:cxnLst>
            <a:rect l="0" t="0" r="r" b="b"/>
            <a:pathLst>
              <a:path w="21600" h="21600">
                <a:moveTo>
                  <a:pt x="0" y="21600"/>
                </a:moveTo>
                <a:lnTo>
                  <a:pt x="0" y="0"/>
                </a:lnTo>
                <a:lnTo>
                  <a:pt x="21600" y="0"/>
                </a:lnTo>
              </a:path>
            </a:pathLst>
          </a:custGeom>
          <a:noFill/>
          <a:ln w="9525" cap="flat">
            <a:solidFill>
              <a:srgbClr val="5F5F5F"/>
            </a:solidFill>
            <a:prstDash val="solid"/>
            <a:miter lim="800000"/>
            <a:headEnd type="none" w="med" len="med"/>
            <a:tailEnd type="oval" w="med" len="med"/>
          </a:ln>
          <a:extLst>
            <a:ext uri="{909E8E84-426E-40DD-AFC4-6F175D3DCCD1}">
              <a14:hiddenFill xmlns:a14="http://schemas.microsoft.com/office/drawing/2010/main">
                <a:solidFill>
                  <a:srgbClr val="FFFFFF"/>
                </a:solidFill>
              </a14:hiddenFill>
            </a:ext>
          </a:extLst>
        </p:spPr>
        <p:txBody>
          <a:bodyPr lIns="0" tIns="0" rIns="0" bIns="0"/>
          <a:lstStyle/>
          <a:p>
            <a:pPr algn="ctr" fontAlgn="base">
              <a:spcBef>
                <a:spcPct val="0"/>
              </a:spcBef>
              <a:spcAft>
                <a:spcPct val="0"/>
              </a:spcAft>
            </a:pPr>
            <a:endParaRPr lang="en-US" sz="2800">
              <a:solidFill>
                <a:srgbClr val="323232"/>
              </a:solidFill>
              <a:latin typeface="微软雅黑" panose="020B0503020204020204" pitchFamily="34" charset="-122"/>
              <a:ea typeface="微软雅黑" panose="020B0503020204020204" pitchFamily="34" charset="-122"/>
              <a:cs typeface="Open Sans Condensed Light" pitchFamily="34" charset="0"/>
              <a:sym typeface="Gill Sans" charset="0"/>
            </a:endParaRPr>
          </a:p>
        </p:txBody>
      </p:sp>
      <p:sp>
        <p:nvSpPr>
          <p:cNvPr id="21" name="Rectangle 37"/>
          <p:cNvSpPr/>
          <p:nvPr/>
        </p:nvSpPr>
        <p:spPr bwMode="auto">
          <a:xfrm>
            <a:off x="1844040" y="3518535"/>
            <a:ext cx="3233420" cy="748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2000" b="1" dirty="0">
                <a:solidFill>
                  <a:srgbClr val="595959"/>
                </a:solidFill>
                <a:latin typeface="黑体" panose="02010609060101010101" charset="-122"/>
                <a:ea typeface="黑体" panose="02010609060101010101" charset="-122"/>
                <a:cs typeface="黑体" panose="02010609060101010101" charset="-122"/>
                <a:sym typeface="Gill Sans" charset="0"/>
              </a:rPr>
              <a:t>管理员管理模块</a:t>
            </a:r>
            <a:r>
              <a:rPr lang="zh-CN" altLang="en-US" sz="2000" dirty="0">
                <a:solidFill>
                  <a:srgbClr val="595959"/>
                </a:solidFill>
                <a:latin typeface="黑体" panose="02010609060101010101" charset="-122"/>
                <a:ea typeface="黑体" panose="02010609060101010101" charset="-122"/>
                <a:cs typeface="黑体" panose="02010609060101010101" charset="-122"/>
                <a:sym typeface="Gill Sans" charset="0"/>
              </a:rPr>
              <a:t>:</a:t>
            </a:r>
            <a:r>
              <a:rPr lang="zh-CN" altLang="en-US" dirty="0">
                <a:solidFill>
                  <a:srgbClr val="595959"/>
                </a:solidFill>
                <a:latin typeface="黑体" panose="02010609060101010101" charset="-122"/>
                <a:ea typeface="黑体" panose="02010609060101010101" charset="-122"/>
                <a:cs typeface="黑体" panose="02010609060101010101" charset="-122"/>
                <a:sym typeface="Gill Sans" charset="0"/>
              </a:rPr>
              <a:t>实现查看用户信息、修改管理员信息功能。</a:t>
            </a:r>
            <a:endParaRPr lang="zh-CN" altLang="en-US" dirty="0">
              <a:solidFill>
                <a:srgbClr val="595959"/>
              </a:solidFill>
              <a:latin typeface="黑体" panose="02010609060101010101" charset="-122"/>
              <a:ea typeface="黑体" panose="02010609060101010101" charset="-122"/>
              <a:cs typeface="黑体" panose="02010609060101010101" charset="-122"/>
              <a:sym typeface="Gill Sans" charset="0"/>
            </a:endParaRPr>
          </a:p>
        </p:txBody>
      </p:sp>
      <p:sp>
        <p:nvSpPr>
          <p:cNvPr id="23" name="Freeform 46"/>
          <p:cNvSpPr/>
          <p:nvPr/>
        </p:nvSpPr>
        <p:spPr bwMode="auto">
          <a:xfrm flipV="1">
            <a:off x="1501085" y="5300730"/>
            <a:ext cx="3418434" cy="150719"/>
          </a:xfrm>
          <a:custGeom>
            <a:avLst/>
            <a:gdLst>
              <a:gd name="T0" fmla="*/ 0 w 21600"/>
              <a:gd name="T1" fmla="*/ 21600 h 21600"/>
              <a:gd name="T2" fmla="*/ 0 w 21600"/>
              <a:gd name="T3" fmla="*/ 0 h 21600"/>
              <a:gd name="T4" fmla="*/ 21600 w 21600"/>
              <a:gd name="T5" fmla="*/ 0 h 21600"/>
            </a:gdLst>
            <a:ahLst/>
            <a:cxnLst>
              <a:cxn ang="0">
                <a:pos x="T0" y="T1"/>
              </a:cxn>
              <a:cxn ang="0">
                <a:pos x="T2" y="T3"/>
              </a:cxn>
              <a:cxn ang="0">
                <a:pos x="T4" y="T5"/>
              </a:cxn>
            </a:cxnLst>
            <a:rect l="0" t="0" r="r" b="b"/>
            <a:pathLst>
              <a:path w="21600" h="21600">
                <a:moveTo>
                  <a:pt x="0" y="21600"/>
                </a:moveTo>
                <a:lnTo>
                  <a:pt x="0" y="0"/>
                </a:lnTo>
                <a:lnTo>
                  <a:pt x="21600" y="0"/>
                </a:lnTo>
              </a:path>
            </a:pathLst>
          </a:custGeom>
          <a:noFill/>
          <a:ln w="9525" cap="flat">
            <a:solidFill>
              <a:srgbClr val="5F5F5F"/>
            </a:solidFill>
            <a:prstDash val="solid"/>
            <a:miter lim="800000"/>
            <a:headEnd type="none" w="med" len="med"/>
            <a:tailEnd type="oval" w="med" len="med"/>
          </a:ln>
          <a:extLst>
            <a:ext uri="{909E8E84-426E-40DD-AFC4-6F175D3DCCD1}">
              <a14:hiddenFill xmlns:a14="http://schemas.microsoft.com/office/drawing/2010/main">
                <a:solidFill>
                  <a:srgbClr val="FFFFFF"/>
                </a:solidFill>
              </a14:hiddenFill>
            </a:ext>
          </a:extLst>
        </p:spPr>
        <p:txBody>
          <a:bodyPr lIns="0" tIns="0" rIns="0" bIns="0"/>
          <a:lstStyle/>
          <a:p>
            <a:pPr algn="ctr" fontAlgn="base">
              <a:spcBef>
                <a:spcPct val="0"/>
              </a:spcBef>
              <a:spcAft>
                <a:spcPct val="0"/>
              </a:spcAft>
            </a:pPr>
            <a:endParaRPr lang="en-US" sz="2800">
              <a:solidFill>
                <a:srgbClr val="323232"/>
              </a:solidFill>
              <a:latin typeface="微软雅黑" panose="020B0503020204020204" pitchFamily="34" charset="-122"/>
              <a:ea typeface="微软雅黑" panose="020B0503020204020204" pitchFamily="34" charset="-122"/>
              <a:cs typeface="Open Sans Condensed Light" pitchFamily="34" charset="0"/>
              <a:sym typeface="Gill Sans" charset="0"/>
            </a:endParaRPr>
          </a:p>
        </p:txBody>
      </p:sp>
      <p:sp>
        <p:nvSpPr>
          <p:cNvPr id="24" name="Rectangle 37"/>
          <p:cNvSpPr/>
          <p:nvPr/>
        </p:nvSpPr>
        <p:spPr bwMode="auto">
          <a:xfrm>
            <a:off x="1844040" y="4383405"/>
            <a:ext cx="3075305" cy="603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2000" b="1" dirty="0">
                <a:solidFill>
                  <a:srgbClr val="595959"/>
                </a:solidFill>
                <a:latin typeface="黑体" panose="02010609060101010101" charset="-122"/>
                <a:ea typeface="黑体" panose="02010609060101010101" charset="-122"/>
                <a:cs typeface="黑体" panose="02010609060101010101" charset="-122"/>
                <a:sym typeface="Gill Sans" charset="0"/>
              </a:rPr>
              <a:t>权限管理模块</a:t>
            </a:r>
            <a:r>
              <a:rPr lang="zh-CN" altLang="en-US" sz="2000" dirty="0">
                <a:solidFill>
                  <a:srgbClr val="595959"/>
                </a:solidFill>
                <a:latin typeface="黑体" panose="02010609060101010101" charset="-122"/>
                <a:ea typeface="黑体" panose="02010609060101010101" charset="-122"/>
                <a:cs typeface="黑体" panose="02010609060101010101" charset="-122"/>
                <a:sym typeface="Gill Sans" charset="0"/>
              </a:rPr>
              <a:t>:</a:t>
            </a:r>
            <a:r>
              <a:rPr lang="zh-CN" altLang="en-US" dirty="0">
                <a:solidFill>
                  <a:srgbClr val="595959"/>
                </a:solidFill>
                <a:latin typeface="黑体" panose="02010609060101010101" charset="-122"/>
                <a:ea typeface="黑体" panose="02010609060101010101" charset="-122"/>
                <a:sym typeface="Gill Sans" charset="0"/>
              </a:rPr>
              <a:t>实现对管理员、对管理的模块和管理的评论赋权功能。</a:t>
            </a:r>
            <a:endParaRPr lang="zh-CN" altLang="en-US" dirty="0">
              <a:solidFill>
                <a:srgbClr val="595959"/>
              </a:solidFill>
              <a:latin typeface="黑体" panose="02010609060101010101" charset="-122"/>
              <a:ea typeface="黑体" panose="02010609060101010101" charset="-122"/>
              <a:sym typeface="Gill Sans" charset="0"/>
            </a:endParaRPr>
          </a:p>
        </p:txBody>
      </p:sp>
      <p:grpSp>
        <p:nvGrpSpPr>
          <p:cNvPr id="25" name="Group 5"/>
          <p:cNvGrpSpPr/>
          <p:nvPr/>
        </p:nvGrpSpPr>
        <p:grpSpPr>
          <a:xfrm>
            <a:off x="1338475" y="2586946"/>
            <a:ext cx="381100" cy="332708"/>
            <a:chOff x="1079332" y="2203296"/>
            <a:chExt cx="298739" cy="264080"/>
          </a:xfrm>
        </p:grpSpPr>
        <p:sp>
          <p:nvSpPr>
            <p:cNvPr id="26" name="Oval 2"/>
            <p:cNvSpPr/>
            <p:nvPr/>
          </p:nvSpPr>
          <p:spPr bwMode="auto">
            <a:xfrm>
              <a:off x="1103804" y="2203296"/>
              <a:ext cx="264080" cy="264080"/>
            </a:xfrm>
            <a:prstGeom prst="ellipse">
              <a:avLst/>
            </a:prstGeom>
            <a:solidFill>
              <a:schemeClr val="accent5">
                <a:lumMod val="5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defTabSz="1236980" fontAlgn="base">
                <a:spcBef>
                  <a:spcPct val="0"/>
                </a:spcBef>
                <a:spcAft>
                  <a:spcPct val="0"/>
                </a:spcAft>
                <a:defRPr/>
              </a:pPr>
              <a:endParaRPr lang="en-US" sz="7600" kern="0" smtClean="0">
                <a:solidFill>
                  <a:schemeClr val="accent5">
                    <a:lumMod val="60000"/>
                    <a:lumOff val="40000"/>
                  </a:schemeClr>
                </a:solidFill>
                <a:latin typeface="Impact MT Std" pitchFamily="34" charset="0"/>
                <a:ea typeface="微软雅黑" panose="020B0503020204020204" pitchFamily="34" charset="-122"/>
                <a:sym typeface="Gill Sans" charset="0"/>
              </a:endParaRPr>
            </a:p>
          </p:txBody>
        </p:sp>
        <p:sp>
          <p:nvSpPr>
            <p:cNvPr id="27" name="Rectangle 22"/>
            <p:cNvSpPr/>
            <p:nvPr/>
          </p:nvSpPr>
          <p:spPr bwMode="auto">
            <a:xfrm>
              <a:off x="1079332" y="2246362"/>
              <a:ext cx="298739" cy="197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fontAlgn="base">
                <a:spcBef>
                  <a:spcPct val="0"/>
                </a:spcBef>
                <a:spcAft>
                  <a:spcPct val="0"/>
                </a:spcAft>
                <a:defRPr/>
              </a:pPr>
              <a:r>
                <a:rPr lang="en-US" sz="2000" kern="0" dirty="0" smtClean="0">
                  <a:solidFill>
                    <a:schemeClr val="accent5">
                      <a:lumMod val="60000"/>
                      <a:lumOff val="40000"/>
                    </a:schemeClr>
                  </a:solidFill>
                  <a:latin typeface="Impact MT Std" pitchFamily="34" charset="0"/>
                  <a:ea typeface="微软雅黑" panose="020B0503020204020204" pitchFamily="34" charset="-122"/>
                  <a:cs typeface="Bebas Neue" charset="0"/>
                  <a:sym typeface="Bebas Neue" charset="0"/>
                </a:rPr>
                <a:t>1</a:t>
              </a:r>
              <a:endParaRPr lang="en-US" sz="2000" kern="0" dirty="0" smtClean="0">
                <a:solidFill>
                  <a:schemeClr val="accent5">
                    <a:lumMod val="60000"/>
                    <a:lumOff val="40000"/>
                  </a:schemeClr>
                </a:solidFill>
                <a:latin typeface="Impact MT Std" pitchFamily="34" charset="0"/>
                <a:ea typeface="微软雅黑" panose="020B0503020204020204" pitchFamily="34" charset="-122"/>
                <a:cs typeface="Bebas Neue" charset="0"/>
                <a:sym typeface="Bebas Neue" charset="0"/>
              </a:endParaRPr>
            </a:p>
          </p:txBody>
        </p:sp>
      </p:grpSp>
      <p:grpSp>
        <p:nvGrpSpPr>
          <p:cNvPr id="28" name="Group 235"/>
          <p:cNvGrpSpPr/>
          <p:nvPr/>
        </p:nvGrpSpPr>
        <p:grpSpPr>
          <a:xfrm>
            <a:off x="1338475" y="3540619"/>
            <a:ext cx="381100" cy="332708"/>
            <a:chOff x="1079332" y="2203296"/>
            <a:chExt cx="298739" cy="264080"/>
          </a:xfrm>
        </p:grpSpPr>
        <p:sp>
          <p:nvSpPr>
            <p:cNvPr id="29" name="Oval 236"/>
            <p:cNvSpPr/>
            <p:nvPr/>
          </p:nvSpPr>
          <p:spPr bwMode="auto">
            <a:xfrm>
              <a:off x="1103804" y="2203296"/>
              <a:ext cx="264080" cy="264080"/>
            </a:xfrm>
            <a:prstGeom prst="ellipse">
              <a:avLst/>
            </a:prstGeom>
            <a:solidFill>
              <a:schemeClr val="accent5">
                <a:lumMod val="5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defTabSz="1236980" fontAlgn="base">
                <a:spcBef>
                  <a:spcPct val="0"/>
                </a:spcBef>
                <a:spcAft>
                  <a:spcPct val="0"/>
                </a:spcAft>
                <a:defRPr/>
              </a:pPr>
              <a:endParaRPr lang="en-US" sz="7600" kern="0" smtClean="0">
                <a:solidFill>
                  <a:schemeClr val="accent5">
                    <a:lumMod val="60000"/>
                    <a:lumOff val="40000"/>
                  </a:schemeClr>
                </a:solidFill>
                <a:latin typeface="Impact MT Std" pitchFamily="34" charset="0"/>
                <a:ea typeface="微软雅黑" panose="020B0503020204020204" pitchFamily="34" charset="-122"/>
                <a:sym typeface="Gill Sans" charset="0"/>
              </a:endParaRPr>
            </a:p>
          </p:txBody>
        </p:sp>
        <p:sp>
          <p:nvSpPr>
            <p:cNvPr id="30" name="Rectangle 22"/>
            <p:cNvSpPr/>
            <p:nvPr/>
          </p:nvSpPr>
          <p:spPr bwMode="auto">
            <a:xfrm>
              <a:off x="1079332" y="2246362"/>
              <a:ext cx="298739" cy="197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fontAlgn="base">
                <a:spcBef>
                  <a:spcPct val="0"/>
                </a:spcBef>
                <a:spcAft>
                  <a:spcPct val="0"/>
                </a:spcAft>
                <a:defRPr/>
              </a:pPr>
              <a:r>
                <a:rPr lang="en-US" sz="2000" kern="0" dirty="0" smtClean="0">
                  <a:solidFill>
                    <a:schemeClr val="accent5">
                      <a:lumMod val="60000"/>
                      <a:lumOff val="40000"/>
                    </a:schemeClr>
                  </a:solidFill>
                  <a:latin typeface="Impact MT Std" pitchFamily="34" charset="0"/>
                  <a:ea typeface="微软雅黑" panose="020B0503020204020204" pitchFamily="34" charset="-122"/>
                  <a:cs typeface="Bebas Neue" charset="0"/>
                  <a:sym typeface="Bebas Neue" charset="0"/>
                </a:rPr>
                <a:t>2</a:t>
              </a:r>
              <a:endParaRPr lang="en-US" sz="2000" kern="0" dirty="0" smtClean="0">
                <a:solidFill>
                  <a:schemeClr val="accent5">
                    <a:lumMod val="60000"/>
                    <a:lumOff val="40000"/>
                  </a:schemeClr>
                </a:solidFill>
                <a:latin typeface="Impact MT Std" pitchFamily="34" charset="0"/>
                <a:ea typeface="微软雅黑" panose="020B0503020204020204" pitchFamily="34" charset="-122"/>
                <a:cs typeface="Bebas Neue" charset="0"/>
                <a:sym typeface="Bebas Neue" charset="0"/>
              </a:endParaRPr>
            </a:p>
          </p:txBody>
        </p:sp>
      </p:grpSp>
      <p:grpSp>
        <p:nvGrpSpPr>
          <p:cNvPr id="31" name="Group 238"/>
          <p:cNvGrpSpPr/>
          <p:nvPr/>
        </p:nvGrpSpPr>
        <p:grpSpPr>
          <a:xfrm>
            <a:off x="1338475" y="4402243"/>
            <a:ext cx="381100" cy="332708"/>
            <a:chOff x="1079332" y="2203296"/>
            <a:chExt cx="298739" cy="264080"/>
          </a:xfrm>
        </p:grpSpPr>
        <p:sp>
          <p:nvSpPr>
            <p:cNvPr id="36" name="Oval 239"/>
            <p:cNvSpPr/>
            <p:nvPr/>
          </p:nvSpPr>
          <p:spPr bwMode="auto">
            <a:xfrm>
              <a:off x="1103804" y="2203296"/>
              <a:ext cx="264080" cy="264080"/>
            </a:xfrm>
            <a:prstGeom prst="ellipse">
              <a:avLst/>
            </a:prstGeom>
            <a:solidFill>
              <a:schemeClr val="accent5">
                <a:lumMod val="75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defTabSz="1236980" fontAlgn="base">
                <a:spcBef>
                  <a:spcPct val="0"/>
                </a:spcBef>
                <a:spcAft>
                  <a:spcPct val="0"/>
                </a:spcAft>
                <a:defRPr/>
              </a:pPr>
              <a:endParaRPr lang="en-US" sz="7600" kern="0" smtClean="0">
                <a:solidFill>
                  <a:schemeClr val="accent5">
                    <a:lumMod val="60000"/>
                    <a:lumOff val="40000"/>
                  </a:schemeClr>
                </a:solidFill>
                <a:latin typeface="Impact MT Std" pitchFamily="34" charset="0"/>
                <a:ea typeface="微软雅黑" panose="020B0503020204020204" pitchFamily="34" charset="-122"/>
                <a:sym typeface="Gill Sans" charset="0"/>
              </a:endParaRPr>
            </a:p>
          </p:txBody>
        </p:sp>
        <p:sp>
          <p:nvSpPr>
            <p:cNvPr id="37" name="Rectangle 22"/>
            <p:cNvSpPr/>
            <p:nvPr/>
          </p:nvSpPr>
          <p:spPr bwMode="auto">
            <a:xfrm>
              <a:off x="1079332" y="2246362"/>
              <a:ext cx="298739" cy="197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fontAlgn="base">
                <a:spcBef>
                  <a:spcPct val="0"/>
                </a:spcBef>
                <a:spcAft>
                  <a:spcPct val="0"/>
                </a:spcAft>
                <a:defRPr/>
              </a:pPr>
              <a:r>
                <a:rPr lang="en-US" sz="2000" kern="0" dirty="0" smtClean="0">
                  <a:solidFill>
                    <a:schemeClr val="accent5">
                      <a:lumMod val="60000"/>
                      <a:lumOff val="40000"/>
                    </a:schemeClr>
                  </a:solidFill>
                  <a:latin typeface="Impact MT Std" pitchFamily="34" charset="0"/>
                  <a:ea typeface="微软雅黑" panose="020B0503020204020204" pitchFamily="34" charset="-122"/>
                  <a:cs typeface="Bebas Neue" charset="0"/>
                  <a:sym typeface="Bebas Neue" charset="0"/>
                </a:rPr>
                <a:t>3</a:t>
              </a:r>
              <a:endParaRPr lang="en-US" sz="2000" kern="0" dirty="0" smtClean="0">
                <a:solidFill>
                  <a:schemeClr val="accent5">
                    <a:lumMod val="60000"/>
                    <a:lumOff val="40000"/>
                  </a:schemeClr>
                </a:solidFill>
                <a:latin typeface="Impact MT Std" pitchFamily="34" charset="0"/>
                <a:ea typeface="微软雅黑" panose="020B0503020204020204" pitchFamily="34" charset="-122"/>
                <a:cs typeface="Bebas Neue" charset="0"/>
                <a:sym typeface="Bebas Neue" charset="0"/>
              </a:endParaRPr>
            </a:p>
          </p:txBody>
        </p:sp>
      </p:grpSp>
      <p:sp>
        <p:nvSpPr>
          <p:cNvPr id="38" name="Rectangle 37"/>
          <p:cNvSpPr/>
          <p:nvPr/>
        </p:nvSpPr>
        <p:spPr bwMode="auto">
          <a:xfrm>
            <a:off x="7473315" y="2023745"/>
            <a:ext cx="2872740" cy="103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l" fontAlgn="base">
              <a:lnSpc>
                <a:spcPct val="125000"/>
              </a:lnSpc>
              <a:spcBef>
                <a:spcPct val="0"/>
              </a:spcBef>
              <a:spcAft>
                <a:spcPct val="0"/>
              </a:spcAft>
            </a:pPr>
            <a:r>
              <a:rPr lang="zh-CN" altLang="en-US" sz="2000" b="1" dirty="0">
                <a:solidFill>
                  <a:srgbClr val="595959"/>
                </a:solidFill>
                <a:latin typeface="黑体" panose="02010609060101010101" charset="-122"/>
                <a:ea typeface="黑体" panose="02010609060101010101" charset="-122"/>
                <a:cs typeface="黑体" panose="02010609060101010101" charset="-122"/>
                <a:sym typeface="Gill Sans" charset="0"/>
              </a:rPr>
              <a:t>博文管理模块</a:t>
            </a:r>
            <a:r>
              <a:rPr lang="zh-CN" altLang="en-US" sz="2000" dirty="0">
                <a:solidFill>
                  <a:srgbClr val="595959"/>
                </a:solidFill>
                <a:latin typeface="黑体" panose="02010609060101010101" charset="-122"/>
                <a:ea typeface="黑体" panose="02010609060101010101" charset="-122"/>
                <a:cs typeface="黑体" panose="02010609060101010101" charset="-122"/>
                <a:sym typeface="Gill Sans" charset="0"/>
              </a:rPr>
              <a:t>:</a:t>
            </a:r>
            <a:r>
              <a:rPr lang="zh-CN" altLang="en-US" dirty="0">
                <a:solidFill>
                  <a:srgbClr val="595959"/>
                </a:solidFill>
                <a:latin typeface="黑体" panose="02010609060101010101" charset="-122"/>
                <a:ea typeface="黑体" panose="02010609060101010101" charset="-122"/>
                <a:cs typeface="黑体" panose="02010609060101010101" charset="-122"/>
                <a:sym typeface="Gill Sans" charset="0"/>
              </a:rPr>
              <a:t>实现有相关权限的博主对博文的增加、查看、修改和删除功能。</a:t>
            </a:r>
            <a:r>
              <a:rPr lang="zh-CN" altLang="en-US" sz="1400" dirty="0">
                <a:solidFill>
                  <a:srgbClr val="595959"/>
                </a:solidFill>
                <a:latin typeface="微软雅黑" panose="020B0503020204020204" pitchFamily="34" charset="-122"/>
                <a:ea typeface="微软雅黑" panose="020B0503020204020204" pitchFamily="34" charset="-122"/>
                <a:sym typeface="Gill Sans" charset="0"/>
              </a:rPr>
              <a:t> </a:t>
            </a:r>
            <a:endParaRPr lang="en-US" sz="1400" dirty="0">
              <a:solidFill>
                <a:srgbClr val="595959"/>
              </a:solidFill>
              <a:latin typeface="微软雅黑" panose="020B0503020204020204" pitchFamily="34" charset="-122"/>
              <a:ea typeface="微软雅黑" panose="020B0503020204020204" pitchFamily="34" charset="-122"/>
              <a:cs typeface="Lato Light" panose="020F0502020204030203" charset="0"/>
              <a:sym typeface="Lato Light" panose="020F0502020204030203" charset="0"/>
            </a:endParaRPr>
          </a:p>
        </p:txBody>
      </p:sp>
      <p:sp>
        <p:nvSpPr>
          <p:cNvPr id="40" name="Rectangle 37"/>
          <p:cNvSpPr/>
          <p:nvPr/>
        </p:nvSpPr>
        <p:spPr bwMode="auto">
          <a:xfrm>
            <a:off x="7473315" y="4467225"/>
            <a:ext cx="2973705" cy="1084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l" fontAlgn="base">
              <a:lnSpc>
                <a:spcPct val="125000"/>
              </a:lnSpc>
              <a:spcBef>
                <a:spcPct val="0"/>
              </a:spcBef>
              <a:spcAft>
                <a:spcPct val="0"/>
              </a:spcAft>
            </a:pPr>
            <a:r>
              <a:rPr lang="zh-CN" altLang="en-US" sz="2000" b="1" dirty="0">
                <a:solidFill>
                  <a:srgbClr val="595959"/>
                </a:solidFill>
                <a:latin typeface="黑体" panose="02010609060101010101" charset="-122"/>
                <a:ea typeface="黑体" panose="02010609060101010101" charset="-122"/>
                <a:cs typeface="黑体" panose="02010609060101010101" charset="-122"/>
                <a:sym typeface="Gill Sans" charset="0"/>
              </a:rPr>
              <a:t>评论管理模块:</a:t>
            </a:r>
            <a:r>
              <a:rPr lang="zh-CN" altLang="en-US" sz="1800" dirty="0">
                <a:solidFill>
                  <a:srgbClr val="595959"/>
                </a:solidFill>
                <a:latin typeface="黑体" panose="02010609060101010101" charset="-122"/>
                <a:ea typeface="黑体" panose="02010609060101010101" charset="-122"/>
                <a:cs typeface="黑体" panose="02010609060101010101" charset="-122"/>
                <a:sym typeface="Gill Sans" charset="0"/>
              </a:rPr>
              <a:t>实现注册用户对博主的博文进行评论留言。</a:t>
            </a:r>
            <a:r>
              <a:rPr lang="zh-CN" altLang="en-US" sz="1400" dirty="0">
                <a:solidFill>
                  <a:srgbClr val="595959"/>
                </a:solidFill>
                <a:latin typeface="微软雅黑" panose="020B0503020204020204" pitchFamily="34" charset="-122"/>
                <a:ea typeface="微软雅黑" panose="020B0503020204020204" pitchFamily="34" charset="-122"/>
                <a:sym typeface="Gill Sans" charset="0"/>
              </a:rPr>
              <a:t> </a:t>
            </a:r>
            <a:endParaRPr lang="en-US" sz="1400" dirty="0">
              <a:solidFill>
                <a:srgbClr val="595959"/>
              </a:solidFill>
              <a:latin typeface="微软雅黑" panose="020B0503020204020204" pitchFamily="34" charset="-122"/>
              <a:ea typeface="微软雅黑" panose="020B0503020204020204" pitchFamily="34" charset="-122"/>
              <a:cs typeface="Lato Light" panose="020F0502020204030203" charset="0"/>
              <a:sym typeface="Lato Light" panose="020F0502020204030203" charset="0"/>
            </a:endParaRPr>
          </a:p>
        </p:txBody>
      </p:sp>
      <p:grpSp>
        <p:nvGrpSpPr>
          <p:cNvPr id="41" name="Group 244"/>
          <p:cNvGrpSpPr/>
          <p:nvPr/>
        </p:nvGrpSpPr>
        <p:grpSpPr>
          <a:xfrm>
            <a:off x="10397007" y="2075089"/>
            <a:ext cx="381100" cy="332708"/>
            <a:chOff x="1079332" y="2203296"/>
            <a:chExt cx="298739" cy="264080"/>
          </a:xfrm>
        </p:grpSpPr>
        <p:sp>
          <p:nvSpPr>
            <p:cNvPr id="42" name="Oval 245"/>
            <p:cNvSpPr/>
            <p:nvPr/>
          </p:nvSpPr>
          <p:spPr bwMode="auto">
            <a:xfrm>
              <a:off x="1103804" y="2203296"/>
              <a:ext cx="264080" cy="264080"/>
            </a:xfrm>
            <a:prstGeom prst="ellipse">
              <a:avLst/>
            </a:prstGeom>
            <a:solidFill>
              <a:schemeClr val="accent5">
                <a:lumMod val="75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defTabSz="1236980" fontAlgn="base">
                <a:spcBef>
                  <a:spcPct val="0"/>
                </a:spcBef>
                <a:spcAft>
                  <a:spcPct val="0"/>
                </a:spcAft>
                <a:defRPr/>
              </a:pPr>
              <a:endParaRPr lang="en-US" sz="7600" kern="0" smtClean="0">
                <a:solidFill>
                  <a:schemeClr val="accent5">
                    <a:lumMod val="60000"/>
                    <a:lumOff val="40000"/>
                  </a:schemeClr>
                </a:solidFill>
                <a:latin typeface="Impact MT Std" pitchFamily="34" charset="0"/>
                <a:ea typeface="微软雅黑" panose="020B0503020204020204" pitchFamily="34" charset="-122"/>
                <a:sym typeface="Gill Sans" charset="0"/>
              </a:endParaRPr>
            </a:p>
          </p:txBody>
        </p:sp>
        <p:sp>
          <p:nvSpPr>
            <p:cNvPr id="43" name="Rectangle 22"/>
            <p:cNvSpPr/>
            <p:nvPr/>
          </p:nvSpPr>
          <p:spPr bwMode="auto">
            <a:xfrm>
              <a:off x="1079332" y="2246362"/>
              <a:ext cx="298739" cy="197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fontAlgn="base">
                <a:spcBef>
                  <a:spcPct val="0"/>
                </a:spcBef>
                <a:spcAft>
                  <a:spcPct val="0"/>
                </a:spcAft>
                <a:defRPr/>
              </a:pPr>
              <a:r>
                <a:rPr lang="en-US" sz="2000" kern="0" dirty="0" smtClean="0">
                  <a:solidFill>
                    <a:schemeClr val="accent5">
                      <a:lumMod val="60000"/>
                      <a:lumOff val="40000"/>
                    </a:schemeClr>
                  </a:solidFill>
                  <a:latin typeface="Impact MT Std" pitchFamily="34" charset="0"/>
                  <a:ea typeface="微软雅黑" panose="020B0503020204020204" pitchFamily="34" charset="-122"/>
                  <a:cs typeface="Bebas Neue" charset="0"/>
                  <a:sym typeface="Bebas Neue" charset="0"/>
                </a:rPr>
                <a:t>4</a:t>
              </a:r>
              <a:endParaRPr lang="en-US" sz="2000" kern="0" dirty="0" smtClean="0">
                <a:solidFill>
                  <a:schemeClr val="accent5">
                    <a:lumMod val="60000"/>
                    <a:lumOff val="40000"/>
                  </a:schemeClr>
                </a:solidFill>
                <a:latin typeface="Impact MT Std" pitchFamily="34" charset="0"/>
                <a:ea typeface="微软雅黑" panose="020B0503020204020204" pitchFamily="34" charset="-122"/>
                <a:cs typeface="Bebas Neue" charset="0"/>
                <a:sym typeface="Bebas Neue" charset="0"/>
              </a:endParaRPr>
            </a:p>
          </p:txBody>
        </p:sp>
      </p:grpSp>
      <p:grpSp>
        <p:nvGrpSpPr>
          <p:cNvPr id="47" name="Group 250"/>
          <p:cNvGrpSpPr/>
          <p:nvPr/>
        </p:nvGrpSpPr>
        <p:grpSpPr>
          <a:xfrm>
            <a:off x="10397007" y="4486241"/>
            <a:ext cx="381100" cy="332708"/>
            <a:chOff x="1079332" y="2203296"/>
            <a:chExt cx="298739" cy="264080"/>
          </a:xfrm>
        </p:grpSpPr>
        <p:sp>
          <p:nvSpPr>
            <p:cNvPr id="48" name="Oval 251"/>
            <p:cNvSpPr/>
            <p:nvPr/>
          </p:nvSpPr>
          <p:spPr bwMode="auto">
            <a:xfrm>
              <a:off x="1103804" y="2203296"/>
              <a:ext cx="264080" cy="264080"/>
            </a:xfrm>
            <a:prstGeom prst="ellipse">
              <a:avLst/>
            </a:prstGeom>
            <a:solidFill>
              <a:schemeClr val="accent5">
                <a:lumMod val="5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defTabSz="1236980" fontAlgn="base">
                <a:spcBef>
                  <a:spcPct val="0"/>
                </a:spcBef>
                <a:spcAft>
                  <a:spcPct val="0"/>
                </a:spcAft>
                <a:defRPr/>
              </a:pPr>
              <a:endParaRPr lang="en-US" sz="7600" kern="0" smtClean="0">
                <a:solidFill>
                  <a:schemeClr val="accent5">
                    <a:lumMod val="60000"/>
                    <a:lumOff val="40000"/>
                  </a:schemeClr>
                </a:solidFill>
                <a:latin typeface="Impact MT Std" pitchFamily="34" charset="0"/>
                <a:ea typeface="微软雅黑" panose="020B0503020204020204" pitchFamily="34" charset="-122"/>
                <a:sym typeface="Gill Sans" charset="0"/>
              </a:endParaRPr>
            </a:p>
          </p:txBody>
        </p:sp>
        <p:sp>
          <p:nvSpPr>
            <p:cNvPr id="49" name="Rectangle 22"/>
            <p:cNvSpPr/>
            <p:nvPr/>
          </p:nvSpPr>
          <p:spPr bwMode="auto">
            <a:xfrm>
              <a:off x="1079332" y="2246362"/>
              <a:ext cx="298739" cy="197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fontAlgn="base">
                <a:spcBef>
                  <a:spcPct val="0"/>
                </a:spcBef>
                <a:spcAft>
                  <a:spcPct val="0"/>
                </a:spcAft>
                <a:defRPr/>
              </a:pPr>
              <a:r>
                <a:rPr lang="en-US" sz="2000" kern="0" dirty="0" smtClean="0">
                  <a:solidFill>
                    <a:schemeClr val="accent5">
                      <a:lumMod val="60000"/>
                      <a:lumOff val="40000"/>
                    </a:schemeClr>
                  </a:solidFill>
                  <a:latin typeface="Impact MT Std" pitchFamily="34" charset="0"/>
                  <a:ea typeface="微软雅黑" panose="020B0503020204020204" pitchFamily="34" charset="-122"/>
                  <a:cs typeface="Bebas Neue" charset="0"/>
                  <a:sym typeface="Bebas Neue" charset="0"/>
                </a:rPr>
                <a:t>5</a:t>
              </a:r>
              <a:endParaRPr lang="en-US" sz="2000" kern="0" dirty="0" smtClean="0">
                <a:solidFill>
                  <a:schemeClr val="accent5">
                    <a:lumMod val="60000"/>
                    <a:lumOff val="40000"/>
                  </a:schemeClr>
                </a:solidFill>
                <a:latin typeface="Impact MT Std" pitchFamily="34" charset="0"/>
                <a:ea typeface="微软雅黑" panose="020B0503020204020204" pitchFamily="34" charset="-122"/>
                <a:cs typeface="Bebas Neue" charset="0"/>
                <a:sym typeface="Bebas Neue" charset="0"/>
              </a:endParaRPr>
            </a:p>
          </p:txBody>
        </p:sp>
      </p:grpSp>
      <p:grpSp>
        <p:nvGrpSpPr>
          <p:cNvPr id="50" name="Group 6"/>
          <p:cNvGrpSpPr/>
          <p:nvPr/>
        </p:nvGrpSpPr>
        <p:grpSpPr>
          <a:xfrm>
            <a:off x="5588341" y="2630784"/>
            <a:ext cx="1050218" cy="895468"/>
            <a:chOff x="4326126" y="2238091"/>
            <a:chExt cx="823252" cy="710758"/>
          </a:xfrm>
          <a:solidFill>
            <a:srgbClr val="FD3F03"/>
          </a:solidFill>
        </p:grpSpPr>
        <p:grpSp>
          <p:nvGrpSpPr>
            <p:cNvPr id="51" name="Group 214"/>
            <p:cNvGrpSpPr/>
            <p:nvPr/>
          </p:nvGrpSpPr>
          <p:grpSpPr>
            <a:xfrm>
              <a:off x="4326126" y="2238091"/>
              <a:ext cx="823252" cy="710758"/>
              <a:chOff x="3755667" y="1931353"/>
              <a:chExt cx="680374" cy="587404"/>
            </a:xfrm>
            <a:grpFill/>
          </p:grpSpPr>
          <p:sp>
            <p:nvSpPr>
              <p:cNvPr id="53" name="Freeform 46"/>
              <p:cNvSpPr/>
              <p:nvPr/>
            </p:nvSpPr>
            <p:spPr bwMode="auto">
              <a:xfrm>
                <a:off x="3755667" y="1931353"/>
                <a:ext cx="680374" cy="587404"/>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chemeClr val="accent5">
                  <a:lumMod val="50000"/>
                </a:schemeClr>
              </a:solidFill>
              <a:ln w="0">
                <a:solidFill>
                  <a:schemeClr val="accent5">
                    <a:lumMod val="50000"/>
                  </a:schemeClr>
                </a:solid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54" name="Freeform 46"/>
              <p:cNvSpPr/>
              <p:nvPr/>
            </p:nvSpPr>
            <p:spPr bwMode="auto">
              <a:xfrm>
                <a:off x="3840267" y="2004393"/>
                <a:ext cx="511175" cy="441325"/>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chemeClr val="accent5">
                  <a:lumMod val="50000"/>
                </a:schemeClr>
              </a:solidFill>
              <a:ln w="0">
                <a:solidFill>
                  <a:schemeClr val="accent5">
                    <a:lumMod val="50000"/>
                  </a:schemeClr>
                </a:solid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52" name="Freeform 6"/>
            <p:cNvSpPr>
              <a:spLocks noEditPoints="1"/>
            </p:cNvSpPr>
            <p:nvPr/>
          </p:nvSpPr>
          <p:spPr bwMode="auto">
            <a:xfrm>
              <a:off x="4564534" y="2452577"/>
              <a:ext cx="325676" cy="291624"/>
            </a:xfrm>
            <a:custGeom>
              <a:avLst/>
              <a:gdLst>
                <a:gd name="T0" fmla="*/ 18 w 158"/>
                <a:gd name="T1" fmla="*/ 22 h 141"/>
                <a:gd name="T2" fmla="*/ 18 w 158"/>
                <a:gd name="T3" fmla="*/ 138 h 141"/>
                <a:gd name="T4" fmla="*/ 15 w 158"/>
                <a:gd name="T5" fmla="*/ 141 h 141"/>
                <a:gd name="T6" fmla="*/ 9 w 158"/>
                <a:gd name="T7" fmla="*/ 141 h 141"/>
                <a:gd name="T8" fmla="*/ 6 w 158"/>
                <a:gd name="T9" fmla="*/ 138 h 141"/>
                <a:gd name="T10" fmla="*/ 6 w 158"/>
                <a:gd name="T11" fmla="*/ 22 h 141"/>
                <a:gd name="T12" fmla="*/ 0 w 158"/>
                <a:gd name="T13" fmla="*/ 12 h 141"/>
                <a:gd name="T14" fmla="*/ 12 w 158"/>
                <a:gd name="T15" fmla="*/ 0 h 141"/>
                <a:gd name="T16" fmla="*/ 24 w 158"/>
                <a:gd name="T17" fmla="*/ 12 h 141"/>
                <a:gd name="T18" fmla="*/ 18 w 158"/>
                <a:gd name="T19" fmla="*/ 22 h 141"/>
                <a:gd name="T20" fmla="*/ 158 w 158"/>
                <a:gd name="T21" fmla="*/ 88 h 141"/>
                <a:gd name="T22" fmla="*/ 155 w 158"/>
                <a:gd name="T23" fmla="*/ 93 h 141"/>
                <a:gd name="T24" fmla="*/ 154 w 158"/>
                <a:gd name="T25" fmla="*/ 94 h 141"/>
                <a:gd name="T26" fmla="*/ 120 w 158"/>
                <a:gd name="T27" fmla="*/ 105 h 141"/>
                <a:gd name="T28" fmla="*/ 105 w 158"/>
                <a:gd name="T29" fmla="*/ 101 h 141"/>
                <a:gd name="T30" fmla="*/ 103 w 158"/>
                <a:gd name="T31" fmla="*/ 100 h 141"/>
                <a:gd name="T32" fmla="*/ 75 w 158"/>
                <a:gd name="T33" fmla="*/ 92 h 141"/>
                <a:gd name="T34" fmla="*/ 32 w 158"/>
                <a:gd name="T35" fmla="*/ 105 h 141"/>
                <a:gd name="T36" fmla="*/ 29 w 158"/>
                <a:gd name="T37" fmla="*/ 106 h 141"/>
                <a:gd name="T38" fmla="*/ 27 w 158"/>
                <a:gd name="T39" fmla="*/ 105 h 141"/>
                <a:gd name="T40" fmla="*/ 24 w 158"/>
                <a:gd name="T41" fmla="*/ 100 h 141"/>
                <a:gd name="T42" fmla="*/ 24 w 158"/>
                <a:gd name="T43" fmla="*/ 32 h 141"/>
                <a:gd name="T44" fmla="*/ 26 w 158"/>
                <a:gd name="T45" fmla="*/ 27 h 141"/>
                <a:gd name="T46" fmla="*/ 72 w 158"/>
                <a:gd name="T47" fmla="*/ 12 h 141"/>
                <a:gd name="T48" fmla="*/ 110 w 158"/>
                <a:gd name="T49" fmla="*/ 23 h 141"/>
                <a:gd name="T50" fmla="*/ 119 w 158"/>
                <a:gd name="T51" fmla="*/ 25 h 141"/>
                <a:gd name="T52" fmla="*/ 147 w 158"/>
                <a:gd name="T53" fmla="*/ 14 h 141"/>
                <a:gd name="T54" fmla="*/ 150 w 158"/>
                <a:gd name="T55" fmla="*/ 13 h 141"/>
                <a:gd name="T56" fmla="*/ 156 w 158"/>
                <a:gd name="T57" fmla="*/ 13 h 141"/>
                <a:gd name="T58" fmla="*/ 158 w 158"/>
                <a:gd name="T59" fmla="*/ 18 h 141"/>
                <a:gd name="T60" fmla="*/ 158 w 158"/>
                <a:gd name="T61" fmla="*/ 88 h 141"/>
                <a:gd name="T62" fmla="*/ 70 w 158"/>
                <a:gd name="T63" fmla="*/ 24 h 141"/>
                <a:gd name="T64" fmla="*/ 35 w 158"/>
                <a:gd name="T65" fmla="*/ 36 h 141"/>
                <a:gd name="T66" fmla="*/ 35 w 158"/>
                <a:gd name="T67" fmla="*/ 53 h 141"/>
                <a:gd name="T68" fmla="*/ 70 w 158"/>
                <a:gd name="T69" fmla="*/ 42 h 141"/>
                <a:gd name="T70" fmla="*/ 70 w 158"/>
                <a:gd name="T71" fmla="*/ 24 h 141"/>
                <a:gd name="T72" fmla="*/ 70 w 158"/>
                <a:gd name="T73" fmla="*/ 63 h 141"/>
                <a:gd name="T74" fmla="*/ 35 w 158"/>
                <a:gd name="T75" fmla="*/ 73 h 141"/>
                <a:gd name="T76" fmla="*/ 35 w 158"/>
                <a:gd name="T77" fmla="*/ 90 h 141"/>
                <a:gd name="T78" fmla="*/ 70 w 158"/>
                <a:gd name="T79" fmla="*/ 80 h 141"/>
                <a:gd name="T80" fmla="*/ 70 w 158"/>
                <a:gd name="T81" fmla="*/ 63 h 141"/>
                <a:gd name="T82" fmla="*/ 147 w 158"/>
                <a:gd name="T83" fmla="*/ 68 h 141"/>
                <a:gd name="T84" fmla="*/ 111 w 158"/>
                <a:gd name="T85" fmla="*/ 74 h 141"/>
                <a:gd name="T86" fmla="*/ 111 w 158"/>
                <a:gd name="T87" fmla="*/ 54 h 141"/>
                <a:gd name="T88" fmla="*/ 108 w 158"/>
                <a:gd name="T89" fmla="*/ 52 h 141"/>
                <a:gd name="T90" fmla="*/ 75 w 158"/>
                <a:gd name="T91" fmla="*/ 42 h 141"/>
                <a:gd name="T92" fmla="*/ 70 w 158"/>
                <a:gd name="T93" fmla="*/ 42 h 141"/>
                <a:gd name="T94" fmla="*/ 70 w 158"/>
                <a:gd name="T95" fmla="*/ 63 h 141"/>
                <a:gd name="T96" fmla="*/ 72 w 158"/>
                <a:gd name="T97" fmla="*/ 63 h 141"/>
                <a:gd name="T98" fmla="*/ 108 w 158"/>
                <a:gd name="T99" fmla="*/ 73 h 141"/>
                <a:gd name="T100" fmla="*/ 111 w 158"/>
                <a:gd name="T101" fmla="*/ 74 h 141"/>
                <a:gd name="T102" fmla="*/ 111 w 158"/>
                <a:gd name="T103" fmla="*/ 91 h 141"/>
                <a:gd name="T104" fmla="*/ 120 w 158"/>
                <a:gd name="T105" fmla="*/ 93 h 141"/>
                <a:gd name="T106" fmla="*/ 147 w 158"/>
                <a:gd name="T107" fmla="*/ 84 h 141"/>
                <a:gd name="T108" fmla="*/ 147 w 158"/>
                <a:gd name="T109" fmla="*/ 68 h 141"/>
                <a:gd name="T110" fmla="*/ 147 w 158"/>
                <a:gd name="T111" fmla="*/ 28 h 141"/>
                <a:gd name="T112" fmla="*/ 119 w 158"/>
                <a:gd name="T113" fmla="*/ 36 h 141"/>
                <a:gd name="T114" fmla="*/ 111 w 158"/>
                <a:gd name="T115" fmla="*/ 36 h 141"/>
                <a:gd name="T116" fmla="*/ 111 w 158"/>
                <a:gd name="T117" fmla="*/ 54 h 141"/>
                <a:gd name="T118" fmla="*/ 147 w 158"/>
                <a:gd name="T119" fmla="*/ 45 h 141"/>
                <a:gd name="T120" fmla="*/ 147 w 158"/>
                <a:gd name="T121" fmla="*/ 2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8" h="141">
                  <a:moveTo>
                    <a:pt x="18" y="22"/>
                  </a:moveTo>
                  <a:cubicBezTo>
                    <a:pt x="18" y="138"/>
                    <a:pt x="18" y="138"/>
                    <a:pt x="18" y="138"/>
                  </a:cubicBezTo>
                  <a:cubicBezTo>
                    <a:pt x="18" y="140"/>
                    <a:pt x="16" y="141"/>
                    <a:pt x="15" y="141"/>
                  </a:cubicBezTo>
                  <a:cubicBezTo>
                    <a:pt x="9" y="141"/>
                    <a:pt x="9" y="141"/>
                    <a:pt x="9" y="141"/>
                  </a:cubicBezTo>
                  <a:cubicBezTo>
                    <a:pt x="7" y="141"/>
                    <a:pt x="6" y="140"/>
                    <a:pt x="6" y="138"/>
                  </a:cubicBezTo>
                  <a:cubicBezTo>
                    <a:pt x="6" y="22"/>
                    <a:pt x="6" y="22"/>
                    <a:pt x="6" y="22"/>
                  </a:cubicBezTo>
                  <a:cubicBezTo>
                    <a:pt x="3" y="20"/>
                    <a:pt x="0" y="16"/>
                    <a:pt x="0" y="12"/>
                  </a:cubicBezTo>
                  <a:cubicBezTo>
                    <a:pt x="0" y="6"/>
                    <a:pt x="5" y="0"/>
                    <a:pt x="12" y="0"/>
                  </a:cubicBezTo>
                  <a:cubicBezTo>
                    <a:pt x="18" y="0"/>
                    <a:pt x="24" y="6"/>
                    <a:pt x="24" y="12"/>
                  </a:cubicBezTo>
                  <a:cubicBezTo>
                    <a:pt x="24" y="16"/>
                    <a:pt x="21" y="20"/>
                    <a:pt x="18" y="22"/>
                  </a:cubicBezTo>
                  <a:close/>
                  <a:moveTo>
                    <a:pt x="158" y="88"/>
                  </a:moveTo>
                  <a:cubicBezTo>
                    <a:pt x="158" y="90"/>
                    <a:pt x="157" y="92"/>
                    <a:pt x="155" y="93"/>
                  </a:cubicBezTo>
                  <a:cubicBezTo>
                    <a:pt x="155" y="93"/>
                    <a:pt x="154" y="94"/>
                    <a:pt x="154" y="94"/>
                  </a:cubicBezTo>
                  <a:cubicBezTo>
                    <a:pt x="148" y="97"/>
                    <a:pt x="134" y="105"/>
                    <a:pt x="120" y="105"/>
                  </a:cubicBezTo>
                  <a:cubicBezTo>
                    <a:pt x="114" y="105"/>
                    <a:pt x="110" y="103"/>
                    <a:pt x="105" y="101"/>
                  </a:cubicBezTo>
                  <a:cubicBezTo>
                    <a:pt x="103" y="100"/>
                    <a:pt x="103" y="100"/>
                    <a:pt x="103" y="100"/>
                  </a:cubicBezTo>
                  <a:cubicBezTo>
                    <a:pt x="94" y="95"/>
                    <a:pt x="86" y="92"/>
                    <a:pt x="75" y="92"/>
                  </a:cubicBezTo>
                  <a:cubicBezTo>
                    <a:pt x="62" y="92"/>
                    <a:pt x="43" y="99"/>
                    <a:pt x="32" y="105"/>
                  </a:cubicBezTo>
                  <a:cubicBezTo>
                    <a:pt x="32" y="106"/>
                    <a:pt x="30" y="106"/>
                    <a:pt x="29" y="106"/>
                  </a:cubicBezTo>
                  <a:cubicBezTo>
                    <a:pt x="28" y="106"/>
                    <a:pt x="27" y="106"/>
                    <a:pt x="27" y="105"/>
                  </a:cubicBezTo>
                  <a:cubicBezTo>
                    <a:pt x="25" y="104"/>
                    <a:pt x="24" y="102"/>
                    <a:pt x="24" y="100"/>
                  </a:cubicBezTo>
                  <a:cubicBezTo>
                    <a:pt x="24" y="32"/>
                    <a:pt x="24" y="32"/>
                    <a:pt x="24" y="32"/>
                  </a:cubicBezTo>
                  <a:cubicBezTo>
                    <a:pt x="24" y="30"/>
                    <a:pt x="25" y="28"/>
                    <a:pt x="26" y="27"/>
                  </a:cubicBezTo>
                  <a:cubicBezTo>
                    <a:pt x="32" y="24"/>
                    <a:pt x="53" y="12"/>
                    <a:pt x="72" y="12"/>
                  </a:cubicBezTo>
                  <a:cubicBezTo>
                    <a:pt x="87" y="12"/>
                    <a:pt x="100" y="18"/>
                    <a:pt x="110" y="23"/>
                  </a:cubicBezTo>
                  <a:cubicBezTo>
                    <a:pt x="113" y="24"/>
                    <a:pt x="116" y="25"/>
                    <a:pt x="119" y="25"/>
                  </a:cubicBezTo>
                  <a:cubicBezTo>
                    <a:pt x="129" y="25"/>
                    <a:pt x="141" y="18"/>
                    <a:pt x="147" y="14"/>
                  </a:cubicBezTo>
                  <a:cubicBezTo>
                    <a:pt x="148" y="14"/>
                    <a:pt x="149" y="13"/>
                    <a:pt x="150" y="13"/>
                  </a:cubicBezTo>
                  <a:cubicBezTo>
                    <a:pt x="152" y="12"/>
                    <a:pt x="154" y="12"/>
                    <a:pt x="156" y="13"/>
                  </a:cubicBezTo>
                  <a:cubicBezTo>
                    <a:pt x="157" y="14"/>
                    <a:pt x="158" y="16"/>
                    <a:pt x="158" y="18"/>
                  </a:cubicBezTo>
                  <a:lnTo>
                    <a:pt x="158" y="88"/>
                  </a:lnTo>
                  <a:close/>
                  <a:moveTo>
                    <a:pt x="70" y="24"/>
                  </a:moveTo>
                  <a:cubicBezTo>
                    <a:pt x="59" y="25"/>
                    <a:pt x="45" y="30"/>
                    <a:pt x="35" y="36"/>
                  </a:cubicBezTo>
                  <a:cubicBezTo>
                    <a:pt x="35" y="53"/>
                    <a:pt x="35" y="53"/>
                    <a:pt x="35" y="53"/>
                  </a:cubicBezTo>
                  <a:cubicBezTo>
                    <a:pt x="46" y="47"/>
                    <a:pt x="59" y="42"/>
                    <a:pt x="70" y="42"/>
                  </a:cubicBezTo>
                  <a:lnTo>
                    <a:pt x="70" y="24"/>
                  </a:lnTo>
                  <a:close/>
                  <a:moveTo>
                    <a:pt x="70" y="63"/>
                  </a:moveTo>
                  <a:cubicBezTo>
                    <a:pt x="59" y="64"/>
                    <a:pt x="46" y="68"/>
                    <a:pt x="35" y="73"/>
                  </a:cubicBezTo>
                  <a:cubicBezTo>
                    <a:pt x="35" y="90"/>
                    <a:pt x="35" y="90"/>
                    <a:pt x="35" y="90"/>
                  </a:cubicBezTo>
                  <a:cubicBezTo>
                    <a:pt x="46" y="85"/>
                    <a:pt x="59" y="81"/>
                    <a:pt x="70" y="80"/>
                  </a:cubicBezTo>
                  <a:lnTo>
                    <a:pt x="70" y="63"/>
                  </a:lnTo>
                  <a:close/>
                  <a:moveTo>
                    <a:pt x="147" y="68"/>
                  </a:moveTo>
                  <a:cubicBezTo>
                    <a:pt x="138" y="72"/>
                    <a:pt x="124" y="78"/>
                    <a:pt x="111" y="74"/>
                  </a:cubicBezTo>
                  <a:cubicBezTo>
                    <a:pt x="111" y="54"/>
                    <a:pt x="111" y="54"/>
                    <a:pt x="111" y="54"/>
                  </a:cubicBezTo>
                  <a:cubicBezTo>
                    <a:pt x="110" y="53"/>
                    <a:pt x="109" y="53"/>
                    <a:pt x="108" y="52"/>
                  </a:cubicBezTo>
                  <a:cubicBezTo>
                    <a:pt x="97" y="47"/>
                    <a:pt x="89" y="42"/>
                    <a:pt x="75" y="42"/>
                  </a:cubicBezTo>
                  <a:cubicBezTo>
                    <a:pt x="73" y="42"/>
                    <a:pt x="72" y="42"/>
                    <a:pt x="70" y="42"/>
                  </a:cubicBezTo>
                  <a:cubicBezTo>
                    <a:pt x="70" y="63"/>
                    <a:pt x="70" y="63"/>
                    <a:pt x="70" y="63"/>
                  </a:cubicBezTo>
                  <a:cubicBezTo>
                    <a:pt x="71" y="63"/>
                    <a:pt x="72" y="63"/>
                    <a:pt x="72" y="63"/>
                  </a:cubicBezTo>
                  <a:cubicBezTo>
                    <a:pt x="86" y="63"/>
                    <a:pt x="97" y="67"/>
                    <a:pt x="108" y="73"/>
                  </a:cubicBezTo>
                  <a:cubicBezTo>
                    <a:pt x="109" y="73"/>
                    <a:pt x="110" y="74"/>
                    <a:pt x="111" y="74"/>
                  </a:cubicBezTo>
                  <a:cubicBezTo>
                    <a:pt x="111" y="91"/>
                    <a:pt x="111" y="91"/>
                    <a:pt x="111" y="91"/>
                  </a:cubicBezTo>
                  <a:cubicBezTo>
                    <a:pt x="114" y="92"/>
                    <a:pt x="117" y="93"/>
                    <a:pt x="120" y="93"/>
                  </a:cubicBezTo>
                  <a:cubicBezTo>
                    <a:pt x="130" y="93"/>
                    <a:pt x="141" y="87"/>
                    <a:pt x="147" y="84"/>
                  </a:cubicBezTo>
                  <a:lnTo>
                    <a:pt x="147" y="68"/>
                  </a:lnTo>
                  <a:close/>
                  <a:moveTo>
                    <a:pt x="147" y="28"/>
                  </a:moveTo>
                  <a:cubicBezTo>
                    <a:pt x="139" y="32"/>
                    <a:pt x="129" y="36"/>
                    <a:pt x="119" y="36"/>
                  </a:cubicBezTo>
                  <a:cubicBezTo>
                    <a:pt x="116" y="36"/>
                    <a:pt x="114" y="36"/>
                    <a:pt x="111" y="36"/>
                  </a:cubicBezTo>
                  <a:cubicBezTo>
                    <a:pt x="111" y="54"/>
                    <a:pt x="111" y="54"/>
                    <a:pt x="111" y="54"/>
                  </a:cubicBezTo>
                  <a:cubicBezTo>
                    <a:pt x="124" y="57"/>
                    <a:pt x="138" y="50"/>
                    <a:pt x="147" y="45"/>
                  </a:cubicBezTo>
                  <a:lnTo>
                    <a:pt x="147" y="28"/>
                  </a:lnTo>
                  <a:close/>
                </a:path>
              </a:pathLst>
            </a:custGeom>
            <a:solidFill>
              <a:schemeClr val="accent5">
                <a:lumMod val="60000"/>
                <a:lumOff val="40000"/>
              </a:schemeClr>
            </a:solidFill>
            <a:ln w="9525">
              <a:noFill/>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grpSp>
        <p:nvGrpSpPr>
          <p:cNvPr id="55" name="Group 13"/>
          <p:cNvGrpSpPr/>
          <p:nvPr/>
        </p:nvGrpSpPr>
        <p:grpSpPr>
          <a:xfrm>
            <a:off x="5584816" y="3554118"/>
            <a:ext cx="1050218" cy="895468"/>
            <a:chOff x="4323363" y="2970968"/>
            <a:chExt cx="823252" cy="710758"/>
          </a:xfrm>
        </p:grpSpPr>
        <p:grpSp>
          <p:nvGrpSpPr>
            <p:cNvPr id="56" name="Group 223"/>
            <p:cNvGrpSpPr/>
            <p:nvPr/>
          </p:nvGrpSpPr>
          <p:grpSpPr>
            <a:xfrm>
              <a:off x="4323363" y="2970968"/>
              <a:ext cx="823252" cy="710758"/>
              <a:chOff x="3755667" y="1931353"/>
              <a:chExt cx="680374" cy="587404"/>
            </a:xfrm>
          </p:grpSpPr>
          <p:sp>
            <p:nvSpPr>
              <p:cNvPr id="58" name="Freeform 46"/>
              <p:cNvSpPr/>
              <p:nvPr/>
            </p:nvSpPr>
            <p:spPr bwMode="auto">
              <a:xfrm>
                <a:off x="3755667" y="1931353"/>
                <a:ext cx="680374" cy="587404"/>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chemeClr val="accent5">
                  <a:lumMod val="50000"/>
                </a:schemeClr>
              </a:solidFill>
              <a:ln w="0">
                <a:solidFill>
                  <a:schemeClr val="accent5">
                    <a:lumMod val="50000"/>
                  </a:schemeClr>
                </a:solid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59" name="Freeform 46"/>
              <p:cNvSpPr/>
              <p:nvPr/>
            </p:nvSpPr>
            <p:spPr bwMode="auto">
              <a:xfrm>
                <a:off x="3840267" y="2004393"/>
                <a:ext cx="511175" cy="441325"/>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chemeClr val="accent5">
                  <a:lumMod val="50000"/>
                </a:schemeClr>
              </a:solidFill>
              <a:ln w="0">
                <a:solidFill>
                  <a:schemeClr val="accent5">
                    <a:lumMod val="50000"/>
                  </a:schemeClr>
                </a:solid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57" name="Freeform 7"/>
            <p:cNvSpPr>
              <a:spLocks noEditPoints="1"/>
            </p:cNvSpPr>
            <p:nvPr/>
          </p:nvSpPr>
          <p:spPr bwMode="auto">
            <a:xfrm>
              <a:off x="4580089" y="3139036"/>
              <a:ext cx="328025" cy="326055"/>
            </a:xfrm>
            <a:custGeom>
              <a:avLst/>
              <a:gdLst>
                <a:gd name="T0" fmla="*/ 124 w 141"/>
                <a:gd name="T1" fmla="*/ 140 h 140"/>
                <a:gd name="T2" fmla="*/ 18 w 141"/>
                <a:gd name="T3" fmla="*/ 140 h 140"/>
                <a:gd name="T4" fmla="*/ 7 w 141"/>
                <a:gd name="T5" fmla="*/ 121 h 140"/>
                <a:gd name="T6" fmla="*/ 53 w 141"/>
                <a:gd name="T7" fmla="*/ 48 h 140"/>
                <a:gd name="T8" fmla="*/ 53 w 141"/>
                <a:gd name="T9" fmla="*/ 11 h 140"/>
                <a:gd name="T10" fmla="*/ 48 w 141"/>
                <a:gd name="T11" fmla="*/ 11 h 140"/>
                <a:gd name="T12" fmla="*/ 42 w 141"/>
                <a:gd name="T13" fmla="*/ 6 h 140"/>
                <a:gd name="T14" fmla="*/ 48 w 141"/>
                <a:gd name="T15" fmla="*/ 0 h 140"/>
                <a:gd name="T16" fmla="*/ 94 w 141"/>
                <a:gd name="T17" fmla="*/ 0 h 140"/>
                <a:gd name="T18" fmla="*/ 100 w 141"/>
                <a:gd name="T19" fmla="*/ 6 h 140"/>
                <a:gd name="T20" fmla="*/ 94 w 141"/>
                <a:gd name="T21" fmla="*/ 11 h 140"/>
                <a:gd name="T22" fmla="*/ 89 w 141"/>
                <a:gd name="T23" fmla="*/ 11 h 140"/>
                <a:gd name="T24" fmla="*/ 89 w 141"/>
                <a:gd name="T25" fmla="*/ 48 h 140"/>
                <a:gd name="T26" fmla="*/ 135 w 141"/>
                <a:gd name="T27" fmla="*/ 121 h 140"/>
                <a:gd name="T28" fmla="*/ 124 w 141"/>
                <a:gd name="T29" fmla="*/ 140 h 140"/>
                <a:gd name="T30" fmla="*/ 38 w 141"/>
                <a:gd name="T31" fmla="*/ 93 h 140"/>
                <a:gd name="T32" fmla="*/ 104 w 141"/>
                <a:gd name="T33" fmla="*/ 93 h 140"/>
                <a:gd name="T34" fmla="*/ 79 w 141"/>
                <a:gd name="T35" fmla="*/ 54 h 140"/>
                <a:gd name="T36" fmla="*/ 77 w 141"/>
                <a:gd name="T37" fmla="*/ 51 h 140"/>
                <a:gd name="T38" fmla="*/ 77 w 141"/>
                <a:gd name="T39" fmla="*/ 48 h 140"/>
                <a:gd name="T40" fmla="*/ 77 w 141"/>
                <a:gd name="T41" fmla="*/ 11 h 140"/>
                <a:gd name="T42" fmla="*/ 65 w 141"/>
                <a:gd name="T43" fmla="*/ 11 h 140"/>
                <a:gd name="T44" fmla="*/ 65 w 141"/>
                <a:gd name="T45" fmla="*/ 48 h 140"/>
                <a:gd name="T46" fmla="*/ 65 w 141"/>
                <a:gd name="T47" fmla="*/ 51 h 140"/>
                <a:gd name="T48" fmla="*/ 63 w 141"/>
                <a:gd name="T49" fmla="*/ 54 h 140"/>
                <a:gd name="T50" fmla="*/ 38 w 141"/>
                <a:gd name="T51" fmla="*/ 93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1" h="140">
                  <a:moveTo>
                    <a:pt x="124" y="140"/>
                  </a:moveTo>
                  <a:cubicBezTo>
                    <a:pt x="18" y="140"/>
                    <a:pt x="18" y="140"/>
                    <a:pt x="18" y="140"/>
                  </a:cubicBezTo>
                  <a:cubicBezTo>
                    <a:pt x="5" y="140"/>
                    <a:pt x="0" y="131"/>
                    <a:pt x="7" y="121"/>
                  </a:cubicBezTo>
                  <a:cubicBezTo>
                    <a:pt x="53" y="48"/>
                    <a:pt x="53" y="48"/>
                    <a:pt x="53" y="48"/>
                  </a:cubicBezTo>
                  <a:cubicBezTo>
                    <a:pt x="53" y="11"/>
                    <a:pt x="53" y="11"/>
                    <a:pt x="53" y="11"/>
                  </a:cubicBezTo>
                  <a:cubicBezTo>
                    <a:pt x="48" y="11"/>
                    <a:pt x="48" y="11"/>
                    <a:pt x="48" y="11"/>
                  </a:cubicBezTo>
                  <a:cubicBezTo>
                    <a:pt x="44" y="11"/>
                    <a:pt x="42" y="9"/>
                    <a:pt x="42" y="6"/>
                  </a:cubicBezTo>
                  <a:cubicBezTo>
                    <a:pt x="42" y="2"/>
                    <a:pt x="44" y="0"/>
                    <a:pt x="48" y="0"/>
                  </a:cubicBezTo>
                  <a:cubicBezTo>
                    <a:pt x="94" y="0"/>
                    <a:pt x="94" y="0"/>
                    <a:pt x="94" y="0"/>
                  </a:cubicBezTo>
                  <a:cubicBezTo>
                    <a:pt x="98" y="0"/>
                    <a:pt x="100" y="2"/>
                    <a:pt x="100" y="6"/>
                  </a:cubicBezTo>
                  <a:cubicBezTo>
                    <a:pt x="100" y="9"/>
                    <a:pt x="98" y="11"/>
                    <a:pt x="94" y="11"/>
                  </a:cubicBezTo>
                  <a:cubicBezTo>
                    <a:pt x="89" y="11"/>
                    <a:pt x="89" y="11"/>
                    <a:pt x="89" y="11"/>
                  </a:cubicBezTo>
                  <a:cubicBezTo>
                    <a:pt x="89" y="48"/>
                    <a:pt x="89" y="48"/>
                    <a:pt x="89" y="48"/>
                  </a:cubicBezTo>
                  <a:cubicBezTo>
                    <a:pt x="135" y="121"/>
                    <a:pt x="135" y="121"/>
                    <a:pt x="135" y="121"/>
                  </a:cubicBezTo>
                  <a:cubicBezTo>
                    <a:pt x="141" y="131"/>
                    <a:pt x="137" y="140"/>
                    <a:pt x="124" y="140"/>
                  </a:cubicBezTo>
                  <a:close/>
                  <a:moveTo>
                    <a:pt x="38" y="93"/>
                  </a:moveTo>
                  <a:cubicBezTo>
                    <a:pt x="104" y="93"/>
                    <a:pt x="104" y="93"/>
                    <a:pt x="104" y="93"/>
                  </a:cubicBezTo>
                  <a:cubicBezTo>
                    <a:pt x="79" y="54"/>
                    <a:pt x="79" y="54"/>
                    <a:pt x="79" y="54"/>
                  </a:cubicBezTo>
                  <a:cubicBezTo>
                    <a:pt x="77" y="51"/>
                    <a:pt x="77" y="51"/>
                    <a:pt x="77" y="51"/>
                  </a:cubicBezTo>
                  <a:cubicBezTo>
                    <a:pt x="77" y="48"/>
                    <a:pt x="77" y="48"/>
                    <a:pt x="77" y="48"/>
                  </a:cubicBezTo>
                  <a:cubicBezTo>
                    <a:pt x="77" y="11"/>
                    <a:pt x="77" y="11"/>
                    <a:pt x="77" y="11"/>
                  </a:cubicBezTo>
                  <a:cubicBezTo>
                    <a:pt x="65" y="11"/>
                    <a:pt x="65" y="11"/>
                    <a:pt x="65" y="11"/>
                  </a:cubicBezTo>
                  <a:cubicBezTo>
                    <a:pt x="65" y="48"/>
                    <a:pt x="65" y="48"/>
                    <a:pt x="65" y="48"/>
                  </a:cubicBezTo>
                  <a:cubicBezTo>
                    <a:pt x="65" y="51"/>
                    <a:pt x="65" y="51"/>
                    <a:pt x="65" y="51"/>
                  </a:cubicBezTo>
                  <a:cubicBezTo>
                    <a:pt x="63" y="54"/>
                    <a:pt x="63" y="54"/>
                    <a:pt x="63" y="54"/>
                  </a:cubicBezTo>
                  <a:lnTo>
                    <a:pt x="38" y="93"/>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grpSp>
        <p:nvGrpSpPr>
          <p:cNvPr id="65" name="Group 4"/>
          <p:cNvGrpSpPr/>
          <p:nvPr/>
        </p:nvGrpSpPr>
        <p:grpSpPr>
          <a:xfrm>
            <a:off x="6123743" y="1700808"/>
            <a:ext cx="1050218" cy="895468"/>
            <a:chOff x="4745821" y="1499943"/>
            <a:chExt cx="823252" cy="710758"/>
          </a:xfrm>
        </p:grpSpPr>
        <p:grpSp>
          <p:nvGrpSpPr>
            <p:cNvPr id="66" name="Group 217"/>
            <p:cNvGrpSpPr/>
            <p:nvPr/>
          </p:nvGrpSpPr>
          <p:grpSpPr>
            <a:xfrm>
              <a:off x="4745821" y="1499943"/>
              <a:ext cx="823252" cy="710758"/>
              <a:chOff x="3755667" y="1931353"/>
              <a:chExt cx="680374" cy="587404"/>
            </a:xfrm>
          </p:grpSpPr>
          <p:sp>
            <p:nvSpPr>
              <p:cNvPr id="68" name="Freeform 46"/>
              <p:cNvSpPr/>
              <p:nvPr/>
            </p:nvSpPr>
            <p:spPr bwMode="auto">
              <a:xfrm>
                <a:off x="3755667" y="1931353"/>
                <a:ext cx="680374" cy="587404"/>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chemeClr val="accent5">
                  <a:lumMod val="75000"/>
                </a:schemeClr>
              </a:solidFill>
              <a:ln w="0">
                <a:solidFill>
                  <a:schemeClr val="accent5">
                    <a:lumMod val="75000"/>
                  </a:schemeClr>
                </a:solid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69" name="Freeform 46"/>
              <p:cNvSpPr/>
              <p:nvPr/>
            </p:nvSpPr>
            <p:spPr bwMode="auto">
              <a:xfrm>
                <a:off x="3840267" y="2004393"/>
                <a:ext cx="511175" cy="441325"/>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chemeClr val="accent5">
                  <a:lumMod val="75000"/>
                </a:schemeClr>
              </a:solidFill>
              <a:ln w="0">
                <a:solidFill>
                  <a:schemeClr val="accent5">
                    <a:lumMod val="75000"/>
                  </a:schemeClr>
                </a:solid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67" name="Freeform 9"/>
            <p:cNvSpPr>
              <a:spLocks noEditPoints="1"/>
            </p:cNvSpPr>
            <p:nvPr/>
          </p:nvSpPr>
          <p:spPr bwMode="auto">
            <a:xfrm>
              <a:off x="4982104" y="1749116"/>
              <a:ext cx="367123" cy="246476"/>
            </a:xfrm>
            <a:custGeom>
              <a:avLst/>
              <a:gdLst>
                <a:gd name="T0" fmla="*/ 208 w 210"/>
                <a:gd name="T1" fmla="*/ 38 h 141"/>
                <a:gd name="T2" fmla="*/ 106 w 210"/>
                <a:gd name="T3" fmla="*/ 70 h 141"/>
                <a:gd name="T4" fmla="*/ 105 w 210"/>
                <a:gd name="T5" fmla="*/ 71 h 141"/>
                <a:gd name="T6" fmla="*/ 104 w 210"/>
                <a:gd name="T7" fmla="*/ 70 h 141"/>
                <a:gd name="T8" fmla="*/ 44 w 210"/>
                <a:gd name="T9" fmla="*/ 52 h 141"/>
                <a:gd name="T10" fmla="*/ 35 w 210"/>
                <a:gd name="T11" fmla="*/ 78 h 141"/>
                <a:gd name="T12" fmla="*/ 41 w 210"/>
                <a:gd name="T13" fmla="*/ 88 h 141"/>
                <a:gd name="T14" fmla="*/ 35 w 210"/>
                <a:gd name="T15" fmla="*/ 98 h 141"/>
                <a:gd name="T16" fmla="*/ 41 w 210"/>
                <a:gd name="T17" fmla="*/ 138 h 141"/>
                <a:gd name="T18" fmla="*/ 40 w 210"/>
                <a:gd name="T19" fmla="*/ 140 h 141"/>
                <a:gd name="T20" fmla="*/ 38 w 210"/>
                <a:gd name="T21" fmla="*/ 141 h 141"/>
                <a:gd name="T22" fmla="*/ 20 w 210"/>
                <a:gd name="T23" fmla="*/ 141 h 141"/>
                <a:gd name="T24" fmla="*/ 18 w 210"/>
                <a:gd name="T25" fmla="*/ 140 h 141"/>
                <a:gd name="T26" fmla="*/ 17 w 210"/>
                <a:gd name="T27" fmla="*/ 138 h 141"/>
                <a:gd name="T28" fmla="*/ 22 w 210"/>
                <a:gd name="T29" fmla="*/ 98 h 141"/>
                <a:gd name="T30" fmla="*/ 17 w 210"/>
                <a:gd name="T31" fmla="*/ 88 h 141"/>
                <a:gd name="T32" fmla="*/ 23 w 210"/>
                <a:gd name="T33" fmla="*/ 78 h 141"/>
                <a:gd name="T34" fmla="*/ 32 w 210"/>
                <a:gd name="T35" fmla="*/ 48 h 141"/>
                <a:gd name="T36" fmla="*/ 2 w 210"/>
                <a:gd name="T37" fmla="*/ 38 h 141"/>
                <a:gd name="T38" fmla="*/ 0 w 210"/>
                <a:gd name="T39" fmla="*/ 35 h 141"/>
                <a:gd name="T40" fmla="*/ 2 w 210"/>
                <a:gd name="T41" fmla="*/ 33 h 141"/>
                <a:gd name="T42" fmla="*/ 104 w 210"/>
                <a:gd name="T43" fmla="*/ 0 h 141"/>
                <a:gd name="T44" fmla="*/ 105 w 210"/>
                <a:gd name="T45" fmla="*/ 0 h 141"/>
                <a:gd name="T46" fmla="*/ 106 w 210"/>
                <a:gd name="T47" fmla="*/ 0 h 141"/>
                <a:gd name="T48" fmla="*/ 208 w 210"/>
                <a:gd name="T49" fmla="*/ 33 h 141"/>
                <a:gd name="T50" fmla="*/ 210 w 210"/>
                <a:gd name="T51" fmla="*/ 35 h 141"/>
                <a:gd name="T52" fmla="*/ 208 w 210"/>
                <a:gd name="T53" fmla="*/ 38 h 141"/>
                <a:gd name="T54" fmla="*/ 164 w 210"/>
                <a:gd name="T55" fmla="*/ 94 h 141"/>
                <a:gd name="T56" fmla="*/ 105 w 210"/>
                <a:gd name="T57" fmla="*/ 117 h 141"/>
                <a:gd name="T58" fmla="*/ 46 w 210"/>
                <a:gd name="T59" fmla="*/ 94 h 141"/>
                <a:gd name="T60" fmla="*/ 48 w 210"/>
                <a:gd name="T61" fmla="*/ 65 h 141"/>
                <a:gd name="T62" fmla="*/ 101 w 210"/>
                <a:gd name="T63" fmla="*/ 82 h 141"/>
                <a:gd name="T64" fmla="*/ 105 w 210"/>
                <a:gd name="T65" fmla="*/ 82 h 141"/>
                <a:gd name="T66" fmla="*/ 109 w 210"/>
                <a:gd name="T67" fmla="*/ 82 h 141"/>
                <a:gd name="T68" fmla="*/ 162 w 210"/>
                <a:gd name="T69" fmla="*/ 65 h 141"/>
                <a:gd name="T70" fmla="*/ 164 w 210"/>
                <a:gd name="T71" fmla="*/ 9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0" h="141">
                  <a:moveTo>
                    <a:pt x="208" y="38"/>
                  </a:moveTo>
                  <a:cubicBezTo>
                    <a:pt x="106" y="70"/>
                    <a:pt x="106" y="70"/>
                    <a:pt x="106" y="70"/>
                  </a:cubicBezTo>
                  <a:cubicBezTo>
                    <a:pt x="106" y="71"/>
                    <a:pt x="105" y="71"/>
                    <a:pt x="105" y="71"/>
                  </a:cubicBezTo>
                  <a:cubicBezTo>
                    <a:pt x="105" y="71"/>
                    <a:pt x="104" y="71"/>
                    <a:pt x="104" y="70"/>
                  </a:cubicBezTo>
                  <a:cubicBezTo>
                    <a:pt x="44" y="52"/>
                    <a:pt x="44" y="52"/>
                    <a:pt x="44" y="52"/>
                  </a:cubicBezTo>
                  <a:cubicBezTo>
                    <a:pt x="39" y="56"/>
                    <a:pt x="36" y="66"/>
                    <a:pt x="35" y="78"/>
                  </a:cubicBezTo>
                  <a:cubicBezTo>
                    <a:pt x="38" y="80"/>
                    <a:pt x="41" y="84"/>
                    <a:pt x="41" y="88"/>
                  </a:cubicBezTo>
                  <a:cubicBezTo>
                    <a:pt x="41" y="92"/>
                    <a:pt x="38" y="96"/>
                    <a:pt x="35" y="98"/>
                  </a:cubicBezTo>
                  <a:cubicBezTo>
                    <a:pt x="41" y="138"/>
                    <a:pt x="41" y="138"/>
                    <a:pt x="41" y="138"/>
                  </a:cubicBezTo>
                  <a:cubicBezTo>
                    <a:pt x="41" y="138"/>
                    <a:pt x="40" y="139"/>
                    <a:pt x="40" y="140"/>
                  </a:cubicBezTo>
                  <a:cubicBezTo>
                    <a:pt x="39" y="141"/>
                    <a:pt x="38" y="141"/>
                    <a:pt x="38" y="141"/>
                  </a:cubicBezTo>
                  <a:cubicBezTo>
                    <a:pt x="20" y="141"/>
                    <a:pt x="20" y="141"/>
                    <a:pt x="20" y="141"/>
                  </a:cubicBezTo>
                  <a:cubicBezTo>
                    <a:pt x="19" y="141"/>
                    <a:pt x="18" y="141"/>
                    <a:pt x="18" y="140"/>
                  </a:cubicBezTo>
                  <a:cubicBezTo>
                    <a:pt x="17" y="139"/>
                    <a:pt x="17" y="138"/>
                    <a:pt x="17" y="138"/>
                  </a:cubicBezTo>
                  <a:cubicBezTo>
                    <a:pt x="22" y="98"/>
                    <a:pt x="22" y="98"/>
                    <a:pt x="22" y="98"/>
                  </a:cubicBezTo>
                  <a:cubicBezTo>
                    <a:pt x="19" y="96"/>
                    <a:pt x="17" y="92"/>
                    <a:pt x="17" y="88"/>
                  </a:cubicBezTo>
                  <a:cubicBezTo>
                    <a:pt x="17" y="84"/>
                    <a:pt x="20" y="80"/>
                    <a:pt x="23" y="78"/>
                  </a:cubicBezTo>
                  <a:cubicBezTo>
                    <a:pt x="24" y="67"/>
                    <a:pt x="26" y="56"/>
                    <a:pt x="32" y="48"/>
                  </a:cubicBezTo>
                  <a:cubicBezTo>
                    <a:pt x="2" y="38"/>
                    <a:pt x="2" y="38"/>
                    <a:pt x="2" y="38"/>
                  </a:cubicBezTo>
                  <a:cubicBezTo>
                    <a:pt x="0" y="38"/>
                    <a:pt x="0" y="37"/>
                    <a:pt x="0" y="35"/>
                  </a:cubicBezTo>
                  <a:cubicBezTo>
                    <a:pt x="0" y="34"/>
                    <a:pt x="0" y="33"/>
                    <a:pt x="2" y="33"/>
                  </a:cubicBezTo>
                  <a:cubicBezTo>
                    <a:pt x="104" y="0"/>
                    <a:pt x="104" y="0"/>
                    <a:pt x="104" y="0"/>
                  </a:cubicBezTo>
                  <a:cubicBezTo>
                    <a:pt x="104" y="0"/>
                    <a:pt x="105" y="0"/>
                    <a:pt x="105" y="0"/>
                  </a:cubicBezTo>
                  <a:cubicBezTo>
                    <a:pt x="105" y="0"/>
                    <a:pt x="106" y="0"/>
                    <a:pt x="106" y="0"/>
                  </a:cubicBezTo>
                  <a:cubicBezTo>
                    <a:pt x="208" y="33"/>
                    <a:pt x="208" y="33"/>
                    <a:pt x="208" y="33"/>
                  </a:cubicBezTo>
                  <a:cubicBezTo>
                    <a:pt x="210" y="33"/>
                    <a:pt x="210" y="34"/>
                    <a:pt x="210" y="35"/>
                  </a:cubicBezTo>
                  <a:cubicBezTo>
                    <a:pt x="210" y="37"/>
                    <a:pt x="210" y="38"/>
                    <a:pt x="208" y="38"/>
                  </a:cubicBezTo>
                  <a:close/>
                  <a:moveTo>
                    <a:pt x="164" y="94"/>
                  </a:moveTo>
                  <a:cubicBezTo>
                    <a:pt x="164" y="107"/>
                    <a:pt x="137" y="117"/>
                    <a:pt x="105" y="117"/>
                  </a:cubicBezTo>
                  <a:cubicBezTo>
                    <a:pt x="73" y="117"/>
                    <a:pt x="46" y="107"/>
                    <a:pt x="46" y="94"/>
                  </a:cubicBezTo>
                  <a:cubicBezTo>
                    <a:pt x="48" y="65"/>
                    <a:pt x="48" y="65"/>
                    <a:pt x="48" y="65"/>
                  </a:cubicBezTo>
                  <a:cubicBezTo>
                    <a:pt x="101" y="82"/>
                    <a:pt x="101" y="82"/>
                    <a:pt x="101" y="82"/>
                  </a:cubicBezTo>
                  <a:cubicBezTo>
                    <a:pt x="102" y="82"/>
                    <a:pt x="104" y="82"/>
                    <a:pt x="105" y="82"/>
                  </a:cubicBezTo>
                  <a:cubicBezTo>
                    <a:pt x="106" y="82"/>
                    <a:pt x="108" y="82"/>
                    <a:pt x="109" y="82"/>
                  </a:cubicBezTo>
                  <a:cubicBezTo>
                    <a:pt x="162" y="65"/>
                    <a:pt x="162" y="65"/>
                    <a:pt x="162" y="65"/>
                  </a:cubicBezTo>
                  <a:lnTo>
                    <a:pt x="164" y="94"/>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grpSp>
        <p:nvGrpSpPr>
          <p:cNvPr id="70" name="Group 14"/>
          <p:cNvGrpSpPr/>
          <p:nvPr/>
        </p:nvGrpSpPr>
        <p:grpSpPr>
          <a:xfrm>
            <a:off x="5041891" y="4471569"/>
            <a:ext cx="1050218" cy="895468"/>
            <a:chOff x="3897771" y="3699175"/>
            <a:chExt cx="823252" cy="710758"/>
          </a:xfrm>
        </p:grpSpPr>
        <p:grpSp>
          <p:nvGrpSpPr>
            <p:cNvPr id="71" name="Group 226"/>
            <p:cNvGrpSpPr/>
            <p:nvPr/>
          </p:nvGrpSpPr>
          <p:grpSpPr>
            <a:xfrm>
              <a:off x="3897771" y="3699175"/>
              <a:ext cx="823252" cy="710758"/>
              <a:chOff x="3755667" y="1931353"/>
              <a:chExt cx="680374" cy="587404"/>
            </a:xfrm>
          </p:grpSpPr>
          <p:sp>
            <p:nvSpPr>
              <p:cNvPr id="73" name="Freeform 46"/>
              <p:cNvSpPr/>
              <p:nvPr/>
            </p:nvSpPr>
            <p:spPr bwMode="auto">
              <a:xfrm>
                <a:off x="3755667" y="1931353"/>
                <a:ext cx="680374" cy="587404"/>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chemeClr val="accent5">
                  <a:lumMod val="75000"/>
                </a:schemeClr>
              </a:solidFill>
              <a:ln w="0">
                <a:solidFill>
                  <a:schemeClr val="accent5">
                    <a:lumMod val="75000"/>
                  </a:schemeClr>
                </a:solid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74" name="Freeform 46"/>
              <p:cNvSpPr/>
              <p:nvPr/>
            </p:nvSpPr>
            <p:spPr bwMode="auto">
              <a:xfrm>
                <a:off x="3840267" y="2004393"/>
                <a:ext cx="511175" cy="441325"/>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chemeClr val="accent5">
                  <a:lumMod val="75000"/>
                </a:schemeClr>
              </a:solidFill>
              <a:ln w="0">
                <a:solidFill>
                  <a:schemeClr val="accent5">
                    <a:lumMod val="75000"/>
                  </a:schemeClr>
                </a:solid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72" name="Freeform 10"/>
            <p:cNvSpPr>
              <a:spLocks noEditPoints="1"/>
            </p:cNvSpPr>
            <p:nvPr/>
          </p:nvSpPr>
          <p:spPr bwMode="auto">
            <a:xfrm>
              <a:off x="4160844" y="3911642"/>
              <a:ext cx="309068" cy="285823"/>
            </a:xfrm>
            <a:custGeom>
              <a:avLst/>
              <a:gdLst>
                <a:gd name="T0" fmla="*/ 152 w 152"/>
                <a:gd name="T1" fmla="*/ 114 h 140"/>
                <a:gd name="T2" fmla="*/ 149 w 152"/>
                <a:gd name="T3" fmla="*/ 117 h 140"/>
                <a:gd name="T4" fmla="*/ 129 w 152"/>
                <a:gd name="T5" fmla="*/ 117 h 140"/>
                <a:gd name="T6" fmla="*/ 129 w 152"/>
                <a:gd name="T7" fmla="*/ 131 h 140"/>
                <a:gd name="T8" fmla="*/ 120 w 152"/>
                <a:gd name="T9" fmla="*/ 140 h 140"/>
                <a:gd name="T10" fmla="*/ 32 w 152"/>
                <a:gd name="T11" fmla="*/ 140 h 140"/>
                <a:gd name="T12" fmla="*/ 23 w 152"/>
                <a:gd name="T13" fmla="*/ 131 h 140"/>
                <a:gd name="T14" fmla="*/ 23 w 152"/>
                <a:gd name="T15" fmla="*/ 117 h 140"/>
                <a:gd name="T16" fmla="*/ 3 w 152"/>
                <a:gd name="T17" fmla="*/ 117 h 140"/>
                <a:gd name="T18" fmla="*/ 0 w 152"/>
                <a:gd name="T19" fmla="*/ 114 h 140"/>
                <a:gd name="T20" fmla="*/ 0 w 152"/>
                <a:gd name="T21" fmla="*/ 76 h 140"/>
                <a:gd name="T22" fmla="*/ 17 w 152"/>
                <a:gd name="T23" fmla="*/ 58 h 140"/>
                <a:gd name="T24" fmla="*/ 23 w 152"/>
                <a:gd name="T25" fmla="*/ 58 h 140"/>
                <a:gd name="T26" fmla="*/ 23 w 152"/>
                <a:gd name="T27" fmla="*/ 8 h 140"/>
                <a:gd name="T28" fmla="*/ 32 w 152"/>
                <a:gd name="T29" fmla="*/ 0 h 140"/>
                <a:gd name="T30" fmla="*/ 94 w 152"/>
                <a:gd name="T31" fmla="*/ 0 h 140"/>
                <a:gd name="T32" fmla="*/ 109 w 152"/>
                <a:gd name="T33" fmla="*/ 6 h 140"/>
                <a:gd name="T34" fmla="*/ 123 w 152"/>
                <a:gd name="T35" fmla="*/ 20 h 140"/>
                <a:gd name="T36" fmla="*/ 129 w 152"/>
                <a:gd name="T37" fmla="*/ 35 h 140"/>
                <a:gd name="T38" fmla="*/ 129 w 152"/>
                <a:gd name="T39" fmla="*/ 58 h 140"/>
                <a:gd name="T40" fmla="*/ 135 w 152"/>
                <a:gd name="T41" fmla="*/ 58 h 140"/>
                <a:gd name="T42" fmla="*/ 152 w 152"/>
                <a:gd name="T43" fmla="*/ 76 h 140"/>
                <a:gd name="T44" fmla="*/ 152 w 152"/>
                <a:gd name="T45" fmla="*/ 114 h 140"/>
                <a:gd name="T46" fmla="*/ 117 w 152"/>
                <a:gd name="T47" fmla="*/ 70 h 140"/>
                <a:gd name="T48" fmla="*/ 117 w 152"/>
                <a:gd name="T49" fmla="*/ 35 h 140"/>
                <a:gd name="T50" fmla="*/ 102 w 152"/>
                <a:gd name="T51" fmla="*/ 35 h 140"/>
                <a:gd name="T52" fmla="*/ 94 w 152"/>
                <a:gd name="T53" fmla="*/ 26 h 140"/>
                <a:gd name="T54" fmla="*/ 94 w 152"/>
                <a:gd name="T55" fmla="*/ 11 h 140"/>
                <a:gd name="T56" fmla="*/ 35 w 152"/>
                <a:gd name="T57" fmla="*/ 11 h 140"/>
                <a:gd name="T58" fmla="*/ 35 w 152"/>
                <a:gd name="T59" fmla="*/ 70 h 140"/>
                <a:gd name="T60" fmla="*/ 117 w 152"/>
                <a:gd name="T61" fmla="*/ 70 h 140"/>
                <a:gd name="T62" fmla="*/ 117 w 152"/>
                <a:gd name="T63" fmla="*/ 129 h 140"/>
                <a:gd name="T64" fmla="*/ 117 w 152"/>
                <a:gd name="T65" fmla="*/ 105 h 140"/>
                <a:gd name="T66" fmla="*/ 35 w 152"/>
                <a:gd name="T67" fmla="*/ 105 h 140"/>
                <a:gd name="T68" fmla="*/ 35 w 152"/>
                <a:gd name="T69" fmla="*/ 129 h 140"/>
                <a:gd name="T70" fmla="*/ 117 w 152"/>
                <a:gd name="T71" fmla="*/ 129 h 140"/>
                <a:gd name="T72" fmla="*/ 135 w 152"/>
                <a:gd name="T73" fmla="*/ 70 h 140"/>
                <a:gd name="T74" fmla="*/ 129 w 152"/>
                <a:gd name="T75" fmla="*/ 76 h 140"/>
                <a:gd name="T76" fmla="*/ 135 w 152"/>
                <a:gd name="T77" fmla="*/ 82 h 140"/>
                <a:gd name="T78" fmla="*/ 140 w 152"/>
                <a:gd name="T79" fmla="*/ 76 h 140"/>
                <a:gd name="T80" fmla="*/ 135 w 152"/>
                <a:gd name="T81" fmla="*/ 7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2" h="140">
                  <a:moveTo>
                    <a:pt x="152" y="114"/>
                  </a:moveTo>
                  <a:cubicBezTo>
                    <a:pt x="152" y="115"/>
                    <a:pt x="151" y="117"/>
                    <a:pt x="149" y="117"/>
                  </a:cubicBezTo>
                  <a:cubicBezTo>
                    <a:pt x="129" y="117"/>
                    <a:pt x="129" y="117"/>
                    <a:pt x="129" y="117"/>
                  </a:cubicBezTo>
                  <a:cubicBezTo>
                    <a:pt x="129" y="131"/>
                    <a:pt x="129" y="131"/>
                    <a:pt x="129" y="131"/>
                  </a:cubicBezTo>
                  <a:cubicBezTo>
                    <a:pt x="129" y="136"/>
                    <a:pt x="125" y="140"/>
                    <a:pt x="120" y="140"/>
                  </a:cubicBezTo>
                  <a:cubicBezTo>
                    <a:pt x="32" y="140"/>
                    <a:pt x="32" y="140"/>
                    <a:pt x="32" y="140"/>
                  </a:cubicBezTo>
                  <a:cubicBezTo>
                    <a:pt x="27" y="140"/>
                    <a:pt x="23" y="136"/>
                    <a:pt x="23" y="131"/>
                  </a:cubicBezTo>
                  <a:cubicBezTo>
                    <a:pt x="23" y="117"/>
                    <a:pt x="23" y="117"/>
                    <a:pt x="23" y="117"/>
                  </a:cubicBezTo>
                  <a:cubicBezTo>
                    <a:pt x="3" y="117"/>
                    <a:pt x="3" y="117"/>
                    <a:pt x="3" y="117"/>
                  </a:cubicBezTo>
                  <a:cubicBezTo>
                    <a:pt x="1" y="117"/>
                    <a:pt x="0" y="115"/>
                    <a:pt x="0" y="114"/>
                  </a:cubicBezTo>
                  <a:cubicBezTo>
                    <a:pt x="0" y="76"/>
                    <a:pt x="0" y="76"/>
                    <a:pt x="0" y="76"/>
                  </a:cubicBezTo>
                  <a:cubicBezTo>
                    <a:pt x="0" y="66"/>
                    <a:pt x="8" y="58"/>
                    <a:pt x="17" y="58"/>
                  </a:cubicBezTo>
                  <a:cubicBezTo>
                    <a:pt x="23" y="58"/>
                    <a:pt x="23" y="58"/>
                    <a:pt x="23" y="58"/>
                  </a:cubicBezTo>
                  <a:cubicBezTo>
                    <a:pt x="23" y="8"/>
                    <a:pt x="23" y="8"/>
                    <a:pt x="23" y="8"/>
                  </a:cubicBezTo>
                  <a:cubicBezTo>
                    <a:pt x="23" y="4"/>
                    <a:pt x="27" y="0"/>
                    <a:pt x="32" y="0"/>
                  </a:cubicBezTo>
                  <a:cubicBezTo>
                    <a:pt x="94" y="0"/>
                    <a:pt x="94" y="0"/>
                    <a:pt x="94" y="0"/>
                  </a:cubicBezTo>
                  <a:cubicBezTo>
                    <a:pt x="98" y="0"/>
                    <a:pt x="105" y="2"/>
                    <a:pt x="109" y="6"/>
                  </a:cubicBezTo>
                  <a:cubicBezTo>
                    <a:pt x="123" y="20"/>
                    <a:pt x="123" y="20"/>
                    <a:pt x="123" y="20"/>
                  </a:cubicBezTo>
                  <a:cubicBezTo>
                    <a:pt x="126" y="23"/>
                    <a:pt x="129" y="30"/>
                    <a:pt x="129" y="35"/>
                  </a:cubicBezTo>
                  <a:cubicBezTo>
                    <a:pt x="129" y="58"/>
                    <a:pt x="129" y="58"/>
                    <a:pt x="129" y="58"/>
                  </a:cubicBezTo>
                  <a:cubicBezTo>
                    <a:pt x="135" y="58"/>
                    <a:pt x="135" y="58"/>
                    <a:pt x="135" y="58"/>
                  </a:cubicBezTo>
                  <a:cubicBezTo>
                    <a:pt x="144" y="58"/>
                    <a:pt x="152" y="66"/>
                    <a:pt x="152" y="76"/>
                  </a:cubicBezTo>
                  <a:lnTo>
                    <a:pt x="152" y="114"/>
                  </a:lnTo>
                  <a:close/>
                  <a:moveTo>
                    <a:pt x="117" y="70"/>
                  </a:moveTo>
                  <a:cubicBezTo>
                    <a:pt x="117" y="35"/>
                    <a:pt x="117" y="35"/>
                    <a:pt x="117" y="35"/>
                  </a:cubicBezTo>
                  <a:cubicBezTo>
                    <a:pt x="102" y="35"/>
                    <a:pt x="102" y="35"/>
                    <a:pt x="102" y="35"/>
                  </a:cubicBezTo>
                  <a:cubicBezTo>
                    <a:pt x="98" y="35"/>
                    <a:pt x="94" y="31"/>
                    <a:pt x="94" y="26"/>
                  </a:cubicBezTo>
                  <a:cubicBezTo>
                    <a:pt x="94" y="11"/>
                    <a:pt x="94" y="11"/>
                    <a:pt x="94" y="11"/>
                  </a:cubicBezTo>
                  <a:cubicBezTo>
                    <a:pt x="35" y="11"/>
                    <a:pt x="35" y="11"/>
                    <a:pt x="35" y="11"/>
                  </a:cubicBezTo>
                  <a:cubicBezTo>
                    <a:pt x="35" y="70"/>
                    <a:pt x="35" y="70"/>
                    <a:pt x="35" y="70"/>
                  </a:cubicBezTo>
                  <a:lnTo>
                    <a:pt x="117" y="70"/>
                  </a:lnTo>
                  <a:close/>
                  <a:moveTo>
                    <a:pt x="117" y="129"/>
                  </a:moveTo>
                  <a:cubicBezTo>
                    <a:pt x="117" y="105"/>
                    <a:pt x="117" y="105"/>
                    <a:pt x="117" y="105"/>
                  </a:cubicBezTo>
                  <a:cubicBezTo>
                    <a:pt x="35" y="105"/>
                    <a:pt x="35" y="105"/>
                    <a:pt x="35" y="105"/>
                  </a:cubicBezTo>
                  <a:cubicBezTo>
                    <a:pt x="35" y="129"/>
                    <a:pt x="35" y="129"/>
                    <a:pt x="35" y="129"/>
                  </a:cubicBezTo>
                  <a:lnTo>
                    <a:pt x="117" y="129"/>
                  </a:lnTo>
                  <a:close/>
                  <a:moveTo>
                    <a:pt x="135" y="70"/>
                  </a:moveTo>
                  <a:cubicBezTo>
                    <a:pt x="131" y="70"/>
                    <a:pt x="129" y="73"/>
                    <a:pt x="129" y="76"/>
                  </a:cubicBezTo>
                  <a:cubicBezTo>
                    <a:pt x="129" y="79"/>
                    <a:pt x="131" y="82"/>
                    <a:pt x="135" y="82"/>
                  </a:cubicBezTo>
                  <a:cubicBezTo>
                    <a:pt x="138" y="82"/>
                    <a:pt x="140" y="79"/>
                    <a:pt x="140" y="76"/>
                  </a:cubicBezTo>
                  <a:cubicBezTo>
                    <a:pt x="140" y="73"/>
                    <a:pt x="138" y="70"/>
                    <a:pt x="135" y="70"/>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grpSp>
        <p:nvGrpSpPr>
          <p:cNvPr id="75" name="Group 3"/>
          <p:cNvGrpSpPr/>
          <p:nvPr/>
        </p:nvGrpSpPr>
        <p:grpSpPr>
          <a:xfrm>
            <a:off x="4769475" y="2166626"/>
            <a:ext cx="1050218" cy="895468"/>
            <a:chOff x="3684228" y="1869676"/>
            <a:chExt cx="823252" cy="710758"/>
          </a:xfrm>
        </p:grpSpPr>
        <p:grpSp>
          <p:nvGrpSpPr>
            <p:cNvPr id="76" name="Group 1"/>
            <p:cNvGrpSpPr/>
            <p:nvPr/>
          </p:nvGrpSpPr>
          <p:grpSpPr>
            <a:xfrm>
              <a:off x="3684228" y="1869676"/>
              <a:ext cx="823252" cy="710758"/>
              <a:chOff x="3755667" y="1931353"/>
              <a:chExt cx="680374" cy="587404"/>
            </a:xfrm>
            <a:solidFill>
              <a:srgbClr val="FFFFFF"/>
            </a:solidFill>
          </p:grpSpPr>
          <p:sp>
            <p:nvSpPr>
              <p:cNvPr id="78" name="Freeform 46"/>
              <p:cNvSpPr/>
              <p:nvPr/>
            </p:nvSpPr>
            <p:spPr bwMode="auto">
              <a:xfrm>
                <a:off x="3755667" y="1931353"/>
                <a:ext cx="680374" cy="587404"/>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chemeClr val="accent5">
                  <a:lumMod val="50000"/>
                </a:schemeClr>
              </a:solidFill>
              <a:ln w="0">
                <a:solidFill>
                  <a:schemeClr val="accent5">
                    <a:lumMod val="50000"/>
                  </a:schemeClr>
                </a:solid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79" name="Freeform 46"/>
              <p:cNvSpPr/>
              <p:nvPr/>
            </p:nvSpPr>
            <p:spPr bwMode="auto">
              <a:xfrm>
                <a:off x="3840267" y="2004393"/>
                <a:ext cx="511175" cy="441325"/>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chemeClr val="accent5">
                  <a:lumMod val="50000"/>
                </a:schemeClr>
              </a:solidFill>
              <a:ln w="0">
                <a:solidFill>
                  <a:schemeClr val="accent5">
                    <a:lumMod val="50000"/>
                  </a:schemeClr>
                </a:solid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77" name="Freeform 11"/>
            <p:cNvSpPr>
              <a:spLocks noEditPoints="1"/>
            </p:cNvSpPr>
            <p:nvPr/>
          </p:nvSpPr>
          <p:spPr bwMode="auto">
            <a:xfrm>
              <a:off x="3950778" y="2059444"/>
              <a:ext cx="290153" cy="341524"/>
            </a:xfrm>
            <a:custGeom>
              <a:avLst/>
              <a:gdLst>
                <a:gd name="T0" fmla="*/ 118 w 129"/>
                <a:gd name="T1" fmla="*/ 87 h 152"/>
                <a:gd name="T2" fmla="*/ 107 w 129"/>
                <a:gd name="T3" fmla="*/ 99 h 152"/>
                <a:gd name="T4" fmla="*/ 51 w 129"/>
                <a:gd name="T5" fmla="*/ 107 h 152"/>
                <a:gd name="T6" fmla="*/ 15 w 129"/>
                <a:gd name="T7" fmla="*/ 94 h 152"/>
                <a:gd name="T8" fmla="*/ 9 w 129"/>
                <a:gd name="T9" fmla="*/ 79 h 152"/>
                <a:gd name="T10" fmla="*/ 0 w 129"/>
                <a:gd name="T11" fmla="*/ 22 h 152"/>
                <a:gd name="T12" fmla="*/ 17 w 129"/>
                <a:gd name="T13" fmla="*/ 8 h 152"/>
                <a:gd name="T14" fmla="*/ 46 w 129"/>
                <a:gd name="T15" fmla="*/ 2 h 152"/>
                <a:gd name="T16" fmla="*/ 107 w 129"/>
                <a:gd name="T17" fmla="*/ 6 h 152"/>
                <a:gd name="T18" fmla="*/ 127 w 129"/>
                <a:gd name="T19" fmla="*/ 18 h 152"/>
                <a:gd name="T20" fmla="*/ 128 w 129"/>
                <a:gd name="T21" fmla="*/ 27 h 152"/>
                <a:gd name="T22" fmla="*/ 118 w 129"/>
                <a:gd name="T23" fmla="*/ 87 h 152"/>
                <a:gd name="T24" fmla="*/ 101 w 129"/>
                <a:gd name="T25" fmla="*/ 141 h 152"/>
                <a:gd name="T26" fmla="*/ 47 w 129"/>
                <a:gd name="T27" fmla="*/ 148 h 152"/>
                <a:gd name="T28" fmla="*/ 21 w 129"/>
                <a:gd name="T29" fmla="*/ 135 h 152"/>
                <a:gd name="T30" fmla="*/ 16 w 129"/>
                <a:gd name="T31" fmla="*/ 108 h 152"/>
                <a:gd name="T32" fmla="*/ 16 w 129"/>
                <a:gd name="T33" fmla="*/ 106 h 152"/>
                <a:gd name="T34" fmla="*/ 18 w 129"/>
                <a:gd name="T35" fmla="*/ 106 h 152"/>
                <a:gd name="T36" fmla="*/ 111 w 129"/>
                <a:gd name="T37" fmla="*/ 106 h 152"/>
                <a:gd name="T38" fmla="*/ 112 w 129"/>
                <a:gd name="T39" fmla="*/ 115 h 152"/>
                <a:gd name="T40" fmla="*/ 101 w 129"/>
                <a:gd name="T41" fmla="*/ 141 h 152"/>
                <a:gd name="T42" fmla="*/ 89 w 129"/>
                <a:gd name="T43" fmla="*/ 13 h 152"/>
                <a:gd name="T44" fmla="*/ 38 w 129"/>
                <a:gd name="T45" fmla="*/ 13 h 152"/>
                <a:gd name="T46" fmla="*/ 22 w 129"/>
                <a:gd name="T47" fmla="*/ 20 h 152"/>
                <a:gd name="T48" fmla="*/ 44 w 129"/>
                <a:gd name="T49" fmla="*/ 28 h 152"/>
                <a:gd name="T50" fmla="*/ 85 w 129"/>
                <a:gd name="T51" fmla="*/ 28 h 152"/>
                <a:gd name="T52" fmla="*/ 106 w 129"/>
                <a:gd name="T53" fmla="*/ 20 h 152"/>
                <a:gd name="T54" fmla="*/ 89 w 129"/>
                <a:gd name="T55" fmla="*/ 13 h 152"/>
                <a:gd name="T56" fmla="*/ 56 w 129"/>
                <a:gd name="T57" fmla="*/ 54 h 152"/>
                <a:gd name="T58" fmla="*/ 44 w 129"/>
                <a:gd name="T59" fmla="*/ 74 h 152"/>
                <a:gd name="T60" fmla="*/ 66 w 129"/>
                <a:gd name="T61" fmla="*/ 93 h 152"/>
                <a:gd name="T62" fmla="*/ 84 w 129"/>
                <a:gd name="T63" fmla="*/ 70 h 152"/>
                <a:gd name="T64" fmla="*/ 56 w 129"/>
                <a:gd name="T65" fmla="*/ 54 h 152"/>
                <a:gd name="T66" fmla="*/ 59 w 129"/>
                <a:gd name="T67" fmla="*/ 82 h 152"/>
                <a:gd name="T68" fmla="*/ 59 w 129"/>
                <a:gd name="T69" fmla="*/ 64 h 152"/>
                <a:gd name="T70" fmla="*/ 74 w 129"/>
                <a:gd name="T71" fmla="*/ 72 h 152"/>
                <a:gd name="T72" fmla="*/ 59 w 129"/>
                <a:gd name="T73" fmla="*/ 8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9" h="152">
                  <a:moveTo>
                    <a:pt x="118" y="87"/>
                  </a:moveTo>
                  <a:cubicBezTo>
                    <a:pt x="117" y="93"/>
                    <a:pt x="111" y="96"/>
                    <a:pt x="107" y="99"/>
                  </a:cubicBezTo>
                  <a:cubicBezTo>
                    <a:pt x="89" y="107"/>
                    <a:pt x="69" y="109"/>
                    <a:pt x="51" y="107"/>
                  </a:cubicBezTo>
                  <a:cubicBezTo>
                    <a:pt x="38" y="106"/>
                    <a:pt x="25" y="102"/>
                    <a:pt x="15" y="94"/>
                  </a:cubicBezTo>
                  <a:cubicBezTo>
                    <a:pt x="10" y="90"/>
                    <a:pt x="10" y="84"/>
                    <a:pt x="9" y="79"/>
                  </a:cubicBezTo>
                  <a:cubicBezTo>
                    <a:pt x="6" y="60"/>
                    <a:pt x="2" y="41"/>
                    <a:pt x="0" y="22"/>
                  </a:cubicBezTo>
                  <a:cubicBezTo>
                    <a:pt x="1" y="14"/>
                    <a:pt x="10" y="10"/>
                    <a:pt x="17" y="8"/>
                  </a:cubicBezTo>
                  <a:cubicBezTo>
                    <a:pt x="26" y="4"/>
                    <a:pt x="36" y="3"/>
                    <a:pt x="46" y="2"/>
                  </a:cubicBezTo>
                  <a:cubicBezTo>
                    <a:pt x="66" y="0"/>
                    <a:pt x="87" y="1"/>
                    <a:pt x="107" y="6"/>
                  </a:cubicBezTo>
                  <a:cubicBezTo>
                    <a:pt x="115" y="9"/>
                    <a:pt x="122" y="12"/>
                    <a:pt x="127" y="18"/>
                  </a:cubicBezTo>
                  <a:cubicBezTo>
                    <a:pt x="129" y="20"/>
                    <a:pt x="129" y="24"/>
                    <a:pt x="128" y="27"/>
                  </a:cubicBezTo>
                  <a:cubicBezTo>
                    <a:pt x="125" y="47"/>
                    <a:pt x="121" y="67"/>
                    <a:pt x="118" y="87"/>
                  </a:cubicBezTo>
                  <a:close/>
                  <a:moveTo>
                    <a:pt x="101" y="141"/>
                  </a:moveTo>
                  <a:cubicBezTo>
                    <a:pt x="85" y="151"/>
                    <a:pt x="65" y="152"/>
                    <a:pt x="47" y="148"/>
                  </a:cubicBezTo>
                  <a:cubicBezTo>
                    <a:pt x="37" y="147"/>
                    <a:pt x="26" y="144"/>
                    <a:pt x="21" y="135"/>
                  </a:cubicBezTo>
                  <a:cubicBezTo>
                    <a:pt x="18" y="126"/>
                    <a:pt x="17" y="117"/>
                    <a:pt x="16" y="108"/>
                  </a:cubicBezTo>
                  <a:cubicBezTo>
                    <a:pt x="16" y="106"/>
                    <a:pt x="16" y="106"/>
                    <a:pt x="16" y="106"/>
                  </a:cubicBezTo>
                  <a:cubicBezTo>
                    <a:pt x="18" y="106"/>
                    <a:pt x="18" y="106"/>
                    <a:pt x="18" y="106"/>
                  </a:cubicBezTo>
                  <a:cubicBezTo>
                    <a:pt x="45" y="124"/>
                    <a:pt x="83" y="124"/>
                    <a:pt x="111" y="106"/>
                  </a:cubicBezTo>
                  <a:cubicBezTo>
                    <a:pt x="115" y="107"/>
                    <a:pt x="112" y="112"/>
                    <a:pt x="112" y="115"/>
                  </a:cubicBezTo>
                  <a:cubicBezTo>
                    <a:pt x="109" y="124"/>
                    <a:pt x="110" y="136"/>
                    <a:pt x="101" y="141"/>
                  </a:cubicBezTo>
                  <a:close/>
                  <a:moveTo>
                    <a:pt x="89" y="13"/>
                  </a:moveTo>
                  <a:cubicBezTo>
                    <a:pt x="72" y="11"/>
                    <a:pt x="55" y="10"/>
                    <a:pt x="38" y="13"/>
                  </a:cubicBezTo>
                  <a:cubicBezTo>
                    <a:pt x="32" y="14"/>
                    <a:pt x="26" y="15"/>
                    <a:pt x="22" y="20"/>
                  </a:cubicBezTo>
                  <a:cubicBezTo>
                    <a:pt x="28" y="26"/>
                    <a:pt x="36" y="27"/>
                    <a:pt x="44" y="28"/>
                  </a:cubicBezTo>
                  <a:cubicBezTo>
                    <a:pt x="57" y="29"/>
                    <a:pt x="71" y="30"/>
                    <a:pt x="85" y="28"/>
                  </a:cubicBezTo>
                  <a:cubicBezTo>
                    <a:pt x="92" y="27"/>
                    <a:pt x="101" y="26"/>
                    <a:pt x="106" y="20"/>
                  </a:cubicBezTo>
                  <a:cubicBezTo>
                    <a:pt x="102" y="15"/>
                    <a:pt x="95" y="14"/>
                    <a:pt x="89" y="13"/>
                  </a:cubicBezTo>
                  <a:close/>
                  <a:moveTo>
                    <a:pt x="56" y="54"/>
                  </a:moveTo>
                  <a:cubicBezTo>
                    <a:pt x="48" y="57"/>
                    <a:pt x="43" y="65"/>
                    <a:pt x="44" y="74"/>
                  </a:cubicBezTo>
                  <a:cubicBezTo>
                    <a:pt x="44" y="85"/>
                    <a:pt x="55" y="94"/>
                    <a:pt x="66" y="93"/>
                  </a:cubicBezTo>
                  <a:cubicBezTo>
                    <a:pt x="77" y="92"/>
                    <a:pt x="86" y="81"/>
                    <a:pt x="84" y="70"/>
                  </a:cubicBezTo>
                  <a:cubicBezTo>
                    <a:pt x="83" y="57"/>
                    <a:pt x="68" y="48"/>
                    <a:pt x="56" y="54"/>
                  </a:cubicBezTo>
                  <a:close/>
                  <a:moveTo>
                    <a:pt x="59" y="82"/>
                  </a:moveTo>
                  <a:cubicBezTo>
                    <a:pt x="52" y="79"/>
                    <a:pt x="52" y="67"/>
                    <a:pt x="59" y="64"/>
                  </a:cubicBezTo>
                  <a:cubicBezTo>
                    <a:pt x="65" y="60"/>
                    <a:pt x="74" y="65"/>
                    <a:pt x="74" y="72"/>
                  </a:cubicBezTo>
                  <a:cubicBezTo>
                    <a:pt x="75" y="80"/>
                    <a:pt x="66" y="86"/>
                    <a:pt x="59" y="82"/>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81" name="TextBox 80"/>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4" name="椭圆 3"/>
          <p:cNvSpPr/>
          <p:nvPr/>
        </p:nvSpPr>
        <p:spPr>
          <a:xfrm>
            <a:off x="5172913" y="6202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1</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sp>
        <p:nvSpPr>
          <p:cNvPr id="45" name="TextBox 498"/>
          <p:cNvSpPr txBox="1"/>
          <p:nvPr/>
        </p:nvSpPr>
        <p:spPr>
          <a:xfrm>
            <a:off x="6025515" y="678180"/>
            <a:ext cx="1744980" cy="460375"/>
          </a:xfrm>
          <a:prstGeom prst="rect">
            <a:avLst/>
          </a:prstGeom>
          <a:noFill/>
        </p:spPr>
        <p:txBody>
          <a:bodyPr wrap="square" rtlCol="0" anchor="ctr">
            <a:spAutoFit/>
          </a:bodyPr>
          <a:p>
            <a:pPr>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rPr>
              <a:t>设计目的</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sh dir="r"/>
      </p:transition>
    </mc:Choice>
    <mc:Fallback>
      <p:transition spd="slow">
        <p:push dir="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8" presetClass="entr" presetSubtype="12" fill="hold" nodeType="withEffect">
                                  <p:stCondLst>
                                    <p:cond delay="0"/>
                                  </p:stCondLst>
                                  <p:childTnLst>
                                    <p:set>
                                      <p:cBhvr>
                                        <p:cTn id="9" dur="1" fill="hold">
                                          <p:stCondLst>
                                            <p:cond delay="0"/>
                                          </p:stCondLst>
                                        </p:cTn>
                                        <p:tgtEl>
                                          <p:spTgt spid="75"/>
                                        </p:tgtEl>
                                        <p:attrNameLst>
                                          <p:attrName>style.visibility</p:attrName>
                                        </p:attrNameLst>
                                      </p:cBhvr>
                                      <p:to>
                                        <p:strVal val="visible"/>
                                      </p:to>
                                    </p:set>
                                    <p:animEffect transition="in" filter="strips(downLeft)">
                                      <p:cBhvr>
                                        <p:cTn id="10" dur="500"/>
                                        <p:tgtEl>
                                          <p:spTgt spid="75"/>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right)">
                                      <p:cBhvr>
                                        <p:cTn id="13" dur="500"/>
                                        <p:tgtEl>
                                          <p:spTgt spid="15"/>
                                        </p:tgtEl>
                                      </p:cBhvr>
                                    </p:animEffect>
                                  </p:childTnLst>
                                </p:cTn>
                              </p:par>
                              <p:par>
                                <p:cTn id="14" presetID="53" presetClass="entr" presetSubtype="16" fill="hold" nodeType="withEffect">
                                  <p:stCondLst>
                                    <p:cond delay="0"/>
                                  </p:stCondLst>
                                  <p:childTnLst>
                                    <p:set>
                                      <p:cBhvr>
                                        <p:cTn id="15" dur="1" fill="hold">
                                          <p:stCondLst>
                                            <p:cond delay="0"/>
                                          </p:stCondLst>
                                        </p:cTn>
                                        <p:tgtEl>
                                          <p:spTgt spid="25"/>
                                        </p:tgtEl>
                                        <p:attrNameLst>
                                          <p:attrName>style.visibility</p:attrName>
                                        </p:attrNameLst>
                                      </p:cBhvr>
                                      <p:to>
                                        <p:strVal val="visible"/>
                                      </p:to>
                                    </p:set>
                                    <p:anim calcmode="lin" valueType="num">
                                      <p:cBhvr>
                                        <p:cTn id="16" dur="500" fill="hold"/>
                                        <p:tgtEl>
                                          <p:spTgt spid="25"/>
                                        </p:tgtEl>
                                        <p:attrNameLst>
                                          <p:attrName>ppt_w</p:attrName>
                                        </p:attrNameLst>
                                      </p:cBhvr>
                                      <p:tavLst>
                                        <p:tav tm="0">
                                          <p:val>
                                            <p:fltVal val="0"/>
                                          </p:val>
                                        </p:tav>
                                        <p:tav tm="100000">
                                          <p:val>
                                            <p:strVal val="#ppt_w"/>
                                          </p:val>
                                        </p:tav>
                                      </p:tavLst>
                                    </p:anim>
                                    <p:anim calcmode="lin" valueType="num">
                                      <p:cBhvr>
                                        <p:cTn id="17" dur="500" fill="hold"/>
                                        <p:tgtEl>
                                          <p:spTgt spid="25"/>
                                        </p:tgtEl>
                                        <p:attrNameLst>
                                          <p:attrName>ppt_h</p:attrName>
                                        </p:attrNameLst>
                                      </p:cBhvr>
                                      <p:tavLst>
                                        <p:tav tm="0">
                                          <p:val>
                                            <p:fltVal val="0"/>
                                          </p:val>
                                        </p:tav>
                                        <p:tav tm="100000">
                                          <p:val>
                                            <p:strVal val="#ppt_h"/>
                                          </p:val>
                                        </p:tav>
                                      </p:tavLst>
                                    </p:anim>
                                    <p:animEffect transition="in" filter="fade">
                                      <p:cBhvr>
                                        <p:cTn id="18" dur="500"/>
                                        <p:tgtEl>
                                          <p:spTgt spid="2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left)">
                                      <p:cBhvr>
                                        <p:cTn id="21" dur="500"/>
                                        <p:tgtEl>
                                          <p:spTgt spid="16"/>
                                        </p:tgtEl>
                                      </p:cBhvr>
                                    </p:animEffect>
                                  </p:childTnLst>
                                </p:cTn>
                              </p:par>
                              <p:par>
                                <p:cTn id="22" presetID="18" presetClass="entr" presetSubtype="12" fill="hold" nodeType="withEffect">
                                  <p:stCondLst>
                                    <p:cond delay="0"/>
                                  </p:stCondLst>
                                  <p:childTnLst>
                                    <p:set>
                                      <p:cBhvr>
                                        <p:cTn id="23" dur="1" fill="hold">
                                          <p:stCondLst>
                                            <p:cond delay="0"/>
                                          </p:stCondLst>
                                        </p:cTn>
                                        <p:tgtEl>
                                          <p:spTgt spid="50"/>
                                        </p:tgtEl>
                                        <p:attrNameLst>
                                          <p:attrName>style.visibility</p:attrName>
                                        </p:attrNameLst>
                                      </p:cBhvr>
                                      <p:to>
                                        <p:strVal val="visible"/>
                                      </p:to>
                                    </p:set>
                                    <p:animEffect transition="in" filter="strips(downLeft)">
                                      <p:cBhvr>
                                        <p:cTn id="24" dur="500"/>
                                        <p:tgtEl>
                                          <p:spTgt spid="50"/>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right)">
                                      <p:cBhvr>
                                        <p:cTn id="27" dur="500"/>
                                        <p:tgtEl>
                                          <p:spTgt spid="17"/>
                                        </p:tgtEl>
                                      </p:cBhvr>
                                    </p:animEffect>
                                  </p:childTnLst>
                                </p:cTn>
                              </p:par>
                              <p:par>
                                <p:cTn id="28" presetID="53" presetClass="entr" presetSubtype="16" fill="hold" nodeType="withEffect">
                                  <p:stCondLst>
                                    <p:cond delay="0"/>
                                  </p:stCondLst>
                                  <p:childTnLst>
                                    <p:set>
                                      <p:cBhvr>
                                        <p:cTn id="29" dur="1" fill="hold">
                                          <p:stCondLst>
                                            <p:cond delay="0"/>
                                          </p:stCondLst>
                                        </p:cTn>
                                        <p:tgtEl>
                                          <p:spTgt spid="28"/>
                                        </p:tgtEl>
                                        <p:attrNameLst>
                                          <p:attrName>style.visibility</p:attrName>
                                        </p:attrNameLst>
                                      </p:cBhvr>
                                      <p:to>
                                        <p:strVal val="visible"/>
                                      </p:to>
                                    </p:set>
                                    <p:anim calcmode="lin" valueType="num">
                                      <p:cBhvr>
                                        <p:cTn id="30" dur="500" fill="hold"/>
                                        <p:tgtEl>
                                          <p:spTgt spid="28"/>
                                        </p:tgtEl>
                                        <p:attrNameLst>
                                          <p:attrName>ppt_w</p:attrName>
                                        </p:attrNameLst>
                                      </p:cBhvr>
                                      <p:tavLst>
                                        <p:tav tm="0">
                                          <p:val>
                                            <p:fltVal val="0"/>
                                          </p:val>
                                        </p:tav>
                                        <p:tav tm="100000">
                                          <p:val>
                                            <p:strVal val="#ppt_w"/>
                                          </p:val>
                                        </p:tav>
                                      </p:tavLst>
                                    </p:anim>
                                    <p:anim calcmode="lin" valueType="num">
                                      <p:cBhvr>
                                        <p:cTn id="31" dur="500" fill="hold"/>
                                        <p:tgtEl>
                                          <p:spTgt spid="28"/>
                                        </p:tgtEl>
                                        <p:attrNameLst>
                                          <p:attrName>ppt_h</p:attrName>
                                        </p:attrNameLst>
                                      </p:cBhvr>
                                      <p:tavLst>
                                        <p:tav tm="0">
                                          <p:val>
                                            <p:fltVal val="0"/>
                                          </p:val>
                                        </p:tav>
                                        <p:tav tm="100000">
                                          <p:val>
                                            <p:strVal val="#ppt_h"/>
                                          </p:val>
                                        </p:tav>
                                      </p:tavLst>
                                    </p:anim>
                                    <p:animEffect transition="in" filter="fade">
                                      <p:cBhvr>
                                        <p:cTn id="32" dur="500"/>
                                        <p:tgtEl>
                                          <p:spTgt spid="28"/>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left)">
                                      <p:cBhvr>
                                        <p:cTn id="35" dur="500"/>
                                        <p:tgtEl>
                                          <p:spTgt spid="21"/>
                                        </p:tgtEl>
                                      </p:cBhvr>
                                    </p:animEffect>
                                  </p:childTnLst>
                                </p:cTn>
                              </p:par>
                              <p:par>
                                <p:cTn id="36" presetID="18" presetClass="entr" presetSubtype="12" fill="hold" nodeType="withEffect">
                                  <p:stCondLst>
                                    <p:cond delay="0"/>
                                  </p:stCondLst>
                                  <p:childTnLst>
                                    <p:set>
                                      <p:cBhvr>
                                        <p:cTn id="37" dur="1" fill="hold">
                                          <p:stCondLst>
                                            <p:cond delay="0"/>
                                          </p:stCondLst>
                                        </p:cTn>
                                        <p:tgtEl>
                                          <p:spTgt spid="70"/>
                                        </p:tgtEl>
                                        <p:attrNameLst>
                                          <p:attrName>style.visibility</p:attrName>
                                        </p:attrNameLst>
                                      </p:cBhvr>
                                      <p:to>
                                        <p:strVal val="visible"/>
                                      </p:to>
                                    </p:set>
                                    <p:animEffect transition="in" filter="strips(downLeft)">
                                      <p:cBhvr>
                                        <p:cTn id="38" dur="500"/>
                                        <p:tgtEl>
                                          <p:spTgt spid="70"/>
                                        </p:tgtEl>
                                      </p:cBhvr>
                                    </p:animEffect>
                                  </p:childTnLst>
                                </p:cTn>
                              </p:par>
                              <p:par>
                                <p:cTn id="39" presetID="22" presetClass="entr" presetSubtype="2" fill="hold" grpId="0" nodeType="with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wipe(right)">
                                      <p:cBhvr>
                                        <p:cTn id="41" dur="500"/>
                                        <p:tgtEl>
                                          <p:spTgt spid="23"/>
                                        </p:tgtEl>
                                      </p:cBhvr>
                                    </p:animEffect>
                                  </p:childTnLst>
                                </p:cTn>
                              </p:par>
                              <p:par>
                                <p:cTn id="42" presetID="53" presetClass="entr" presetSubtype="16" fill="hold" nodeType="withEffect">
                                  <p:stCondLst>
                                    <p:cond delay="0"/>
                                  </p:stCondLst>
                                  <p:childTnLst>
                                    <p:set>
                                      <p:cBhvr>
                                        <p:cTn id="43" dur="1" fill="hold">
                                          <p:stCondLst>
                                            <p:cond delay="0"/>
                                          </p:stCondLst>
                                        </p:cTn>
                                        <p:tgtEl>
                                          <p:spTgt spid="31"/>
                                        </p:tgtEl>
                                        <p:attrNameLst>
                                          <p:attrName>style.visibility</p:attrName>
                                        </p:attrNameLst>
                                      </p:cBhvr>
                                      <p:to>
                                        <p:strVal val="visible"/>
                                      </p:to>
                                    </p:set>
                                    <p:anim calcmode="lin" valueType="num">
                                      <p:cBhvr>
                                        <p:cTn id="44" dur="500" fill="hold"/>
                                        <p:tgtEl>
                                          <p:spTgt spid="31"/>
                                        </p:tgtEl>
                                        <p:attrNameLst>
                                          <p:attrName>ppt_w</p:attrName>
                                        </p:attrNameLst>
                                      </p:cBhvr>
                                      <p:tavLst>
                                        <p:tav tm="0">
                                          <p:val>
                                            <p:fltVal val="0"/>
                                          </p:val>
                                        </p:tav>
                                        <p:tav tm="100000">
                                          <p:val>
                                            <p:strVal val="#ppt_w"/>
                                          </p:val>
                                        </p:tav>
                                      </p:tavLst>
                                    </p:anim>
                                    <p:anim calcmode="lin" valueType="num">
                                      <p:cBhvr>
                                        <p:cTn id="45" dur="500" fill="hold"/>
                                        <p:tgtEl>
                                          <p:spTgt spid="31"/>
                                        </p:tgtEl>
                                        <p:attrNameLst>
                                          <p:attrName>ppt_h</p:attrName>
                                        </p:attrNameLst>
                                      </p:cBhvr>
                                      <p:tavLst>
                                        <p:tav tm="0">
                                          <p:val>
                                            <p:fltVal val="0"/>
                                          </p:val>
                                        </p:tav>
                                        <p:tav tm="100000">
                                          <p:val>
                                            <p:strVal val="#ppt_h"/>
                                          </p:val>
                                        </p:tav>
                                      </p:tavLst>
                                    </p:anim>
                                    <p:animEffect transition="in" filter="fade">
                                      <p:cBhvr>
                                        <p:cTn id="46" dur="500"/>
                                        <p:tgtEl>
                                          <p:spTgt spid="31"/>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wipe(left)">
                                      <p:cBhvr>
                                        <p:cTn id="49" dur="500"/>
                                        <p:tgtEl>
                                          <p:spTgt spid="24"/>
                                        </p:tgtEl>
                                      </p:cBhvr>
                                    </p:animEffect>
                                  </p:childTnLst>
                                </p:cTn>
                              </p:par>
                              <p:par>
                                <p:cTn id="50" presetID="18" presetClass="entr" presetSubtype="12" fill="hold" nodeType="withEffect">
                                  <p:stCondLst>
                                    <p:cond delay="0"/>
                                  </p:stCondLst>
                                  <p:childTnLst>
                                    <p:set>
                                      <p:cBhvr>
                                        <p:cTn id="51" dur="1" fill="hold">
                                          <p:stCondLst>
                                            <p:cond delay="0"/>
                                          </p:stCondLst>
                                        </p:cTn>
                                        <p:tgtEl>
                                          <p:spTgt spid="65"/>
                                        </p:tgtEl>
                                        <p:attrNameLst>
                                          <p:attrName>style.visibility</p:attrName>
                                        </p:attrNameLst>
                                      </p:cBhvr>
                                      <p:to>
                                        <p:strVal val="visible"/>
                                      </p:to>
                                    </p:set>
                                    <p:animEffect transition="in" filter="strips(downLeft)">
                                      <p:cBhvr>
                                        <p:cTn id="52" dur="500"/>
                                        <p:tgtEl>
                                          <p:spTgt spid="65"/>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wipe(left)">
                                      <p:cBhvr>
                                        <p:cTn id="55" dur="500"/>
                                        <p:tgtEl>
                                          <p:spTgt spid="12"/>
                                        </p:tgtEl>
                                      </p:cBhvr>
                                    </p:animEffect>
                                  </p:childTnLst>
                                </p:cTn>
                              </p:par>
                              <p:par>
                                <p:cTn id="56" presetID="53" presetClass="entr" presetSubtype="16" fill="hold" nodeType="withEffect">
                                  <p:stCondLst>
                                    <p:cond delay="0"/>
                                  </p:stCondLst>
                                  <p:childTnLst>
                                    <p:set>
                                      <p:cBhvr>
                                        <p:cTn id="57" dur="1" fill="hold">
                                          <p:stCondLst>
                                            <p:cond delay="0"/>
                                          </p:stCondLst>
                                        </p:cTn>
                                        <p:tgtEl>
                                          <p:spTgt spid="41"/>
                                        </p:tgtEl>
                                        <p:attrNameLst>
                                          <p:attrName>style.visibility</p:attrName>
                                        </p:attrNameLst>
                                      </p:cBhvr>
                                      <p:to>
                                        <p:strVal val="visible"/>
                                      </p:to>
                                    </p:set>
                                    <p:anim calcmode="lin" valueType="num">
                                      <p:cBhvr>
                                        <p:cTn id="58" dur="500" fill="hold"/>
                                        <p:tgtEl>
                                          <p:spTgt spid="41"/>
                                        </p:tgtEl>
                                        <p:attrNameLst>
                                          <p:attrName>ppt_w</p:attrName>
                                        </p:attrNameLst>
                                      </p:cBhvr>
                                      <p:tavLst>
                                        <p:tav tm="0">
                                          <p:val>
                                            <p:fltVal val="0"/>
                                          </p:val>
                                        </p:tav>
                                        <p:tav tm="100000">
                                          <p:val>
                                            <p:strVal val="#ppt_w"/>
                                          </p:val>
                                        </p:tav>
                                      </p:tavLst>
                                    </p:anim>
                                    <p:anim calcmode="lin" valueType="num">
                                      <p:cBhvr>
                                        <p:cTn id="59" dur="500" fill="hold"/>
                                        <p:tgtEl>
                                          <p:spTgt spid="41"/>
                                        </p:tgtEl>
                                        <p:attrNameLst>
                                          <p:attrName>ppt_h</p:attrName>
                                        </p:attrNameLst>
                                      </p:cBhvr>
                                      <p:tavLst>
                                        <p:tav tm="0">
                                          <p:val>
                                            <p:fltVal val="0"/>
                                          </p:val>
                                        </p:tav>
                                        <p:tav tm="100000">
                                          <p:val>
                                            <p:strVal val="#ppt_h"/>
                                          </p:val>
                                        </p:tav>
                                      </p:tavLst>
                                    </p:anim>
                                    <p:animEffect transition="in" filter="fade">
                                      <p:cBhvr>
                                        <p:cTn id="60" dur="500"/>
                                        <p:tgtEl>
                                          <p:spTgt spid="41"/>
                                        </p:tgtEl>
                                      </p:cBhvr>
                                    </p:animEffect>
                                  </p:childTnLst>
                                </p:cTn>
                              </p:par>
                              <p:par>
                                <p:cTn id="61" presetID="22" presetClass="entr" presetSubtype="2" fill="hold" grpId="0" nodeType="withEffect">
                                  <p:stCondLst>
                                    <p:cond delay="0"/>
                                  </p:stCondLst>
                                  <p:childTnLst>
                                    <p:set>
                                      <p:cBhvr>
                                        <p:cTn id="62" dur="1" fill="hold">
                                          <p:stCondLst>
                                            <p:cond delay="0"/>
                                          </p:stCondLst>
                                        </p:cTn>
                                        <p:tgtEl>
                                          <p:spTgt spid="38"/>
                                        </p:tgtEl>
                                        <p:attrNameLst>
                                          <p:attrName>style.visibility</p:attrName>
                                        </p:attrNameLst>
                                      </p:cBhvr>
                                      <p:to>
                                        <p:strVal val="visible"/>
                                      </p:to>
                                    </p:set>
                                    <p:animEffect transition="in" filter="wipe(right)">
                                      <p:cBhvr>
                                        <p:cTn id="63" dur="500"/>
                                        <p:tgtEl>
                                          <p:spTgt spid="38"/>
                                        </p:tgtEl>
                                      </p:cBhvr>
                                    </p:animEffect>
                                  </p:childTnLst>
                                </p:cTn>
                              </p:par>
                              <p:par>
                                <p:cTn id="64" presetID="18" presetClass="entr" presetSubtype="12" fill="hold" nodeType="withEffect">
                                  <p:stCondLst>
                                    <p:cond delay="0"/>
                                  </p:stCondLst>
                                  <p:childTnLst>
                                    <p:set>
                                      <p:cBhvr>
                                        <p:cTn id="65" dur="1" fill="hold">
                                          <p:stCondLst>
                                            <p:cond delay="0"/>
                                          </p:stCondLst>
                                        </p:cTn>
                                        <p:tgtEl>
                                          <p:spTgt spid="55"/>
                                        </p:tgtEl>
                                        <p:attrNameLst>
                                          <p:attrName>style.visibility</p:attrName>
                                        </p:attrNameLst>
                                      </p:cBhvr>
                                      <p:to>
                                        <p:strVal val="visible"/>
                                      </p:to>
                                    </p:set>
                                    <p:animEffect transition="in" filter="strips(downLeft)">
                                      <p:cBhvr>
                                        <p:cTn id="66" dur="500"/>
                                        <p:tgtEl>
                                          <p:spTgt spid="55"/>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14"/>
                                        </p:tgtEl>
                                        <p:attrNameLst>
                                          <p:attrName>style.visibility</p:attrName>
                                        </p:attrNameLst>
                                      </p:cBhvr>
                                      <p:to>
                                        <p:strVal val="visible"/>
                                      </p:to>
                                    </p:set>
                                    <p:animEffect transition="in" filter="wipe(left)">
                                      <p:cBhvr>
                                        <p:cTn id="69" dur="500"/>
                                        <p:tgtEl>
                                          <p:spTgt spid="14"/>
                                        </p:tgtEl>
                                      </p:cBhvr>
                                    </p:animEffect>
                                  </p:childTnLst>
                                </p:cTn>
                              </p:par>
                              <p:par>
                                <p:cTn id="70" presetID="53" presetClass="entr" presetSubtype="16" fill="hold" nodeType="withEffect">
                                  <p:stCondLst>
                                    <p:cond delay="0"/>
                                  </p:stCondLst>
                                  <p:childTnLst>
                                    <p:set>
                                      <p:cBhvr>
                                        <p:cTn id="71" dur="1" fill="hold">
                                          <p:stCondLst>
                                            <p:cond delay="0"/>
                                          </p:stCondLst>
                                        </p:cTn>
                                        <p:tgtEl>
                                          <p:spTgt spid="47"/>
                                        </p:tgtEl>
                                        <p:attrNameLst>
                                          <p:attrName>style.visibility</p:attrName>
                                        </p:attrNameLst>
                                      </p:cBhvr>
                                      <p:to>
                                        <p:strVal val="visible"/>
                                      </p:to>
                                    </p:set>
                                    <p:anim calcmode="lin" valueType="num">
                                      <p:cBhvr>
                                        <p:cTn id="72" dur="500" fill="hold"/>
                                        <p:tgtEl>
                                          <p:spTgt spid="47"/>
                                        </p:tgtEl>
                                        <p:attrNameLst>
                                          <p:attrName>ppt_w</p:attrName>
                                        </p:attrNameLst>
                                      </p:cBhvr>
                                      <p:tavLst>
                                        <p:tav tm="0">
                                          <p:val>
                                            <p:fltVal val="0"/>
                                          </p:val>
                                        </p:tav>
                                        <p:tav tm="100000">
                                          <p:val>
                                            <p:strVal val="#ppt_w"/>
                                          </p:val>
                                        </p:tav>
                                      </p:tavLst>
                                    </p:anim>
                                    <p:anim calcmode="lin" valueType="num">
                                      <p:cBhvr>
                                        <p:cTn id="73" dur="500" fill="hold"/>
                                        <p:tgtEl>
                                          <p:spTgt spid="47"/>
                                        </p:tgtEl>
                                        <p:attrNameLst>
                                          <p:attrName>ppt_h</p:attrName>
                                        </p:attrNameLst>
                                      </p:cBhvr>
                                      <p:tavLst>
                                        <p:tav tm="0">
                                          <p:val>
                                            <p:fltVal val="0"/>
                                          </p:val>
                                        </p:tav>
                                        <p:tav tm="100000">
                                          <p:val>
                                            <p:strVal val="#ppt_h"/>
                                          </p:val>
                                        </p:tav>
                                      </p:tavLst>
                                    </p:anim>
                                    <p:animEffect transition="in" filter="fade">
                                      <p:cBhvr>
                                        <p:cTn id="74" dur="500"/>
                                        <p:tgtEl>
                                          <p:spTgt spid="47"/>
                                        </p:tgtEl>
                                      </p:cBhvr>
                                    </p:animEffect>
                                  </p:childTnLst>
                                </p:cTn>
                              </p:par>
                              <p:par>
                                <p:cTn id="75" presetID="22" presetClass="entr" presetSubtype="2" fill="hold" grpId="0" nodeType="withEffect">
                                  <p:stCondLst>
                                    <p:cond delay="0"/>
                                  </p:stCondLst>
                                  <p:childTnLst>
                                    <p:set>
                                      <p:cBhvr>
                                        <p:cTn id="76" dur="1" fill="hold">
                                          <p:stCondLst>
                                            <p:cond delay="0"/>
                                          </p:stCondLst>
                                        </p:cTn>
                                        <p:tgtEl>
                                          <p:spTgt spid="40"/>
                                        </p:tgtEl>
                                        <p:attrNameLst>
                                          <p:attrName>style.visibility</p:attrName>
                                        </p:attrNameLst>
                                      </p:cBhvr>
                                      <p:to>
                                        <p:strVal val="visible"/>
                                      </p:to>
                                    </p:set>
                                    <p:animEffect transition="in" filter="wipe(right)">
                                      <p:cBhvr>
                                        <p:cTn id="77" dur="500"/>
                                        <p:tgtEl>
                                          <p:spTgt spid="40"/>
                                        </p:tgtEl>
                                      </p:cBhvr>
                                    </p:animEffect>
                                  </p:childTnLst>
                                </p:cTn>
                              </p:par>
                              <p:par>
                                <p:cTn id="78" presetID="12" presetClass="entr" presetSubtype="1" fill="hold" grpId="0" nodeType="withEffect">
                                  <p:stCondLst>
                                    <p:cond delay="0"/>
                                  </p:stCondLst>
                                  <p:iterate type="lt">
                                    <p:tmPct val="50000"/>
                                  </p:iterate>
                                  <p:childTnLst>
                                    <p:set>
                                      <p:cBhvr>
                                        <p:cTn id="79" dur="1" fill="hold">
                                          <p:stCondLst>
                                            <p:cond delay="0"/>
                                          </p:stCondLst>
                                        </p:cTn>
                                        <p:tgtEl>
                                          <p:spTgt spid="45"/>
                                        </p:tgtEl>
                                        <p:attrNameLst>
                                          <p:attrName>style.visibility</p:attrName>
                                        </p:attrNameLst>
                                      </p:cBhvr>
                                      <p:to>
                                        <p:strVal val="visible"/>
                                      </p:to>
                                    </p:set>
                                    <p:anim calcmode="lin" valueType="num">
                                      <p:cBhvr additive="base">
                                        <p:cTn id="80" dur="300"/>
                                        <p:tgtEl>
                                          <p:spTgt spid="45"/>
                                        </p:tgtEl>
                                        <p:attrNameLst>
                                          <p:attrName>ppt_y</p:attrName>
                                        </p:attrNameLst>
                                      </p:cBhvr>
                                      <p:tavLst>
                                        <p:tav tm="0">
                                          <p:val>
                                            <p:strVal val="#ppt_y-#ppt_h*1.125000"/>
                                          </p:val>
                                        </p:tav>
                                        <p:tav tm="100000">
                                          <p:val>
                                            <p:strVal val="#ppt_y"/>
                                          </p:val>
                                        </p:tav>
                                      </p:tavLst>
                                    </p:anim>
                                    <p:animEffect transition="in" filter="wipe(down)">
                                      <p:cBhvr>
                                        <p:cTn id="81" dur="3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4" grpId="0" bldLvl="0" animBg="1"/>
      <p:bldP spid="15" grpId="0" bldLvl="0" animBg="1"/>
      <p:bldP spid="16" grpId="0"/>
      <p:bldP spid="17" grpId="0" bldLvl="0" animBg="1"/>
      <p:bldP spid="21" grpId="0"/>
      <p:bldP spid="23" grpId="0" bldLvl="0" animBg="1"/>
      <p:bldP spid="24" grpId="0"/>
      <p:bldP spid="38" grpId="0"/>
      <p:bldP spid="40" grpId="0"/>
      <p:bldP spid="4" grpId="0" bldLvl="0" animBg="1"/>
      <p:bldP spid="4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图片 4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5833" y="0"/>
            <a:ext cx="12192000" cy="6858000"/>
          </a:xfrm>
          <a:prstGeom prst="rect">
            <a:avLst/>
          </a:prstGeom>
        </p:spPr>
      </p:pic>
      <p:sp>
        <p:nvSpPr>
          <p:cNvPr id="59" name="TextBox 58"/>
          <p:cNvSpPr txBox="1"/>
          <p:nvPr/>
        </p:nvSpPr>
        <p:spPr>
          <a:xfrm>
            <a:off x="5377507" y="1115452"/>
            <a:ext cx="1476879" cy="369332"/>
          </a:xfrm>
          <a:prstGeom prst="rect">
            <a:avLst/>
          </a:prstGeom>
          <a:noFill/>
        </p:spPr>
        <p:txBody>
          <a:bodyPr wrap="none" rtlCol="0">
            <a:spAutoFit/>
          </a:bodyPr>
          <a:lstStyle/>
          <a:p>
            <a:r>
              <a:rPr lang="en-US" altLang="zh-CN" b="1" dirty="0" smtClean="0">
                <a:solidFill>
                  <a:schemeClr val="accent5">
                    <a:lumMod val="60000"/>
                    <a:lumOff val="40000"/>
                  </a:schemeClr>
                </a:solidFill>
                <a:latin typeface="微软雅黑" panose="020B0503020204020204" pitchFamily="34" charset="-122"/>
                <a:ea typeface="微软雅黑" panose="020B0503020204020204" pitchFamily="34" charset="-122"/>
              </a:rPr>
              <a:t>CONTENTS</a:t>
            </a:r>
            <a:endParaRPr lang="zh-CN" altLang="en-US"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sp>
        <p:nvSpPr>
          <p:cNvPr id="60" name="Freeform 5"/>
          <p:cNvSpPr/>
          <p:nvPr/>
        </p:nvSpPr>
        <p:spPr bwMode="auto">
          <a:xfrm>
            <a:off x="4832905" y="0"/>
            <a:ext cx="2529366" cy="1070672"/>
          </a:xfrm>
          <a:custGeom>
            <a:avLst/>
            <a:gdLst/>
            <a:ahLst/>
            <a:cxnLst/>
            <a:rect l="l" t="t" r="r" b="b"/>
            <a:pathLst>
              <a:path w="1212931" h="513429">
                <a:moveTo>
                  <a:pt x="0" y="0"/>
                </a:moveTo>
                <a:lnTo>
                  <a:pt x="1212931" y="0"/>
                </a:lnTo>
                <a:cubicBezTo>
                  <a:pt x="1210875" y="8189"/>
                  <a:pt x="1207259" y="15721"/>
                  <a:pt x="1202896" y="22772"/>
                </a:cubicBezTo>
                <a:lnTo>
                  <a:pt x="956422" y="454561"/>
                </a:lnTo>
                <a:cubicBezTo>
                  <a:pt x="946115" y="471761"/>
                  <a:pt x="931774" y="486697"/>
                  <a:pt x="913401" y="497559"/>
                </a:cubicBezTo>
                <a:cubicBezTo>
                  <a:pt x="894131" y="508874"/>
                  <a:pt x="873069" y="513853"/>
                  <a:pt x="852006" y="513401"/>
                </a:cubicBezTo>
                <a:lnTo>
                  <a:pt x="358161" y="513401"/>
                </a:lnTo>
                <a:cubicBezTo>
                  <a:pt x="338443" y="513401"/>
                  <a:pt x="317829" y="508422"/>
                  <a:pt x="299456" y="497559"/>
                </a:cubicBezTo>
                <a:cubicBezTo>
                  <a:pt x="281082" y="486697"/>
                  <a:pt x="266294" y="471761"/>
                  <a:pt x="256435" y="454109"/>
                </a:cubicBezTo>
                <a:lnTo>
                  <a:pt x="8616" y="20509"/>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solidFill>
                <a:srgbClr val="31859C"/>
              </a:solidFill>
            </a:endParaRPr>
          </a:p>
        </p:txBody>
      </p:sp>
      <p:sp>
        <p:nvSpPr>
          <p:cNvPr id="61" name="TextBox 60"/>
          <p:cNvSpPr txBox="1"/>
          <p:nvPr/>
        </p:nvSpPr>
        <p:spPr>
          <a:xfrm>
            <a:off x="5340497" y="260648"/>
            <a:ext cx="1481496" cy="769441"/>
          </a:xfrm>
          <a:prstGeom prst="rect">
            <a:avLst/>
          </a:prstGeom>
          <a:noFill/>
        </p:spPr>
        <p:txBody>
          <a:bodyPr wrap="none" rtlCol="0">
            <a:spAutoFit/>
          </a:bodyPr>
          <a:lstStyle/>
          <a:p>
            <a:pPr algn="ctr"/>
            <a:r>
              <a:rPr lang="zh-CN" altLang="en-US" sz="4400" b="1" dirty="0" smtClean="0">
                <a:solidFill>
                  <a:schemeClr val="accent5">
                    <a:lumMod val="60000"/>
                    <a:lumOff val="40000"/>
                  </a:schemeClr>
                </a:solidFill>
                <a:latin typeface="微软雅黑" panose="020B0503020204020204" pitchFamily="34" charset="-122"/>
                <a:ea typeface="微软雅黑" panose="020B0503020204020204" pitchFamily="34" charset="-122"/>
              </a:rPr>
              <a:t>目 录</a:t>
            </a:r>
            <a:endParaRPr lang="zh-CN" altLang="en-US" sz="4400" b="1"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sp>
        <p:nvSpPr>
          <p:cNvPr id="62" name="Freeform 5"/>
          <p:cNvSpPr/>
          <p:nvPr/>
        </p:nvSpPr>
        <p:spPr bwMode="auto">
          <a:xfrm>
            <a:off x="1889261"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63" name="Freeform 5"/>
          <p:cNvSpPr/>
          <p:nvPr/>
        </p:nvSpPr>
        <p:spPr bwMode="auto">
          <a:xfrm>
            <a:off x="3682505"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50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64" name="Freeform 5"/>
          <p:cNvSpPr/>
          <p:nvPr/>
        </p:nvSpPr>
        <p:spPr bwMode="auto">
          <a:xfrm>
            <a:off x="5457799"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65" name="Freeform 5"/>
          <p:cNvSpPr/>
          <p:nvPr/>
        </p:nvSpPr>
        <p:spPr bwMode="auto">
          <a:xfrm>
            <a:off x="7217853"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50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66" name="Freeform 5"/>
          <p:cNvSpPr/>
          <p:nvPr/>
        </p:nvSpPr>
        <p:spPr bwMode="auto">
          <a:xfrm>
            <a:off x="8946045"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67" name="Freeform 126"/>
          <p:cNvSpPr>
            <a:spLocks noChangeAspect="1" noEditPoints="1"/>
          </p:cNvSpPr>
          <p:nvPr/>
        </p:nvSpPr>
        <p:spPr bwMode="auto">
          <a:xfrm>
            <a:off x="2319973" y="3312537"/>
            <a:ext cx="452469" cy="566177"/>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68" name="Freeform 261"/>
          <p:cNvSpPr/>
          <p:nvPr/>
        </p:nvSpPr>
        <p:spPr bwMode="auto">
          <a:xfrm>
            <a:off x="4036580" y="3345644"/>
            <a:ext cx="619856" cy="619856"/>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endParaRPr>
          </a:p>
        </p:txBody>
      </p:sp>
      <p:grpSp>
        <p:nvGrpSpPr>
          <p:cNvPr id="69" name="组合 68"/>
          <p:cNvGrpSpPr>
            <a:grpSpLocks noChangeAspect="1"/>
          </p:cNvGrpSpPr>
          <p:nvPr/>
        </p:nvGrpSpPr>
        <p:grpSpPr>
          <a:xfrm>
            <a:off x="5805530" y="3324324"/>
            <a:ext cx="632543" cy="542603"/>
            <a:chOff x="5084763" y="971548"/>
            <a:chExt cx="323865" cy="277813"/>
          </a:xfrm>
          <a:solidFill>
            <a:schemeClr val="accent5">
              <a:lumMod val="60000"/>
              <a:lumOff val="40000"/>
            </a:schemeClr>
          </a:solidFill>
        </p:grpSpPr>
        <p:sp>
          <p:nvSpPr>
            <p:cNvPr id="70"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4495E"/>
                </a:solidFill>
              </a:endParaRPr>
            </a:p>
          </p:txBody>
        </p:sp>
        <p:sp>
          <p:nvSpPr>
            <p:cNvPr id="71"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4495E"/>
                </a:solidFill>
              </a:endParaRPr>
            </a:p>
          </p:txBody>
        </p:sp>
        <p:sp>
          <p:nvSpPr>
            <p:cNvPr id="72"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4495E"/>
                </a:solidFill>
              </a:endParaRPr>
            </a:p>
          </p:txBody>
        </p:sp>
      </p:grpSp>
      <p:sp>
        <p:nvSpPr>
          <p:cNvPr id="73" name="Freeform 9"/>
          <p:cNvSpPr>
            <a:spLocks noEditPoints="1"/>
          </p:cNvSpPr>
          <p:nvPr/>
        </p:nvSpPr>
        <p:spPr bwMode="auto">
          <a:xfrm rot="19469485">
            <a:off x="7569286" y="3263445"/>
            <a:ext cx="626398" cy="66746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endParaRPr>
          </a:p>
        </p:txBody>
      </p:sp>
      <p:sp>
        <p:nvSpPr>
          <p:cNvPr id="74" name="Freeform 206"/>
          <p:cNvSpPr>
            <a:spLocks noChangeAspect="1" noEditPoints="1"/>
          </p:cNvSpPr>
          <p:nvPr/>
        </p:nvSpPr>
        <p:spPr bwMode="auto">
          <a:xfrm>
            <a:off x="9378078" y="3299323"/>
            <a:ext cx="463940" cy="56080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75" name="矩形 74"/>
          <p:cNvSpPr/>
          <p:nvPr/>
        </p:nvSpPr>
        <p:spPr>
          <a:xfrm>
            <a:off x="2029529" y="4270669"/>
            <a:ext cx="1113155" cy="998220"/>
          </a:xfrm>
          <a:prstGeom prst="rect">
            <a:avLst/>
          </a:prstGeom>
        </p:spPr>
        <p:txBody>
          <a:bodyPr wrap="none">
            <a:spAutoFit/>
          </a:bodyPr>
          <a:lstStyle/>
          <a:p>
            <a:pPr algn="ctr">
              <a:lnSpc>
                <a:spcPct val="130000"/>
              </a:lnSpc>
              <a:spcAft>
                <a:spcPts val="0"/>
              </a:spcAft>
              <a:defRPr/>
            </a:pPr>
            <a:r>
              <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01</a:t>
            </a:r>
            <a:endPar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2000" b="1" kern="100" dirty="0" smtClean="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Times New Roman" panose="02020603050405020304" pitchFamily="18" charset="0"/>
                <a:hlinkClick r:id="" action="ppaction://hlinkshowjump?jump=nextslide"/>
              </a:rPr>
              <a:t>绪论</a:t>
            </a:r>
            <a:endParaRPr lang="zh-CN" altLang="en-US" sz="20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Aft>
                <a:spcPts val="0"/>
              </a:spcAft>
              <a:defRPr/>
            </a:pPr>
            <a:r>
              <a:rPr lang="en-US" altLang="zh-CN" sz="14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Introduction</a:t>
            </a:r>
            <a:endParaRPr lang="zh-CN"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76" name="矩形 75"/>
          <p:cNvSpPr/>
          <p:nvPr/>
        </p:nvSpPr>
        <p:spPr>
          <a:xfrm>
            <a:off x="3388618" y="4301447"/>
            <a:ext cx="1903095" cy="998220"/>
          </a:xfrm>
          <a:prstGeom prst="rect">
            <a:avLst/>
          </a:prstGeom>
        </p:spPr>
        <p:txBody>
          <a:bodyPr wrap="none">
            <a:spAutoFit/>
          </a:bodyPr>
          <a:lstStyle/>
          <a:p>
            <a:pPr algn="ctr">
              <a:lnSpc>
                <a:spcPct val="130000"/>
              </a:lnSpc>
              <a:spcAft>
                <a:spcPts val="0"/>
              </a:spcAft>
              <a:defRPr/>
            </a:pPr>
            <a:r>
              <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02</a:t>
            </a:r>
            <a:endPar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Bef>
                <a:spcPts val="500"/>
              </a:spcBef>
              <a:defRPr/>
            </a:pPr>
            <a:r>
              <a:rPr lang="zh-CN" altLang="en-US" sz="20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2" action="ppaction://hlinksldjump"/>
              </a:rPr>
              <a:t>需求分析</a:t>
            </a:r>
            <a:endParaRPr lang="en-US" altLang="zh-CN" sz="14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a:p>
            <a:pPr algn="ctr">
              <a:defRPr/>
            </a:pPr>
            <a:r>
              <a:rPr lang="en-US" altLang="zh-CN" sz="14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Requirement Analysis</a:t>
            </a:r>
            <a:endParaRPr lang="en-US" altLang="zh-CN" sz="14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77" name="矩形 76"/>
          <p:cNvSpPr/>
          <p:nvPr/>
        </p:nvSpPr>
        <p:spPr>
          <a:xfrm>
            <a:off x="5427296" y="4301447"/>
            <a:ext cx="1379220" cy="998220"/>
          </a:xfrm>
          <a:prstGeom prst="rect">
            <a:avLst/>
          </a:prstGeom>
        </p:spPr>
        <p:txBody>
          <a:bodyPr wrap="none">
            <a:spAutoFit/>
          </a:bodyPr>
          <a:lstStyle/>
          <a:p>
            <a:pPr algn="ctr">
              <a:lnSpc>
                <a:spcPct val="130000"/>
              </a:lnSpc>
              <a:spcAft>
                <a:spcPts val="0"/>
              </a:spcAft>
              <a:defRPr/>
            </a:pPr>
            <a:r>
              <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03</a:t>
            </a:r>
            <a:endPar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Bef>
                <a:spcPts val="500"/>
              </a:spcBef>
              <a:defRPr/>
            </a:pPr>
            <a:r>
              <a:rPr lang="zh-CN" altLang="en-US" sz="20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3" action="ppaction://hlinksldjump"/>
              </a:rPr>
              <a:t>系统设计</a:t>
            </a:r>
            <a:endParaRPr lang="en-US"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a:p>
            <a:pPr algn="ctr">
              <a:defRPr/>
            </a:pPr>
            <a:r>
              <a:rPr lang="en-US"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System Design</a:t>
            </a:r>
            <a:endParaRPr lang="en-US"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78" name="矩形 77"/>
          <p:cNvSpPr/>
          <p:nvPr/>
        </p:nvSpPr>
        <p:spPr>
          <a:xfrm>
            <a:off x="7331230" y="4301447"/>
            <a:ext cx="1198880" cy="998220"/>
          </a:xfrm>
          <a:prstGeom prst="rect">
            <a:avLst/>
          </a:prstGeom>
        </p:spPr>
        <p:txBody>
          <a:bodyPr wrap="none">
            <a:spAutoFit/>
          </a:bodyPr>
          <a:lstStyle/>
          <a:p>
            <a:pPr algn="ctr">
              <a:lnSpc>
                <a:spcPct val="130000"/>
              </a:lnSpc>
              <a:spcAft>
                <a:spcPts val="0"/>
              </a:spcAft>
              <a:defRPr/>
            </a:pPr>
            <a:r>
              <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04</a:t>
            </a:r>
            <a:endPar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Bef>
                <a:spcPts val="500"/>
              </a:spcBef>
              <a:defRPr/>
            </a:pPr>
            <a:r>
              <a:rPr lang="zh-CN" altLang="en-US"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4" action="ppaction://hlinksldjump"/>
              </a:rPr>
              <a:t>系统测试</a:t>
            </a:r>
            <a:endParaRPr lang="en-US" altLang="zh-CN"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defRPr/>
            </a:pPr>
            <a:r>
              <a:rPr lang="en-US"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sym typeface="+mn-ea"/>
              </a:rPr>
              <a:t>System Test</a:t>
            </a:r>
            <a:endParaRPr lang="en-US" altLang="zh-CN" sz="1400" b="1" dirty="0" smtClean="0">
              <a:solidFill>
                <a:schemeClr val="accent5">
                  <a:lumMod val="60000"/>
                  <a:lumOff val="40000"/>
                </a:schemeClr>
              </a:solidFill>
            </a:endParaRPr>
          </a:p>
        </p:txBody>
      </p:sp>
      <p:sp>
        <p:nvSpPr>
          <p:cNvPr id="79" name="矩形 78"/>
          <p:cNvSpPr/>
          <p:nvPr/>
        </p:nvSpPr>
        <p:spPr>
          <a:xfrm>
            <a:off x="9054178" y="4301447"/>
            <a:ext cx="1299845" cy="998220"/>
          </a:xfrm>
          <a:prstGeom prst="rect">
            <a:avLst/>
          </a:prstGeom>
        </p:spPr>
        <p:txBody>
          <a:bodyPr wrap="none">
            <a:spAutoFit/>
          </a:bodyPr>
          <a:lstStyle/>
          <a:p>
            <a:pPr algn="ctr">
              <a:lnSpc>
                <a:spcPct val="130000"/>
              </a:lnSpc>
              <a:spcAft>
                <a:spcPts val="0"/>
              </a:spcAft>
              <a:defRPr/>
            </a:pPr>
            <a:r>
              <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05</a:t>
            </a:r>
            <a:endPar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20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hlinkClick r:id="rId5" action="ppaction://hlinksldjump"/>
              </a:rPr>
              <a:t>总结</a:t>
            </a:r>
            <a:endParaRPr lang="en-US" altLang="zh-CN"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Aft>
                <a:spcPts val="0"/>
              </a:spcAft>
              <a:defRPr/>
            </a:pPr>
            <a:r>
              <a:rPr lang="en-US" altLang="zh-CN" sz="14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The </a:t>
            </a:r>
            <a:r>
              <a:rPr lang="en-US"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Summary</a:t>
            </a:r>
            <a:endParaRPr lang="zh-CN"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26" name="TextBox 2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1000"/>
                                        <p:tgtEl>
                                          <p:spTgt spid="60"/>
                                        </p:tgtEl>
                                      </p:cBhvr>
                                    </p:animEffect>
                                    <p:anim calcmode="lin" valueType="num">
                                      <p:cBhvr>
                                        <p:cTn id="8" dur="1000" fill="hold"/>
                                        <p:tgtEl>
                                          <p:spTgt spid="60"/>
                                        </p:tgtEl>
                                        <p:attrNameLst>
                                          <p:attrName>ppt_x</p:attrName>
                                        </p:attrNameLst>
                                      </p:cBhvr>
                                      <p:tavLst>
                                        <p:tav tm="0">
                                          <p:val>
                                            <p:strVal val="#ppt_x"/>
                                          </p:val>
                                        </p:tav>
                                        <p:tav tm="100000">
                                          <p:val>
                                            <p:strVal val="#ppt_x"/>
                                          </p:val>
                                        </p:tav>
                                      </p:tavLst>
                                    </p:anim>
                                    <p:anim calcmode="lin" valueType="num">
                                      <p:cBhvr>
                                        <p:cTn id="9" dur="1000" fill="hold"/>
                                        <p:tgtEl>
                                          <p:spTgt spid="60"/>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500"/>
                                  </p:stCondLst>
                                  <p:childTnLst>
                                    <p:set>
                                      <p:cBhvr>
                                        <p:cTn id="11" dur="1" fill="hold">
                                          <p:stCondLst>
                                            <p:cond delay="0"/>
                                          </p:stCondLst>
                                        </p:cTn>
                                        <p:tgtEl>
                                          <p:spTgt spid="61"/>
                                        </p:tgtEl>
                                        <p:attrNameLst>
                                          <p:attrName>style.visibility</p:attrName>
                                        </p:attrNameLst>
                                      </p:cBhvr>
                                      <p:to>
                                        <p:strVal val="visible"/>
                                      </p:to>
                                    </p:set>
                                    <p:anim calcmode="lin" valueType="num">
                                      <p:cBhvr>
                                        <p:cTn id="12" dur="500" fill="hold"/>
                                        <p:tgtEl>
                                          <p:spTgt spid="61"/>
                                        </p:tgtEl>
                                        <p:attrNameLst>
                                          <p:attrName>ppt_w</p:attrName>
                                        </p:attrNameLst>
                                      </p:cBhvr>
                                      <p:tavLst>
                                        <p:tav tm="0">
                                          <p:val>
                                            <p:fltVal val="0"/>
                                          </p:val>
                                        </p:tav>
                                        <p:tav tm="100000">
                                          <p:val>
                                            <p:strVal val="#ppt_w"/>
                                          </p:val>
                                        </p:tav>
                                      </p:tavLst>
                                    </p:anim>
                                    <p:anim calcmode="lin" valueType="num">
                                      <p:cBhvr>
                                        <p:cTn id="13" dur="500" fill="hold"/>
                                        <p:tgtEl>
                                          <p:spTgt spid="61"/>
                                        </p:tgtEl>
                                        <p:attrNameLst>
                                          <p:attrName>ppt_h</p:attrName>
                                        </p:attrNameLst>
                                      </p:cBhvr>
                                      <p:tavLst>
                                        <p:tav tm="0">
                                          <p:val>
                                            <p:fltVal val="0"/>
                                          </p:val>
                                        </p:tav>
                                        <p:tav tm="100000">
                                          <p:val>
                                            <p:strVal val="#ppt_h"/>
                                          </p:val>
                                        </p:tav>
                                      </p:tavLst>
                                    </p:anim>
                                    <p:animEffect transition="in" filter="fade">
                                      <p:cBhvr>
                                        <p:cTn id="14" dur="500"/>
                                        <p:tgtEl>
                                          <p:spTgt spid="61"/>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59"/>
                                        </p:tgtEl>
                                        <p:attrNameLst>
                                          <p:attrName>style.visibility</p:attrName>
                                        </p:attrNameLst>
                                      </p:cBhvr>
                                      <p:to>
                                        <p:strVal val="visible"/>
                                      </p:to>
                                    </p:set>
                                    <p:anim calcmode="lin" valueType="num">
                                      <p:cBhvr>
                                        <p:cTn id="17" dur="500" fill="hold"/>
                                        <p:tgtEl>
                                          <p:spTgt spid="59"/>
                                        </p:tgtEl>
                                        <p:attrNameLst>
                                          <p:attrName>ppt_w</p:attrName>
                                        </p:attrNameLst>
                                      </p:cBhvr>
                                      <p:tavLst>
                                        <p:tav tm="0">
                                          <p:val>
                                            <p:fltVal val="0"/>
                                          </p:val>
                                        </p:tav>
                                        <p:tav tm="100000">
                                          <p:val>
                                            <p:strVal val="#ppt_w"/>
                                          </p:val>
                                        </p:tav>
                                      </p:tavLst>
                                    </p:anim>
                                    <p:anim calcmode="lin" valueType="num">
                                      <p:cBhvr>
                                        <p:cTn id="18" dur="500" fill="hold"/>
                                        <p:tgtEl>
                                          <p:spTgt spid="59"/>
                                        </p:tgtEl>
                                        <p:attrNameLst>
                                          <p:attrName>ppt_h</p:attrName>
                                        </p:attrNameLst>
                                      </p:cBhvr>
                                      <p:tavLst>
                                        <p:tav tm="0">
                                          <p:val>
                                            <p:fltVal val="0"/>
                                          </p:val>
                                        </p:tav>
                                        <p:tav tm="100000">
                                          <p:val>
                                            <p:strVal val="#ppt_h"/>
                                          </p:val>
                                        </p:tav>
                                      </p:tavLst>
                                    </p:anim>
                                    <p:animEffect transition="in" filter="fade">
                                      <p:cBhvr>
                                        <p:cTn id="19" dur="500"/>
                                        <p:tgtEl>
                                          <p:spTgt spid="59"/>
                                        </p:tgtEl>
                                      </p:cBhvr>
                                    </p:animEffect>
                                  </p:childTnLst>
                                </p:cTn>
                              </p:par>
                              <p:par>
                                <p:cTn id="20" presetID="53" presetClass="entr" presetSubtype="528" fill="hold" grpId="0" nodeType="withEffect">
                                  <p:stCondLst>
                                    <p:cond delay="1000"/>
                                  </p:stCondLst>
                                  <p:childTnLst>
                                    <p:set>
                                      <p:cBhvr>
                                        <p:cTn id="21" dur="1" fill="hold">
                                          <p:stCondLst>
                                            <p:cond delay="0"/>
                                          </p:stCondLst>
                                        </p:cTn>
                                        <p:tgtEl>
                                          <p:spTgt spid="62"/>
                                        </p:tgtEl>
                                        <p:attrNameLst>
                                          <p:attrName>style.visibility</p:attrName>
                                        </p:attrNameLst>
                                      </p:cBhvr>
                                      <p:to>
                                        <p:strVal val="visible"/>
                                      </p:to>
                                    </p:set>
                                    <p:anim calcmode="lin" valueType="num">
                                      <p:cBhvr>
                                        <p:cTn id="22" dur="500" fill="hold"/>
                                        <p:tgtEl>
                                          <p:spTgt spid="62"/>
                                        </p:tgtEl>
                                        <p:attrNameLst>
                                          <p:attrName>ppt_w</p:attrName>
                                        </p:attrNameLst>
                                      </p:cBhvr>
                                      <p:tavLst>
                                        <p:tav tm="0">
                                          <p:val>
                                            <p:fltVal val="0"/>
                                          </p:val>
                                        </p:tav>
                                        <p:tav tm="100000">
                                          <p:val>
                                            <p:strVal val="#ppt_w"/>
                                          </p:val>
                                        </p:tav>
                                      </p:tavLst>
                                    </p:anim>
                                    <p:anim calcmode="lin" valueType="num">
                                      <p:cBhvr>
                                        <p:cTn id="23" dur="500" fill="hold"/>
                                        <p:tgtEl>
                                          <p:spTgt spid="62"/>
                                        </p:tgtEl>
                                        <p:attrNameLst>
                                          <p:attrName>ppt_h</p:attrName>
                                        </p:attrNameLst>
                                      </p:cBhvr>
                                      <p:tavLst>
                                        <p:tav tm="0">
                                          <p:val>
                                            <p:fltVal val="0"/>
                                          </p:val>
                                        </p:tav>
                                        <p:tav tm="100000">
                                          <p:val>
                                            <p:strVal val="#ppt_h"/>
                                          </p:val>
                                        </p:tav>
                                      </p:tavLst>
                                    </p:anim>
                                    <p:animEffect transition="in" filter="fade">
                                      <p:cBhvr>
                                        <p:cTn id="24" dur="500"/>
                                        <p:tgtEl>
                                          <p:spTgt spid="62"/>
                                        </p:tgtEl>
                                      </p:cBhvr>
                                    </p:animEffect>
                                    <p:anim calcmode="lin" valueType="num">
                                      <p:cBhvr>
                                        <p:cTn id="25" dur="500" fill="hold"/>
                                        <p:tgtEl>
                                          <p:spTgt spid="62"/>
                                        </p:tgtEl>
                                        <p:attrNameLst>
                                          <p:attrName>ppt_x</p:attrName>
                                        </p:attrNameLst>
                                      </p:cBhvr>
                                      <p:tavLst>
                                        <p:tav tm="0">
                                          <p:val>
                                            <p:fltVal val="0.5"/>
                                          </p:val>
                                        </p:tav>
                                        <p:tav tm="100000">
                                          <p:val>
                                            <p:strVal val="#ppt_x"/>
                                          </p:val>
                                        </p:tav>
                                      </p:tavLst>
                                    </p:anim>
                                    <p:anim calcmode="lin" valueType="num">
                                      <p:cBhvr>
                                        <p:cTn id="26" dur="500" fill="hold"/>
                                        <p:tgtEl>
                                          <p:spTgt spid="62"/>
                                        </p:tgtEl>
                                        <p:attrNameLst>
                                          <p:attrName>ppt_y</p:attrName>
                                        </p:attrNameLst>
                                      </p:cBhvr>
                                      <p:tavLst>
                                        <p:tav tm="0">
                                          <p:val>
                                            <p:fltVal val="0.5"/>
                                          </p:val>
                                        </p:tav>
                                        <p:tav tm="100000">
                                          <p:val>
                                            <p:strVal val="#ppt_y"/>
                                          </p:val>
                                        </p:tav>
                                      </p:tavLst>
                                    </p:anim>
                                  </p:childTnLst>
                                </p:cTn>
                              </p:par>
                              <p:par>
                                <p:cTn id="27" presetID="53" presetClass="entr" presetSubtype="528" fill="hold" grpId="0" nodeType="withEffect">
                                  <p:stCondLst>
                                    <p:cond delay="1000"/>
                                  </p:stCondLst>
                                  <p:childTnLst>
                                    <p:set>
                                      <p:cBhvr>
                                        <p:cTn id="28" dur="1" fill="hold">
                                          <p:stCondLst>
                                            <p:cond delay="0"/>
                                          </p:stCondLst>
                                        </p:cTn>
                                        <p:tgtEl>
                                          <p:spTgt spid="63"/>
                                        </p:tgtEl>
                                        <p:attrNameLst>
                                          <p:attrName>style.visibility</p:attrName>
                                        </p:attrNameLst>
                                      </p:cBhvr>
                                      <p:to>
                                        <p:strVal val="visible"/>
                                      </p:to>
                                    </p:set>
                                    <p:anim calcmode="lin" valueType="num">
                                      <p:cBhvr>
                                        <p:cTn id="29" dur="500" fill="hold"/>
                                        <p:tgtEl>
                                          <p:spTgt spid="63"/>
                                        </p:tgtEl>
                                        <p:attrNameLst>
                                          <p:attrName>ppt_w</p:attrName>
                                        </p:attrNameLst>
                                      </p:cBhvr>
                                      <p:tavLst>
                                        <p:tav tm="0">
                                          <p:val>
                                            <p:fltVal val="0"/>
                                          </p:val>
                                        </p:tav>
                                        <p:tav tm="100000">
                                          <p:val>
                                            <p:strVal val="#ppt_w"/>
                                          </p:val>
                                        </p:tav>
                                      </p:tavLst>
                                    </p:anim>
                                    <p:anim calcmode="lin" valueType="num">
                                      <p:cBhvr>
                                        <p:cTn id="30" dur="500" fill="hold"/>
                                        <p:tgtEl>
                                          <p:spTgt spid="63"/>
                                        </p:tgtEl>
                                        <p:attrNameLst>
                                          <p:attrName>ppt_h</p:attrName>
                                        </p:attrNameLst>
                                      </p:cBhvr>
                                      <p:tavLst>
                                        <p:tav tm="0">
                                          <p:val>
                                            <p:fltVal val="0"/>
                                          </p:val>
                                        </p:tav>
                                        <p:tav tm="100000">
                                          <p:val>
                                            <p:strVal val="#ppt_h"/>
                                          </p:val>
                                        </p:tav>
                                      </p:tavLst>
                                    </p:anim>
                                    <p:animEffect transition="in" filter="fade">
                                      <p:cBhvr>
                                        <p:cTn id="31" dur="500"/>
                                        <p:tgtEl>
                                          <p:spTgt spid="63"/>
                                        </p:tgtEl>
                                      </p:cBhvr>
                                    </p:animEffect>
                                    <p:anim calcmode="lin" valueType="num">
                                      <p:cBhvr>
                                        <p:cTn id="32" dur="500" fill="hold"/>
                                        <p:tgtEl>
                                          <p:spTgt spid="63"/>
                                        </p:tgtEl>
                                        <p:attrNameLst>
                                          <p:attrName>ppt_x</p:attrName>
                                        </p:attrNameLst>
                                      </p:cBhvr>
                                      <p:tavLst>
                                        <p:tav tm="0">
                                          <p:val>
                                            <p:fltVal val="0.5"/>
                                          </p:val>
                                        </p:tav>
                                        <p:tav tm="100000">
                                          <p:val>
                                            <p:strVal val="#ppt_x"/>
                                          </p:val>
                                        </p:tav>
                                      </p:tavLst>
                                    </p:anim>
                                    <p:anim calcmode="lin" valueType="num">
                                      <p:cBhvr>
                                        <p:cTn id="33" dur="500" fill="hold"/>
                                        <p:tgtEl>
                                          <p:spTgt spid="63"/>
                                        </p:tgtEl>
                                        <p:attrNameLst>
                                          <p:attrName>ppt_y</p:attrName>
                                        </p:attrNameLst>
                                      </p:cBhvr>
                                      <p:tavLst>
                                        <p:tav tm="0">
                                          <p:val>
                                            <p:fltVal val="0.5"/>
                                          </p:val>
                                        </p:tav>
                                        <p:tav tm="100000">
                                          <p:val>
                                            <p:strVal val="#ppt_y"/>
                                          </p:val>
                                        </p:tav>
                                      </p:tavLst>
                                    </p:anim>
                                  </p:childTnLst>
                                </p:cTn>
                              </p:par>
                              <p:par>
                                <p:cTn id="34" presetID="53" presetClass="entr" presetSubtype="528" fill="hold" grpId="0" nodeType="withEffect">
                                  <p:stCondLst>
                                    <p:cond delay="1000"/>
                                  </p:stCondLst>
                                  <p:childTnLst>
                                    <p:set>
                                      <p:cBhvr>
                                        <p:cTn id="35" dur="1" fill="hold">
                                          <p:stCondLst>
                                            <p:cond delay="0"/>
                                          </p:stCondLst>
                                        </p:cTn>
                                        <p:tgtEl>
                                          <p:spTgt spid="64"/>
                                        </p:tgtEl>
                                        <p:attrNameLst>
                                          <p:attrName>style.visibility</p:attrName>
                                        </p:attrNameLst>
                                      </p:cBhvr>
                                      <p:to>
                                        <p:strVal val="visible"/>
                                      </p:to>
                                    </p:set>
                                    <p:anim calcmode="lin" valueType="num">
                                      <p:cBhvr>
                                        <p:cTn id="36" dur="500" fill="hold"/>
                                        <p:tgtEl>
                                          <p:spTgt spid="64"/>
                                        </p:tgtEl>
                                        <p:attrNameLst>
                                          <p:attrName>ppt_w</p:attrName>
                                        </p:attrNameLst>
                                      </p:cBhvr>
                                      <p:tavLst>
                                        <p:tav tm="0">
                                          <p:val>
                                            <p:fltVal val="0"/>
                                          </p:val>
                                        </p:tav>
                                        <p:tav tm="100000">
                                          <p:val>
                                            <p:strVal val="#ppt_w"/>
                                          </p:val>
                                        </p:tav>
                                      </p:tavLst>
                                    </p:anim>
                                    <p:anim calcmode="lin" valueType="num">
                                      <p:cBhvr>
                                        <p:cTn id="37" dur="500" fill="hold"/>
                                        <p:tgtEl>
                                          <p:spTgt spid="64"/>
                                        </p:tgtEl>
                                        <p:attrNameLst>
                                          <p:attrName>ppt_h</p:attrName>
                                        </p:attrNameLst>
                                      </p:cBhvr>
                                      <p:tavLst>
                                        <p:tav tm="0">
                                          <p:val>
                                            <p:fltVal val="0"/>
                                          </p:val>
                                        </p:tav>
                                        <p:tav tm="100000">
                                          <p:val>
                                            <p:strVal val="#ppt_h"/>
                                          </p:val>
                                        </p:tav>
                                      </p:tavLst>
                                    </p:anim>
                                    <p:animEffect transition="in" filter="fade">
                                      <p:cBhvr>
                                        <p:cTn id="38" dur="500"/>
                                        <p:tgtEl>
                                          <p:spTgt spid="64"/>
                                        </p:tgtEl>
                                      </p:cBhvr>
                                    </p:animEffect>
                                    <p:anim calcmode="lin" valueType="num">
                                      <p:cBhvr>
                                        <p:cTn id="39" dur="500" fill="hold"/>
                                        <p:tgtEl>
                                          <p:spTgt spid="64"/>
                                        </p:tgtEl>
                                        <p:attrNameLst>
                                          <p:attrName>ppt_x</p:attrName>
                                        </p:attrNameLst>
                                      </p:cBhvr>
                                      <p:tavLst>
                                        <p:tav tm="0">
                                          <p:val>
                                            <p:fltVal val="0.5"/>
                                          </p:val>
                                        </p:tav>
                                        <p:tav tm="100000">
                                          <p:val>
                                            <p:strVal val="#ppt_x"/>
                                          </p:val>
                                        </p:tav>
                                      </p:tavLst>
                                    </p:anim>
                                    <p:anim calcmode="lin" valueType="num">
                                      <p:cBhvr>
                                        <p:cTn id="40" dur="500" fill="hold"/>
                                        <p:tgtEl>
                                          <p:spTgt spid="64"/>
                                        </p:tgtEl>
                                        <p:attrNameLst>
                                          <p:attrName>ppt_y</p:attrName>
                                        </p:attrNameLst>
                                      </p:cBhvr>
                                      <p:tavLst>
                                        <p:tav tm="0">
                                          <p:val>
                                            <p:fltVal val="0.5"/>
                                          </p:val>
                                        </p:tav>
                                        <p:tav tm="100000">
                                          <p:val>
                                            <p:strVal val="#ppt_y"/>
                                          </p:val>
                                        </p:tav>
                                      </p:tavLst>
                                    </p:anim>
                                  </p:childTnLst>
                                </p:cTn>
                              </p:par>
                              <p:par>
                                <p:cTn id="41" presetID="53" presetClass="entr" presetSubtype="528" fill="hold" grpId="0" nodeType="withEffect">
                                  <p:stCondLst>
                                    <p:cond delay="1000"/>
                                  </p:stCondLst>
                                  <p:childTnLst>
                                    <p:set>
                                      <p:cBhvr>
                                        <p:cTn id="42" dur="1" fill="hold">
                                          <p:stCondLst>
                                            <p:cond delay="0"/>
                                          </p:stCondLst>
                                        </p:cTn>
                                        <p:tgtEl>
                                          <p:spTgt spid="65"/>
                                        </p:tgtEl>
                                        <p:attrNameLst>
                                          <p:attrName>style.visibility</p:attrName>
                                        </p:attrNameLst>
                                      </p:cBhvr>
                                      <p:to>
                                        <p:strVal val="visible"/>
                                      </p:to>
                                    </p:set>
                                    <p:anim calcmode="lin" valueType="num">
                                      <p:cBhvr>
                                        <p:cTn id="43" dur="500" fill="hold"/>
                                        <p:tgtEl>
                                          <p:spTgt spid="65"/>
                                        </p:tgtEl>
                                        <p:attrNameLst>
                                          <p:attrName>ppt_w</p:attrName>
                                        </p:attrNameLst>
                                      </p:cBhvr>
                                      <p:tavLst>
                                        <p:tav tm="0">
                                          <p:val>
                                            <p:fltVal val="0"/>
                                          </p:val>
                                        </p:tav>
                                        <p:tav tm="100000">
                                          <p:val>
                                            <p:strVal val="#ppt_w"/>
                                          </p:val>
                                        </p:tav>
                                      </p:tavLst>
                                    </p:anim>
                                    <p:anim calcmode="lin" valueType="num">
                                      <p:cBhvr>
                                        <p:cTn id="44" dur="500" fill="hold"/>
                                        <p:tgtEl>
                                          <p:spTgt spid="65"/>
                                        </p:tgtEl>
                                        <p:attrNameLst>
                                          <p:attrName>ppt_h</p:attrName>
                                        </p:attrNameLst>
                                      </p:cBhvr>
                                      <p:tavLst>
                                        <p:tav tm="0">
                                          <p:val>
                                            <p:fltVal val="0"/>
                                          </p:val>
                                        </p:tav>
                                        <p:tav tm="100000">
                                          <p:val>
                                            <p:strVal val="#ppt_h"/>
                                          </p:val>
                                        </p:tav>
                                      </p:tavLst>
                                    </p:anim>
                                    <p:animEffect transition="in" filter="fade">
                                      <p:cBhvr>
                                        <p:cTn id="45" dur="500"/>
                                        <p:tgtEl>
                                          <p:spTgt spid="65"/>
                                        </p:tgtEl>
                                      </p:cBhvr>
                                    </p:animEffect>
                                    <p:anim calcmode="lin" valueType="num">
                                      <p:cBhvr>
                                        <p:cTn id="46" dur="500" fill="hold"/>
                                        <p:tgtEl>
                                          <p:spTgt spid="65"/>
                                        </p:tgtEl>
                                        <p:attrNameLst>
                                          <p:attrName>ppt_x</p:attrName>
                                        </p:attrNameLst>
                                      </p:cBhvr>
                                      <p:tavLst>
                                        <p:tav tm="0">
                                          <p:val>
                                            <p:fltVal val="0.5"/>
                                          </p:val>
                                        </p:tav>
                                        <p:tav tm="100000">
                                          <p:val>
                                            <p:strVal val="#ppt_x"/>
                                          </p:val>
                                        </p:tav>
                                      </p:tavLst>
                                    </p:anim>
                                    <p:anim calcmode="lin" valueType="num">
                                      <p:cBhvr>
                                        <p:cTn id="47" dur="500" fill="hold"/>
                                        <p:tgtEl>
                                          <p:spTgt spid="65"/>
                                        </p:tgtEl>
                                        <p:attrNameLst>
                                          <p:attrName>ppt_y</p:attrName>
                                        </p:attrNameLst>
                                      </p:cBhvr>
                                      <p:tavLst>
                                        <p:tav tm="0">
                                          <p:val>
                                            <p:fltVal val="0.5"/>
                                          </p:val>
                                        </p:tav>
                                        <p:tav tm="100000">
                                          <p:val>
                                            <p:strVal val="#ppt_y"/>
                                          </p:val>
                                        </p:tav>
                                      </p:tavLst>
                                    </p:anim>
                                  </p:childTnLst>
                                </p:cTn>
                              </p:par>
                              <p:par>
                                <p:cTn id="48" presetID="53" presetClass="entr" presetSubtype="528" fill="hold" grpId="0" nodeType="withEffect">
                                  <p:stCondLst>
                                    <p:cond delay="1000"/>
                                  </p:stCondLst>
                                  <p:childTnLst>
                                    <p:set>
                                      <p:cBhvr>
                                        <p:cTn id="49" dur="1" fill="hold">
                                          <p:stCondLst>
                                            <p:cond delay="0"/>
                                          </p:stCondLst>
                                        </p:cTn>
                                        <p:tgtEl>
                                          <p:spTgt spid="66"/>
                                        </p:tgtEl>
                                        <p:attrNameLst>
                                          <p:attrName>style.visibility</p:attrName>
                                        </p:attrNameLst>
                                      </p:cBhvr>
                                      <p:to>
                                        <p:strVal val="visible"/>
                                      </p:to>
                                    </p:set>
                                    <p:anim calcmode="lin" valueType="num">
                                      <p:cBhvr>
                                        <p:cTn id="50" dur="500" fill="hold"/>
                                        <p:tgtEl>
                                          <p:spTgt spid="66"/>
                                        </p:tgtEl>
                                        <p:attrNameLst>
                                          <p:attrName>ppt_w</p:attrName>
                                        </p:attrNameLst>
                                      </p:cBhvr>
                                      <p:tavLst>
                                        <p:tav tm="0">
                                          <p:val>
                                            <p:fltVal val="0"/>
                                          </p:val>
                                        </p:tav>
                                        <p:tav tm="100000">
                                          <p:val>
                                            <p:strVal val="#ppt_w"/>
                                          </p:val>
                                        </p:tav>
                                      </p:tavLst>
                                    </p:anim>
                                    <p:anim calcmode="lin" valueType="num">
                                      <p:cBhvr>
                                        <p:cTn id="51" dur="500" fill="hold"/>
                                        <p:tgtEl>
                                          <p:spTgt spid="66"/>
                                        </p:tgtEl>
                                        <p:attrNameLst>
                                          <p:attrName>ppt_h</p:attrName>
                                        </p:attrNameLst>
                                      </p:cBhvr>
                                      <p:tavLst>
                                        <p:tav tm="0">
                                          <p:val>
                                            <p:fltVal val="0"/>
                                          </p:val>
                                        </p:tav>
                                        <p:tav tm="100000">
                                          <p:val>
                                            <p:strVal val="#ppt_h"/>
                                          </p:val>
                                        </p:tav>
                                      </p:tavLst>
                                    </p:anim>
                                    <p:animEffect transition="in" filter="fade">
                                      <p:cBhvr>
                                        <p:cTn id="52" dur="500"/>
                                        <p:tgtEl>
                                          <p:spTgt spid="66"/>
                                        </p:tgtEl>
                                      </p:cBhvr>
                                    </p:animEffect>
                                    <p:anim calcmode="lin" valueType="num">
                                      <p:cBhvr>
                                        <p:cTn id="53" dur="500" fill="hold"/>
                                        <p:tgtEl>
                                          <p:spTgt spid="66"/>
                                        </p:tgtEl>
                                        <p:attrNameLst>
                                          <p:attrName>ppt_x</p:attrName>
                                        </p:attrNameLst>
                                      </p:cBhvr>
                                      <p:tavLst>
                                        <p:tav tm="0">
                                          <p:val>
                                            <p:fltVal val="0.5"/>
                                          </p:val>
                                        </p:tav>
                                        <p:tav tm="100000">
                                          <p:val>
                                            <p:strVal val="#ppt_x"/>
                                          </p:val>
                                        </p:tav>
                                      </p:tavLst>
                                    </p:anim>
                                    <p:anim calcmode="lin" valueType="num">
                                      <p:cBhvr>
                                        <p:cTn id="54" dur="500" fill="hold"/>
                                        <p:tgtEl>
                                          <p:spTgt spid="66"/>
                                        </p:tgtEl>
                                        <p:attrNameLst>
                                          <p:attrName>ppt_y</p:attrName>
                                        </p:attrNameLst>
                                      </p:cBhvr>
                                      <p:tavLst>
                                        <p:tav tm="0">
                                          <p:val>
                                            <p:fltVal val="0.5"/>
                                          </p:val>
                                        </p:tav>
                                        <p:tav tm="100000">
                                          <p:val>
                                            <p:strVal val="#ppt_y"/>
                                          </p:val>
                                        </p:tav>
                                      </p:tavLst>
                                    </p:anim>
                                  </p:childTnLst>
                                </p:cTn>
                              </p:par>
                              <p:par>
                                <p:cTn id="55" presetID="53" presetClass="entr" presetSubtype="16" fill="hold" grpId="0" nodeType="withEffect">
                                  <p:stCondLst>
                                    <p:cond delay="1500"/>
                                  </p:stCondLst>
                                  <p:childTnLst>
                                    <p:set>
                                      <p:cBhvr>
                                        <p:cTn id="56" dur="1" fill="hold">
                                          <p:stCondLst>
                                            <p:cond delay="0"/>
                                          </p:stCondLst>
                                        </p:cTn>
                                        <p:tgtEl>
                                          <p:spTgt spid="67"/>
                                        </p:tgtEl>
                                        <p:attrNameLst>
                                          <p:attrName>style.visibility</p:attrName>
                                        </p:attrNameLst>
                                      </p:cBhvr>
                                      <p:to>
                                        <p:strVal val="visible"/>
                                      </p:to>
                                    </p:set>
                                    <p:anim calcmode="lin" valueType="num">
                                      <p:cBhvr>
                                        <p:cTn id="57" dur="500" fill="hold"/>
                                        <p:tgtEl>
                                          <p:spTgt spid="67"/>
                                        </p:tgtEl>
                                        <p:attrNameLst>
                                          <p:attrName>ppt_w</p:attrName>
                                        </p:attrNameLst>
                                      </p:cBhvr>
                                      <p:tavLst>
                                        <p:tav tm="0">
                                          <p:val>
                                            <p:fltVal val="0"/>
                                          </p:val>
                                        </p:tav>
                                        <p:tav tm="100000">
                                          <p:val>
                                            <p:strVal val="#ppt_w"/>
                                          </p:val>
                                        </p:tav>
                                      </p:tavLst>
                                    </p:anim>
                                    <p:anim calcmode="lin" valueType="num">
                                      <p:cBhvr>
                                        <p:cTn id="58" dur="500" fill="hold"/>
                                        <p:tgtEl>
                                          <p:spTgt spid="67"/>
                                        </p:tgtEl>
                                        <p:attrNameLst>
                                          <p:attrName>ppt_h</p:attrName>
                                        </p:attrNameLst>
                                      </p:cBhvr>
                                      <p:tavLst>
                                        <p:tav tm="0">
                                          <p:val>
                                            <p:fltVal val="0"/>
                                          </p:val>
                                        </p:tav>
                                        <p:tav tm="100000">
                                          <p:val>
                                            <p:strVal val="#ppt_h"/>
                                          </p:val>
                                        </p:tav>
                                      </p:tavLst>
                                    </p:anim>
                                    <p:animEffect transition="in" filter="fade">
                                      <p:cBhvr>
                                        <p:cTn id="59" dur="500"/>
                                        <p:tgtEl>
                                          <p:spTgt spid="67"/>
                                        </p:tgtEl>
                                      </p:cBhvr>
                                    </p:animEffect>
                                  </p:childTnLst>
                                </p:cTn>
                              </p:par>
                              <p:par>
                                <p:cTn id="60" presetID="53" presetClass="entr" presetSubtype="16" fill="hold" grpId="0" nodeType="withEffect">
                                  <p:stCondLst>
                                    <p:cond delay="1500"/>
                                  </p:stCondLst>
                                  <p:childTnLst>
                                    <p:set>
                                      <p:cBhvr>
                                        <p:cTn id="61" dur="1" fill="hold">
                                          <p:stCondLst>
                                            <p:cond delay="0"/>
                                          </p:stCondLst>
                                        </p:cTn>
                                        <p:tgtEl>
                                          <p:spTgt spid="68"/>
                                        </p:tgtEl>
                                        <p:attrNameLst>
                                          <p:attrName>style.visibility</p:attrName>
                                        </p:attrNameLst>
                                      </p:cBhvr>
                                      <p:to>
                                        <p:strVal val="visible"/>
                                      </p:to>
                                    </p:set>
                                    <p:anim calcmode="lin" valueType="num">
                                      <p:cBhvr>
                                        <p:cTn id="62" dur="500" fill="hold"/>
                                        <p:tgtEl>
                                          <p:spTgt spid="68"/>
                                        </p:tgtEl>
                                        <p:attrNameLst>
                                          <p:attrName>ppt_w</p:attrName>
                                        </p:attrNameLst>
                                      </p:cBhvr>
                                      <p:tavLst>
                                        <p:tav tm="0">
                                          <p:val>
                                            <p:fltVal val="0"/>
                                          </p:val>
                                        </p:tav>
                                        <p:tav tm="100000">
                                          <p:val>
                                            <p:strVal val="#ppt_w"/>
                                          </p:val>
                                        </p:tav>
                                      </p:tavLst>
                                    </p:anim>
                                    <p:anim calcmode="lin" valueType="num">
                                      <p:cBhvr>
                                        <p:cTn id="63" dur="500" fill="hold"/>
                                        <p:tgtEl>
                                          <p:spTgt spid="68"/>
                                        </p:tgtEl>
                                        <p:attrNameLst>
                                          <p:attrName>ppt_h</p:attrName>
                                        </p:attrNameLst>
                                      </p:cBhvr>
                                      <p:tavLst>
                                        <p:tav tm="0">
                                          <p:val>
                                            <p:fltVal val="0"/>
                                          </p:val>
                                        </p:tav>
                                        <p:tav tm="100000">
                                          <p:val>
                                            <p:strVal val="#ppt_h"/>
                                          </p:val>
                                        </p:tav>
                                      </p:tavLst>
                                    </p:anim>
                                    <p:animEffect transition="in" filter="fade">
                                      <p:cBhvr>
                                        <p:cTn id="64" dur="500"/>
                                        <p:tgtEl>
                                          <p:spTgt spid="68"/>
                                        </p:tgtEl>
                                      </p:cBhvr>
                                    </p:animEffect>
                                  </p:childTnLst>
                                </p:cTn>
                              </p:par>
                              <p:par>
                                <p:cTn id="65" presetID="53" presetClass="entr" presetSubtype="16" fill="hold" nodeType="withEffect">
                                  <p:stCondLst>
                                    <p:cond delay="1500"/>
                                  </p:stCondLst>
                                  <p:childTnLst>
                                    <p:set>
                                      <p:cBhvr>
                                        <p:cTn id="66" dur="1" fill="hold">
                                          <p:stCondLst>
                                            <p:cond delay="0"/>
                                          </p:stCondLst>
                                        </p:cTn>
                                        <p:tgtEl>
                                          <p:spTgt spid="69"/>
                                        </p:tgtEl>
                                        <p:attrNameLst>
                                          <p:attrName>style.visibility</p:attrName>
                                        </p:attrNameLst>
                                      </p:cBhvr>
                                      <p:to>
                                        <p:strVal val="visible"/>
                                      </p:to>
                                    </p:set>
                                    <p:anim calcmode="lin" valueType="num">
                                      <p:cBhvr>
                                        <p:cTn id="67" dur="500" fill="hold"/>
                                        <p:tgtEl>
                                          <p:spTgt spid="69"/>
                                        </p:tgtEl>
                                        <p:attrNameLst>
                                          <p:attrName>ppt_w</p:attrName>
                                        </p:attrNameLst>
                                      </p:cBhvr>
                                      <p:tavLst>
                                        <p:tav tm="0">
                                          <p:val>
                                            <p:fltVal val="0"/>
                                          </p:val>
                                        </p:tav>
                                        <p:tav tm="100000">
                                          <p:val>
                                            <p:strVal val="#ppt_w"/>
                                          </p:val>
                                        </p:tav>
                                      </p:tavLst>
                                    </p:anim>
                                    <p:anim calcmode="lin" valueType="num">
                                      <p:cBhvr>
                                        <p:cTn id="68" dur="500" fill="hold"/>
                                        <p:tgtEl>
                                          <p:spTgt spid="69"/>
                                        </p:tgtEl>
                                        <p:attrNameLst>
                                          <p:attrName>ppt_h</p:attrName>
                                        </p:attrNameLst>
                                      </p:cBhvr>
                                      <p:tavLst>
                                        <p:tav tm="0">
                                          <p:val>
                                            <p:fltVal val="0"/>
                                          </p:val>
                                        </p:tav>
                                        <p:tav tm="100000">
                                          <p:val>
                                            <p:strVal val="#ppt_h"/>
                                          </p:val>
                                        </p:tav>
                                      </p:tavLst>
                                    </p:anim>
                                    <p:animEffect transition="in" filter="fade">
                                      <p:cBhvr>
                                        <p:cTn id="69" dur="500"/>
                                        <p:tgtEl>
                                          <p:spTgt spid="69"/>
                                        </p:tgtEl>
                                      </p:cBhvr>
                                    </p:animEffect>
                                  </p:childTnLst>
                                </p:cTn>
                              </p:par>
                              <p:par>
                                <p:cTn id="70" presetID="53" presetClass="entr" presetSubtype="16" fill="hold" grpId="0" nodeType="withEffect">
                                  <p:stCondLst>
                                    <p:cond delay="1500"/>
                                  </p:stCondLst>
                                  <p:childTnLst>
                                    <p:set>
                                      <p:cBhvr>
                                        <p:cTn id="71" dur="1" fill="hold">
                                          <p:stCondLst>
                                            <p:cond delay="0"/>
                                          </p:stCondLst>
                                        </p:cTn>
                                        <p:tgtEl>
                                          <p:spTgt spid="73"/>
                                        </p:tgtEl>
                                        <p:attrNameLst>
                                          <p:attrName>style.visibility</p:attrName>
                                        </p:attrNameLst>
                                      </p:cBhvr>
                                      <p:to>
                                        <p:strVal val="visible"/>
                                      </p:to>
                                    </p:set>
                                    <p:anim calcmode="lin" valueType="num">
                                      <p:cBhvr>
                                        <p:cTn id="72" dur="500" fill="hold"/>
                                        <p:tgtEl>
                                          <p:spTgt spid="73"/>
                                        </p:tgtEl>
                                        <p:attrNameLst>
                                          <p:attrName>ppt_w</p:attrName>
                                        </p:attrNameLst>
                                      </p:cBhvr>
                                      <p:tavLst>
                                        <p:tav tm="0">
                                          <p:val>
                                            <p:fltVal val="0"/>
                                          </p:val>
                                        </p:tav>
                                        <p:tav tm="100000">
                                          <p:val>
                                            <p:strVal val="#ppt_w"/>
                                          </p:val>
                                        </p:tav>
                                      </p:tavLst>
                                    </p:anim>
                                    <p:anim calcmode="lin" valueType="num">
                                      <p:cBhvr>
                                        <p:cTn id="73" dur="500" fill="hold"/>
                                        <p:tgtEl>
                                          <p:spTgt spid="73"/>
                                        </p:tgtEl>
                                        <p:attrNameLst>
                                          <p:attrName>ppt_h</p:attrName>
                                        </p:attrNameLst>
                                      </p:cBhvr>
                                      <p:tavLst>
                                        <p:tav tm="0">
                                          <p:val>
                                            <p:fltVal val="0"/>
                                          </p:val>
                                        </p:tav>
                                        <p:tav tm="100000">
                                          <p:val>
                                            <p:strVal val="#ppt_h"/>
                                          </p:val>
                                        </p:tav>
                                      </p:tavLst>
                                    </p:anim>
                                    <p:animEffect transition="in" filter="fade">
                                      <p:cBhvr>
                                        <p:cTn id="74" dur="500"/>
                                        <p:tgtEl>
                                          <p:spTgt spid="73"/>
                                        </p:tgtEl>
                                      </p:cBhvr>
                                    </p:animEffect>
                                  </p:childTnLst>
                                </p:cTn>
                              </p:par>
                              <p:par>
                                <p:cTn id="75" presetID="53" presetClass="entr" presetSubtype="16" fill="hold" grpId="0" nodeType="withEffect">
                                  <p:stCondLst>
                                    <p:cond delay="1500"/>
                                  </p:stCondLst>
                                  <p:childTnLst>
                                    <p:set>
                                      <p:cBhvr>
                                        <p:cTn id="76" dur="1" fill="hold">
                                          <p:stCondLst>
                                            <p:cond delay="0"/>
                                          </p:stCondLst>
                                        </p:cTn>
                                        <p:tgtEl>
                                          <p:spTgt spid="74"/>
                                        </p:tgtEl>
                                        <p:attrNameLst>
                                          <p:attrName>style.visibility</p:attrName>
                                        </p:attrNameLst>
                                      </p:cBhvr>
                                      <p:to>
                                        <p:strVal val="visible"/>
                                      </p:to>
                                    </p:set>
                                    <p:anim calcmode="lin" valueType="num">
                                      <p:cBhvr>
                                        <p:cTn id="77" dur="500" fill="hold"/>
                                        <p:tgtEl>
                                          <p:spTgt spid="74"/>
                                        </p:tgtEl>
                                        <p:attrNameLst>
                                          <p:attrName>ppt_w</p:attrName>
                                        </p:attrNameLst>
                                      </p:cBhvr>
                                      <p:tavLst>
                                        <p:tav tm="0">
                                          <p:val>
                                            <p:fltVal val="0"/>
                                          </p:val>
                                        </p:tav>
                                        <p:tav tm="100000">
                                          <p:val>
                                            <p:strVal val="#ppt_w"/>
                                          </p:val>
                                        </p:tav>
                                      </p:tavLst>
                                    </p:anim>
                                    <p:anim calcmode="lin" valueType="num">
                                      <p:cBhvr>
                                        <p:cTn id="78" dur="500" fill="hold"/>
                                        <p:tgtEl>
                                          <p:spTgt spid="74"/>
                                        </p:tgtEl>
                                        <p:attrNameLst>
                                          <p:attrName>ppt_h</p:attrName>
                                        </p:attrNameLst>
                                      </p:cBhvr>
                                      <p:tavLst>
                                        <p:tav tm="0">
                                          <p:val>
                                            <p:fltVal val="0"/>
                                          </p:val>
                                        </p:tav>
                                        <p:tav tm="100000">
                                          <p:val>
                                            <p:strVal val="#ppt_h"/>
                                          </p:val>
                                        </p:tav>
                                      </p:tavLst>
                                    </p:anim>
                                    <p:animEffect transition="in" filter="fade">
                                      <p:cBhvr>
                                        <p:cTn id="79" dur="500"/>
                                        <p:tgtEl>
                                          <p:spTgt spid="74"/>
                                        </p:tgtEl>
                                      </p:cBhvr>
                                    </p:animEffect>
                                  </p:childTnLst>
                                </p:cTn>
                              </p:par>
                              <p:par>
                                <p:cTn id="80" presetID="22" presetClass="entr" presetSubtype="1" fill="hold" grpId="0" nodeType="withEffect">
                                  <p:stCondLst>
                                    <p:cond delay="2000"/>
                                  </p:stCondLst>
                                  <p:childTnLst>
                                    <p:set>
                                      <p:cBhvr>
                                        <p:cTn id="81" dur="1" fill="hold">
                                          <p:stCondLst>
                                            <p:cond delay="0"/>
                                          </p:stCondLst>
                                        </p:cTn>
                                        <p:tgtEl>
                                          <p:spTgt spid="75"/>
                                        </p:tgtEl>
                                        <p:attrNameLst>
                                          <p:attrName>style.visibility</p:attrName>
                                        </p:attrNameLst>
                                      </p:cBhvr>
                                      <p:to>
                                        <p:strVal val="visible"/>
                                      </p:to>
                                    </p:set>
                                    <p:animEffect transition="in" filter="wipe(up)">
                                      <p:cBhvr>
                                        <p:cTn id="82" dur="500"/>
                                        <p:tgtEl>
                                          <p:spTgt spid="75"/>
                                        </p:tgtEl>
                                      </p:cBhvr>
                                    </p:animEffect>
                                  </p:childTnLst>
                                </p:cTn>
                              </p:par>
                              <p:par>
                                <p:cTn id="83" presetID="22" presetClass="entr" presetSubtype="1" fill="hold" grpId="0" nodeType="withEffect">
                                  <p:stCondLst>
                                    <p:cond delay="2000"/>
                                  </p:stCondLst>
                                  <p:childTnLst>
                                    <p:set>
                                      <p:cBhvr>
                                        <p:cTn id="84" dur="1" fill="hold">
                                          <p:stCondLst>
                                            <p:cond delay="0"/>
                                          </p:stCondLst>
                                        </p:cTn>
                                        <p:tgtEl>
                                          <p:spTgt spid="76"/>
                                        </p:tgtEl>
                                        <p:attrNameLst>
                                          <p:attrName>style.visibility</p:attrName>
                                        </p:attrNameLst>
                                      </p:cBhvr>
                                      <p:to>
                                        <p:strVal val="visible"/>
                                      </p:to>
                                    </p:set>
                                    <p:animEffect transition="in" filter="wipe(up)">
                                      <p:cBhvr>
                                        <p:cTn id="85" dur="500"/>
                                        <p:tgtEl>
                                          <p:spTgt spid="76"/>
                                        </p:tgtEl>
                                      </p:cBhvr>
                                    </p:animEffect>
                                  </p:childTnLst>
                                </p:cTn>
                              </p:par>
                              <p:par>
                                <p:cTn id="86" presetID="22" presetClass="entr" presetSubtype="1" fill="hold" grpId="0" nodeType="withEffect">
                                  <p:stCondLst>
                                    <p:cond delay="2000"/>
                                  </p:stCondLst>
                                  <p:childTnLst>
                                    <p:set>
                                      <p:cBhvr>
                                        <p:cTn id="87" dur="1" fill="hold">
                                          <p:stCondLst>
                                            <p:cond delay="0"/>
                                          </p:stCondLst>
                                        </p:cTn>
                                        <p:tgtEl>
                                          <p:spTgt spid="77"/>
                                        </p:tgtEl>
                                        <p:attrNameLst>
                                          <p:attrName>style.visibility</p:attrName>
                                        </p:attrNameLst>
                                      </p:cBhvr>
                                      <p:to>
                                        <p:strVal val="visible"/>
                                      </p:to>
                                    </p:set>
                                    <p:animEffect transition="in" filter="wipe(up)">
                                      <p:cBhvr>
                                        <p:cTn id="88" dur="500"/>
                                        <p:tgtEl>
                                          <p:spTgt spid="77"/>
                                        </p:tgtEl>
                                      </p:cBhvr>
                                    </p:animEffect>
                                  </p:childTnLst>
                                </p:cTn>
                              </p:par>
                              <p:par>
                                <p:cTn id="89" presetID="22" presetClass="entr" presetSubtype="1" fill="hold" grpId="0" nodeType="withEffect">
                                  <p:stCondLst>
                                    <p:cond delay="2000"/>
                                  </p:stCondLst>
                                  <p:childTnLst>
                                    <p:set>
                                      <p:cBhvr>
                                        <p:cTn id="90" dur="1" fill="hold">
                                          <p:stCondLst>
                                            <p:cond delay="0"/>
                                          </p:stCondLst>
                                        </p:cTn>
                                        <p:tgtEl>
                                          <p:spTgt spid="78"/>
                                        </p:tgtEl>
                                        <p:attrNameLst>
                                          <p:attrName>style.visibility</p:attrName>
                                        </p:attrNameLst>
                                      </p:cBhvr>
                                      <p:to>
                                        <p:strVal val="visible"/>
                                      </p:to>
                                    </p:set>
                                    <p:animEffect transition="in" filter="wipe(up)">
                                      <p:cBhvr>
                                        <p:cTn id="91" dur="500"/>
                                        <p:tgtEl>
                                          <p:spTgt spid="78"/>
                                        </p:tgtEl>
                                      </p:cBhvr>
                                    </p:animEffect>
                                  </p:childTnLst>
                                </p:cTn>
                              </p:par>
                              <p:par>
                                <p:cTn id="92" presetID="22" presetClass="entr" presetSubtype="1" fill="hold" grpId="0" nodeType="withEffect">
                                  <p:stCondLst>
                                    <p:cond delay="2000"/>
                                  </p:stCondLst>
                                  <p:childTnLst>
                                    <p:set>
                                      <p:cBhvr>
                                        <p:cTn id="93" dur="1" fill="hold">
                                          <p:stCondLst>
                                            <p:cond delay="0"/>
                                          </p:stCondLst>
                                        </p:cTn>
                                        <p:tgtEl>
                                          <p:spTgt spid="79"/>
                                        </p:tgtEl>
                                        <p:attrNameLst>
                                          <p:attrName>style.visibility</p:attrName>
                                        </p:attrNameLst>
                                      </p:cBhvr>
                                      <p:to>
                                        <p:strVal val="visible"/>
                                      </p:to>
                                    </p:set>
                                    <p:animEffect transition="in" filter="wipe(up)">
                                      <p:cBhvr>
                                        <p:cTn id="94"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animBg="1"/>
      <p:bldP spid="61" grpId="0"/>
      <p:bldP spid="62" grpId="0" animBg="1"/>
      <p:bldP spid="63" grpId="0" animBg="1"/>
      <p:bldP spid="64" grpId="0" animBg="1"/>
      <p:bldP spid="65" grpId="0" animBg="1"/>
      <p:bldP spid="66" grpId="0" animBg="1"/>
      <p:bldP spid="67" grpId="0" animBg="1"/>
      <p:bldP spid="68" grpId="0" animBg="1"/>
      <p:bldP spid="73" grpId="0" animBg="1"/>
      <p:bldP spid="74" grpId="0" animBg="1"/>
      <p:bldP spid="75" grpId="0"/>
      <p:bldP spid="76" grpId="0"/>
      <p:bldP spid="77" grpId="0"/>
      <p:bldP spid="78" grpId="0"/>
      <p:bldP spid="7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总体设计</a:t>
            </a:r>
            <a:endParaRPr lang="zh-CN" altLang="en-US" dirty="0">
              <a:solidFill>
                <a:schemeClr val="bg1"/>
              </a:solidFill>
              <a:latin typeface="微软雅黑" panose="020B0503020204020204" pitchFamily="34" charset="-122"/>
              <a:ea typeface="微软雅黑" panose="020B0503020204020204" pitchFamily="34" charset="-122"/>
            </a:endParaRP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48" name="TextBox 47"/>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4" name="椭圆 3"/>
          <p:cNvSpPr/>
          <p:nvPr/>
        </p:nvSpPr>
        <p:spPr>
          <a:xfrm>
            <a:off x="5172913" y="6202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2</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pic>
        <p:nvPicPr>
          <p:cNvPr id="5" name="图片 -2147482576"/>
          <p:cNvPicPr>
            <a:picLocks noChangeAspect="1"/>
          </p:cNvPicPr>
          <p:nvPr/>
        </p:nvPicPr>
        <p:blipFill>
          <a:blip r:embed="rId2"/>
          <a:stretch>
            <a:fillRect/>
          </a:stretch>
        </p:blipFill>
        <p:spPr>
          <a:xfrm>
            <a:off x="1704975" y="1412875"/>
            <a:ext cx="8871585" cy="4973320"/>
          </a:xfrm>
          <a:prstGeom prst="rect">
            <a:avLst/>
          </a:prstGeom>
          <a:noFill/>
          <a:ln w="9525">
            <a:noFill/>
          </a:ln>
        </p:spPr>
      </p:pic>
      <p:sp>
        <p:nvSpPr>
          <p:cNvPr id="45" name="TextBox 498"/>
          <p:cNvSpPr txBox="1"/>
          <p:nvPr/>
        </p:nvSpPr>
        <p:spPr>
          <a:xfrm>
            <a:off x="6025515" y="678815"/>
            <a:ext cx="3484245" cy="460375"/>
          </a:xfrm>
          <a:prstGeom prst="rect">
            <a:avLst/>
          </a:prstGeom>
          <a:noFill/>
        </p:spPr>
        <p:txBody>
          <a:bodyPr wrap="square" rtlCol="0" anchor="ctr">
            <a:spAutoFit/>
          </a:bodyPr>
          <a:p>
            <a:pPr>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rPr>
              <a:t>系统功能模块图</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sh dir="d"/>
      </p:transition>
    </mc:Choice>
    <mc:Fallback>
      <p:transition spd="slow">
        <p:push dir="d"/>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0" presetClass="entr" presetSubtype="0" fill="hold" nodeType="withEffect">
                                  <p:stCondLst>
                                    <p:cond delay="0"/>
                                  </p:stCondLst>
                                  <p:childTnLst>
                                    <p:set>
                                      <p:cBhvr>
                                        <p:cTn id="9" dur="1000" fill="hold">
                                          <p:stCondLst>
                                            <p:cond delay="0"/>
                                          </p:stCondLst>
                                        </p:cTn>
                                        <p:tgtEl>
                                          <p:spTgt spid="5"/>
                                        </p:tgtEl>
                                        <p:attrNameLst>
                                          <p:attrName>style.visibility</p:attrName>
                                        </p:attrNameLst>
                                      </p:cBhvr>
                                      <p:to>
                                        <p:strVal val="visible"/>
                                      </p:to>
                                    </p:set>
                                    <p:animEffect transition="in" filter="wedge">
                                      <p:cBhvr>
                                        <p:cTn id="10" dur="1000"/>
                                        <p:tgtEl>
                                          <p:spTgt spid="5"/>
                                        </p:tgtEl>
                                      </p:cBhvr>
                                    </p:animEffect>
                                  </p:childTnLst>
                                </p:cTn>
                              </p:par>
                              <p:par>
                                <p:cTn id="11" presetID="12" presetClass="entr" presetSubtype="1" fill="hold" grpId="0" nodeType="withEffect">
                                  <p:stCondLst>
                                    <p:cond delay="0"/>
                                  </p:stCondLst>
                                  <p:iterate type="lt">
                                    <p:tmPct val="50000"/>
                                  </p:iterate>
                                  <p:childTnLst>
                                    <p:set>
                                      <p:cBhvr>
                                        <p:cTn id="12" dur="1" fill="hold">
                                          <p:stCondLst>
                                            <p:cond delay="0"/>
                                          </p:stCondLst>
                                        </p:cTn>
                                        <p:tgtEl>
                                          <p:spTgt spid="45"/>
                                        </p:tgtEl>
                                        <p:attrNameLst>
                                          <p:attrName>style.visibility</p:attrName>
                                        </p:attrNameLst>
                                      </p:cBhvr>
                                      <p:to>
                                        <p:strVal val="visible"/>
                                      </p:to>
                                    </p:set>
                                    <p:anim calcmode="lin" valueType="num">
                                      <p:cBhvr additive="base">
                                        <p:cTn id="13" dur="300"/>
                                        <p:tgtEl>
                                          <p:spTgt spid="45"/>
                                        </p:tgtEl>
                                        <p:attrNameLst>
                                          <p:attrName>ppt_y</p:attrName>
                                        </p:attrNameLst>
                                      </p:cBhvr>
                                      <p:tavLst>
                                        <p:tav tm="0">
                                          <p:val>
                                            <p:strVal val="#ppt_y-#ppt_h*1.125000"/>
                                          </p:val>
                                        </p:tav>
                                        <p:tav tm="100000">
                                          <p:val>
                                            <p:strVal val="#ppt_y"/>
                                          </p:val>
                                        </p:tav>
                                      </p:tavLst>
                                    </p:anim>
                                    <p:animEffect transition="in" filter="wipe(down)">
                                      <p:cBhvr>
                                        <p:cTn id="14" dur="3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4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05"/>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总体设计</a:t>
            </a:r>
            <a:endParaRPr lang="zh-CN" altLang="en-US" dirty="0">
              <a:solidFill>
                <a:schemeClr val="bg1"/>
              </a:solidFill>
              <a:latin typeface="微软雅黑" panose="020B0503020204020204" pitchFamily="34" charset="-122"/>
              <a:ea typeface="微软雅黑" panose="020B0503020204020204" pitchFamily="34" charset="-122"/>
            </a:endParaRP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26" name="Freeform 12"/>
          <p:cNvSpPr/>
          <p:nvPr/>
        </p:nvSpPr>
        <p:spPr bwMode="auto">
          <a:xfrm>
            <a:off x="1608509" y="4312766"/>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lstStyle/>
          <a:p>
            <a:endParaRPr lang="zh-CN" altLang="en-US">
              <a:solidFill>
                <a:schemeClr val="tx1">
                  <a:lumMod val="50000"/>
                  <a:lumOff val="50000"/>
                </a:schemeClr>
              </a:solidFill>
            </a:endParaRPr>
          </a:p>
        </p:txBody>
      </p:sp>
      <p:sp>
        <p:nvSpPr>
          <p:cNvPr id="27" name="Freeform 12"/>
          <p:cNvSpPr/>
          <p:nvPr/>
        </p:nvSpPr>
        <p:spPr bwMode="auto">
          <a:xfrm flipH="1" flipV="1">
            <a:off x="10417943" y="6165190"/>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lstStyle/>
          <a:p>
            <a:endParaRPr lang="zh-CN" altLang="en-US">
              <a:solidFill>
                <a:schemeClr val="tx1">
                  <a:lumMod val="50000"/>
                  <a:lumOff val="50000"/>
                </a:schemeClr>
              </a:solidFill>
            </a:endParaRPr>
          </a:p>
        </p:txBody>
      </p:sp>
      <p:sp>
        <p:nvSpPr>
          <p:cNvPr id="28" name="TextBox 27"/>
          <p:cNvSpPr txBox="1"/>
          <p:nvPr/>
        </p:nvSpPr>
        <p:spPr>
          <a:xfrm>
            <a:off x="1992679" y="4508222"/>
            <a:ext cx="8545239" cy="2091690"/>
          </a:xfrm>
          <a:prstGeom prst="rect">
            <a:avLst/>
          </a:prstGeom>
          <a:noFill/>
        </p:spPr>
        <p:txBody>
          <a:bodyPr wrap="square" rtlCol="0">
            <a:spAutoFit/>
          </a:bodyPr>
          <a:lstStyle/>
          <a:p>
            <a:pPr>
              <a:lnSpc>
                <a:spcPct val="130000"/>
              </a:lnSpc>
              <a:spcBef>
                <a:spcPct val="0"/>
              </a:spcBef>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 </a:t>
            </a:r>
            <a:r>
              <a:rPr lang="zh-CN" altLang="en-US"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MySQL管理员有责任保证数据库内容的安全性，使得这些数据记录只能被那些正确授权的用户访问，这涉及数据系统的内部安全性和外部安全性。内部安全性关心的是文件系统级的问题，即防止MySQL数据目录被在服务器主机有账号的人攻击。外部安全关心的是从外部通过网络连接服务器的客户的问题，即保护MySQL服务器免受来自通过网络对服务器连接的攻击。</a:t>
            </a:r>
            <a:endParaRPr lang="zh-CN" altLang="en-US"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endParaRPr>
          </a:p>
        </p:txBody>
      </p:sp>
      <p:sp>
        <p:nvSpPr>
          <p:cNvPr id="30" name="TextBox 29"/>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4" name="椭圆 3"/>
          <p:cNvSpPr/>
          <p:nvPr/>
        </p:nvSpPr>
        <p:spPr>
          <a:xfrm>
            <a:off x="5172913" y="6202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3</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grpSp>
        <p:nvGrpSpPr>
          <p:cNvPr id="8" name="组合 7"/>
          <p:cNvGrpSpPr/>
          <p:nvPr/>
        </p:nvGrpSpPr>
        <p:grpSpPr>
          <a:xfrm>
            <a:off x="2951179" y="979498"/>
            <a:ext cx="1868593" cy="1866715"/>
            <a:chOff x="5305425" y="2638424"/>
            <a:chExt cx="1579563" cy="1577975"/>
          </a:xfrm>
          <a:solidFill>
            <a:srgbClr val="000000">
              <a:alpha val="60000"/>
            </a:srgbClr>
          </a:solidFill>
        </p:grpSpPr>
        <p:sp>
          <p:nvSpPr>
            <p:cNvPr id="9" name="Freeform 6"/>
            <p:cNvSpPr>
              <a:spLocks noEditPoints="1"/>
            </p:cNvSpPr>
            <p:nvPr/>
          </p:nvSpPr>
          <p:spPr bwMode="auto">
            <a:xfrm>
              <a:off x="5305425" y="2638424"/>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chemeClr val="accent5">
                <a:lumMod val="75000"/>
              </a:schemeClr>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1" name="组合 10"/>
          <p:cNvGrpSpPr/>
          <p:nvPr/>
        </p:nvGrpSpPr>
        <p:grpSpPr>
          <a:xfrm>
            <a:off x="4152845" y="2132425"/>
            <a:ext cx="2345601" cy="2341845"/>
            <a:chOff x="5102225" y="2441575"/>
            <a:chExt cx="1982788" cy="1979613"/>
          </a:xfrm>
          <a:solidFill>
            <a:srgbClr val="000000">
              <a:alpha val="60000"/>
            </a:srgbClr>
          </a:solidFill>
        </p:grpSpPr>
        <p:sp>
          <p:nvSpPr>
            <p:cNvPr id="5" name="Freeform 12"/>
            <p:cNvSpPr>
              <a:spLocks noEditPoints="1"/>
            </p:cNvSpPr>
            <p:nvPr/>
          </p:nvSpPr>
          <p:spPr bwMode="auto">
            <a:xfrm>
              <a:off x="5102225" y="2441575"/>
              <a:ext cx="1982788" cy="1979613"/>
            </a:xfrm>
            <a:custGeom>
              <a:avLst/>
              <a:gdLst>
                <a:gd name="T0" fmla="*/ 529 w 529"/>
                <a:gd name="T1" fmla="*/ 283 h 528"/>
                <a:gd name="T2" fmla="*/ 506 w 529"/>
                <a:gd name="T3" fmla="*/ 241 h 528"/>
                <a:gd name="T4" fmla="*/ 479 w 529"/>
                <a:gd name="T5" fmla="*/ 200 h 528"/>
                <a:gd name="T6" fmla="*/ 516 w 529"/>
                <a:gd name="T7" fmla="*/ 180 h 528"/>
                <a:gd name="T8" fmla="*/ 479 w 529"/>
                <a:gd name="T9" fmla="*/ 151 h 528"/>
                <a:gd name="T10" fmla="*/ 438 w 529"/>
                <a:gd name="T11" fmla="*/ 123 h 528"/>
                <a:gd name="T12" fmla="*/ 465 w 529"/>
                <a:gd name="T13" fmla="*/ 90 h 528"/>
                <a:gd name="T14" fmla="*/ 420 w 529"/>
                <a:gd name="T15" fmla="*/ 77 h 528"/>
                <a:gd name="T16" fmla="*/ 371 w 529"/>
                <a:gd name="T17" fmla="*/ 67 h 528"/>
                <a:gd name="T18" fmla="*/ 383 w 529"/>
                <a:gd name="T19" fmla="*/ 27 h 528"/>
                <a:gd name="T20" fmla="*/ 336 w 529"/>
                <a:gd name="T21" fmla="*/ 32 h 528"/>
                <a:gd name="T22" fmla="*/ 288 w 529"/>
                <a:gd name="T23" fmla="*/ 42 h 528"/>
                <a:gd name="T24" fmla="*/ 284 w 529"/>
                <a:gd name="T25" fmla="*/ 0 h 528"/>
                <a:gd name="T26" fmla="*/ 242 w 529"/>
                <a:gd name="T27" fmla="*/ 23 h 528"/>
                <a:gd name="T28" fmla="*/ 201 w 529"/>
                <a:gd name="T29" fmla="*/ 50 h 528"/>
                <a:gd name="T30" fmla="*/ 181 w 529"/>
                <a:gd name="T31" fmla="*/ 13 h 528"/>
                <a:gd name="T32" fmla="*/ 152 w 529"/>
                <a:gd name="T33" fmla="*/ 50 h 528"/>
                <a:gd name="T34" fmla="*/ 124 w 529"/>
                <a:gd name="T35" fmla="*/ 91 h 528"/>
                <a:gd name="T36" fmla="*/ 91 w 529"/>
                <a:gd name="T37" fmla="*/ 64 h 528"/>
                <a:gd name="T38" fmla="*/ 78 w 529"/>
                <a:gd name="T39" fmla="*/ 109 h 528"/>
                <a:gd name="T40" fmla="*/ 68 w 529"/>
                <a:gd name="T41" fmla="*/ 158 h 528"/>
                <a:gd name="T42" fmla="*/ 28 w 529"/>
                <a:gd name="T43" fmla="*/ 145 h 528"/>
                <a:gd name="T44" fmla="*/ 33 w 529"/>
                <a:gd name="T45" fmla="*/ 193 h 528"/>
                <a:gd name="T46" fmla="*/ 42 w 529"/>
                <a:gd name="T47" fmla="*/ 241 h 528"/>
                <a:gd name="T48" fmla="*/ 0 w 529"/>
                <a:gd name="T49" fmla="*/ 245 h 528"/>
                <a:gd name="T50" fmla="*/ 24 w 529"/>
                <a:gd name="T51" fmla="*/ 287 h 528"/>
                <a:gd name="T52" fmla="*/ 51 w 529"/>
                <a:gd name="T53" fmla="*/ 328 h 528"/>
                <a:gd name="T54" fmla="*/ 13 w 529"/>
                <a:gd name="T55" fmla="*/ 348 h 528"/>
                <a:gd name="T56" fmla="*/ 51 w 529"/>
                <a:gd name="T57" fmla="*/ 377 h 528"/>
                <a:gd name="T58" fmla="*/ 92 w 529"/>
                <a:gd name="T59" fmla="*/ 405 h 528"/>
                <a:gd name="T60" fmla="*/ 65 w 529"/>
                <a:gd name="T61" fmla="*/ 438 h 528"/>
                <a:gd name="T62" fmla="*/ 110 w 529"/>
                <a:gd name="T63" fmla="*/ 451 h 528"/>
                <a:gd name="T64" fmla="*/ 159 w 529"/>
                <a:gd name="T65" fmla="*/ 461 h 528"/>
                <a:gd name="T66" fmla="*/ 146 w 529"/>
                <a:gd name="T67" fmla="*/ 501 h 528"/>
                <a:gd name="T68" fmla="*/ 193 w 529"/>
                <a:gd name="T69" fmla="*/ 496 h 528"/>
                <a:gd name="T70" fmla="*/ 242 w 529"/>
                <a:gd name="T71" fmla="*/ 486 h 528"/>
                <a:gd name="T72" fmla="*/ 246 w 529"/>
                <a:gd name="T73" fmla="*/ 528 h 528"/>
                <a:gd name="T74" fmla="*/ 288 w 529"/>
                <a:gd name="T75" fmla="*/ 505 h 528"/>
                <a:gd name="T76" fmla="*/ 329 w 529"/>
                <a:gd name="T77" fmla="*/ 478 h 528"/>
                <a:gd name="T78" fmla="*/ 349 w 529"/>
                <a:gd name="T79" fmla="*/ 516 h 528"/>
                <a:gd name="T80" fmla="*/ 378 w 529"/>
                <a:gd name="T81" fmla="*/ 478 h 528"/>
                <a:gd name="T82" fmla="*/ 406 w 529"/>
                <a:gd name="T83" fmla="*/ 437 h 528"/>
                <a:gd name="T84" fmla="*/ 439 w 529"/>
                <a:gd name="T85" fmla="*/ 464 h 528"/>
                <a:gd name="T86" fmla="*/ 452 w 529"/>
                <a:gd name="T87" fmla="*/ 419 h 528"/>
                <a:gd name="T88" fmla="*/ 462 w 529"/>
                <a:gd name="T89" fmla="*/ 370 h 528"/>
                <a:gd name="T90" fmla="*/ 502 w 529"/>
                <a:gd name="T91" fmla="*/ 383 h 528"/>
                <a:gd name="T92" fmla="*/ 496 w 529"/>
                <a:gd name="T93" fmla="*/ 335 h 528"/>
                <a:gd name="T94" fmla="*/ 487 w 529"/>
                <a:gd name="T95" fmla="*/ 287 h 528"/>
                <a:gd name="T96" fmla="*/ 265 w 529"/>
                <a:gd name="T97" fmla="*/ 290 h 528"/>
                <a:gd name="T98" fmla="*/ 265 w 529"/>
                <a:gd name="T99" fmla="*/ 238 h 528"/>
                <a:gd name="T100" fmla="*/ 265 w 529"/>
                <a:gd name="T101" fmla="*/ 29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9" h="528">
                  <a:moveTo>
                    <a:pt x="506" y="287"/>
                  </a:moveTo>
                  <a:cubicBezTo>
                    <a:pt x="529" y="283"/>
                    <a:pt x="529" y="283"/>
                    <a:pt x="529" y="283"/>
                  </a:cubicBezTo>
                  <a:cubicBezTo>
                    <a:pt x="529" y="245"/>
                    <a:pt x="529" y="245"/>
                    <a:pt x="529" y="245"/>
                  </a:cubicBezTo>
                  <a:cubicBezTo>
                    <a:pt x="506" y="241"/>
                    <a:pt x="506" y="241"/>
                    <a:pt x="506" y="241"/>
                  </a:cubicBezTo>
                  <a:cubicBezTo>
                    <a:pt x="487" y="241"/>
                    <a:pt x="487" y="241"/>
                    <a:pt x="487" y="241"/>
                  </a:cubicBezTo>
                  <a:cubicBezTo>
                    <a:pt x="486" y="227"/>
                    <a:pt x="483" y="213"/>
                    <a:pt x="479" y="200"/>
                  </a:cubicBezTo>
                  <a:cubicBezTo>
                    <a:pt x="496" y="193"/>
                    <a:pt x="496" y="193"/>
                    <a:pt x="496" y="193"/>
                  </a:cubicBezTo>
                  <a:cubicBezTo>
                    <a:pt x="516" y="180"/>
                    <a:pt x="516" y="180"/>
                    <a:pt x="516" y="180"/>
                  </a:cubicBezTo>
                  <a:cubicBezTo>
                    <a:pt x="502" y="145"/>
                    <a:pt x="502" y="145"/>
                    <a:pt x="502" y="145"/>
                  </a:cubicBezTo>
                  <a:cubicBezTo>
                    <a:pt x="479" y="151"/>
                    <a:pt x="479" y="151"/>
                    <a:pt x="479" y="151"/>
                  </a:cubicBezTo>
                  <a:cubicBezTo>
                    <a:pt x="462" y="158"/>
                    <a:pt x="462" y="158"/>
                    <a:pt x="462" y="158"/>
                  </a:cubicBezTo>
                  <a:cubicBezTo>
                    <a:pt x="455" y="145"/>
                    <a:pt x="447" y="134"/>
                    <a:pt x="438" y="123"/>
                  </a:cubicBezTo>
                  <a:cubicBezTo>
                    <a:pt x="452" y="109"/>
                    <a:pt x="452" y="109"/>
                    <a:pt x="452" y="109"/>
                  </a:cubicBezTo>
                  <a:cubicBezTo>
                    <a:pt x="465" y="90"/>
                    <a:pt x="465" y="90"/>
                    <a:pt x="465" y="90"/>
                  </a:cubicBezTo>
                  <a:cubicBezTo>
                    <a:pt x="439" y="64"/>
                    <a:pt x="439" y="64"/>
                    <a:pt x="439" y="64"/>
                  </a:cubicBezTo>
                  <a:cubicBezTo>
                    <a:pt x="420" y="77"/>
                    <a:pt x="420" y="77"/>
                    <a:pt x="420" y="77"/>
                  </a:cubicBezTo>
                  <a:cubicBezTo>
                    <a:pt x="406" y="91"/>
                    <a:pt x="406" y="91"/>
                    <a:pt x="406" y="91"/>
                  </a:cubicBezTo>
                  <a:cubicBezTo>
                    <a:pt x="395" y="82"/>
                    <a:pt x="383" y="74"/>
                    <a:pt x="371" y="67"/>
                  </a:cubicBezTo>
                  <a:cubicBezTo>
                    <a:pt x="378" y="50"/>
                    <a:pt x="378" y="50"/>
                    <a:pt x="378" y="50"/>
                  </a:cubicBezTo>
                  <a:cubicBezTo>
                    <a:pt x="383" y="27"/>
                    <a:pt x="383" y="27"/>
                    <a:pt x="383" y="27"/>
                  </a:cubicBezTo>
                  <a:cubicBezTo>
                    <a:pt x="349" y="13"/>
                    <a:pt x="349" y="13"/>
                    <a:pt x="349" y="13"/>
                  </a:cubicBezTo>
                  <a:cubicBezTo>
                    <a:pt x="336" y="32"/>
                    <a:pt x="336" y="32"/>
                    <a:pt x="336" y="32"/>
                  </a:cubicBezTo>
                  <a:cubicBezTo>
                    <a:pt x="329" y="50"/>
                    <a:pt x="329" y="50"/>
                    <a:pt x="329" y="50"/>
                  </a:cubicBezTo>
                  <a:cubicBezTo>
                    <a:pt x="316" y="46"/>
                    <a:pt x="302" y="43"/>
                    <a:pt x="288" y="42"/>
                  </a:cubicBezTo>
                  <a:cubicBezTo>
                    <a:pt x="288" y="23"/>
                    <a:pt x="288" y="23"/>
                    <a:pt x="288" y="23"/>
                  </a:cubicBezTo>
                  <a:cubicBezTo>
                    <a:pt x="284" y="0"/>
                    <a:pt x="284" y="0"/>
                    <a:pt x="284" y="0"/>
                  </a:cubicBezTo>
                  <a:cubicBezTo>
                    <a:pt x="246" y="0"/>
                    <a:pt x="246" y="0"/>
                    <a:pt x="246" y="0"/>
                  </a:cubicBezTo>
                  <a:cubicBezTo>
                    <a:pt x="242" y="23"/>
                    <a:pt x="242" y="23"/>
                    <a:pt x="242" y="23"/>
                  </a:cubicBezTo>
                  <a:cubicBezTo>
                    <a:pt x="242" y="42"/>
                    <a:pt x="242" y="42"/>
                    <a:pt x="242" y="42"/>
                  </a:cubicBezTo>
                  <a:cubicBezTo>
                    <a:pt x="228" y="43"/>
                    <a:pt x="214" y="46"/>
                    <a:pt x="201" y="50"/>
                  </a:cubicBezTo>
                  <a:cubicBezTo>
                    <a:pt x="193" y="32"/>
                    <a:pt x="193" y="32"/>
                    <a:pt x="193" y="32"/>
                  </a:cubicBezTo>
                  <a:cubicBezTo>
                    <a:pt x="181" y="13"/>
                    <a:pt x="181" y="13"/>
                    <a:pt x="181" y="13"/>
                  </a:cubicBezTo>
                  <a:cubicBezTo>
                    <a:pt x="146" y="27"/>
                    <a:pt x="146" y="27"/>
                    <a:pt x="146" y="27"/>
                  </a:cubicBezTo>
                  <a:cubicBezTo>
                    <a:pt x="152" y="50"/>
                    <a:pt x="152" y="50"/>
                    <a:pt x="152" y="50"/>
                  </a:cubicBezTo>
                  <a:cubicBezTo>
                    <a:pt x="159" y="67"/>
                    <a:pt x="159" y="67"/>
                    <a:pt x="159" y="67"/>
                  </a:cubicBezTo>
                  <a:cubicBezTo>
                    <a:pt x="146" y="74"/>
                    <a:pt x="135" y="82"/>
                    <a:pt x="124" y="91"/>
                  </a:cubicBezTo>
                  <a:cubicBezTo>
                    <a:pt x="110" y="77"/>
                    <a:pt x="110" y="77"/>
                    <a:pt x="110" y="77"/>
                  </a:cubicBezTo>
                  <a:cubicBezTo>
                    <a:pt x="91" y="64"/>
                    <a:pt x="91" y="64"/>
                    <a:pt x="91" y="64"/>
                  </a:cubicBezTo>
                  <a:cubicBezTo>
                    <a:pt x="65" y="90"/>
                    <a:pt x="65" y="90"/>
                    <a:pt x="65" y="90"/>
                  </a:cubicBezTo>
                  <a:cubicBezTo>
                    <a:pt x="78" y="109"/>
                    <a:pt x="78" y="109"/>
                    <a:pt x="78" y="109"/>
                  </a:cubicBezTo>
                  <a:cubicBezTo>
                    <a:pt x="92" y="123"/>
                    <a:pt x="92" y="123"/>
                    <a:pt x="92" y="123"/>
                  </a:cubicBezTo>
                  <a:cubicBezTo>
                    <a:pt x="83" y="134"/>
                    <a:pt x="75" y="145"/>
                    <a:pt x="68" y="158"/>
                  </a:cubicBezTo>
                  <a:cubicBezTo>
                    <a:pt x="51" y="151"/>
                    <a:pt x="51" y="151"/>
                    <a:pt x="51" y="151"/>
                  </a:cubicBezTo>
                  <a:cubicBezTo>
                    <a:pt x="28" y="145"/>
                    <a:pt x="28" y="145"/>
                    <a:pt x="28" y="145"/>
                  </a:cubicBezTo>
                  <a:cubicBezTo>
                    <a:pt x="13" y="180"/>
                    <a:pt x="13" y="180"/>
                    <a:pt x="13" y="180"/>
                  </a:cubicBezTo>
                  <a:cubicBezTo>
                    <a:pt x="33" y="193"/>
                    <a:pt x="33" y="193"/>
                    <a:pt x="33" y="193"/>
                  </a:cubicBezTo>
                  <a:cubicBezTo>
                    <a:pt x="51" y="200"/>
                    <a:pt x="51" y="200"/>
                    <a:pt x="51" y="200"/>
                  </a:cubicBezTo>
                  <a:cubicBezTo>
                    <a:pt x="47" y="213"/>
                    <a:pt x="44" y="227"/>
                    <a:pt x="42" y="241"/>
                  </a:cubicBezTo>
                  <a:cubicBezTo>
                    <a:pt x="24" y="241"/>
                    <a:pt x="24" y="241"/>
                    <a:pt x="24" y="241"/>
                  </a:cubicBezTo>
                  <a:cubicBezTo>
                    <a:pt x="0" y="245"/>
                    <a:pt x="0" y="245"/>
                    <a:pt x="0" y="245"/>
                  </a:cubicBezTo>
                  <a:cubicBezTo>
                    <a:pt x="0" y="283"/>
                    <a:pt x="0" y="283"/>
                    <a:pt x="0" y="283"/>
                  </a:cubicBezTo>
                  <a:cubicBezTo>
                    <a:pt x="24" y="287"/>
                    <a:pt x="24" y="287"/>
                    <a:pt x="24" y="287"/>
                  </a:cubicBezTo>
                  <a:cubicBezTo>
                    <a:pt x="42" y="287"/>
                    <a:pt x="42" y="287"/>
                    <a:pt x="42" y="287"/>
                  </a:cubicBezTo>
                  <a:cubicBezTo>
                    <a:pt x="44" y="301"/>
                    <a:pt x="47" y="315"/>
                    <a:pt x="51" y="328"/>
                  </a:cubicBezTo>
                  <a:cubicBezTo>
                    <a:pt x="33" y="335"/>
                    <a:pt x="33" y="335"/>
                    <a:pt x="33" y="335"/>
                  </a:cubicBezTo>
                  <a:cubicBezTo>
                    <a:pt x="13" y="348"/>
                    <a:pt x="13" y="348"/>
                    <a:pt x="13" y="348"/>
                  </a:cubicBezTo>
                  <a:cubicBezTo>
                    <a:pt x="28" y="383"/>
                    <a:pt x="28" y="383"/>
                    <a:pt x="28" y="383"/>
                  </a:cubicBezTo>
                  <a:cubicBezTo>
                    <a:pt x="51" y="377"/>
                    <a:pt x="51" y="377"/>
                    <a:pt x="51" y="377"/>
                  </a:cubicBezTo>
                  <a:cubicBezTo>
                    <a:pt x="68" y="370"/>
                    <a:pt x="68" y="370"/>
                    <a:pt x="68" y="370"/>
                  </a:cubicBezTo>
                  <a:cubicBezTo>
                    <a:pt x="75" y="383"/>
                    <a:pt x="83" y="394"/>
                    <a:pt x="92" y="405"/>
                  </a:cubicBezTo>
                  <a:cubicBezTo>
                    <a:pt x="78" y="419"/>
                    <a:pt x="78" y="419"/>
                    <a:pt x="78" y="419"/>
                  </a:cubicBezTo>
                  <a:cubicBezTo>
                    <a:pt x="65" y="438"/>
                    <a:pt x="65" y="438"/>
                    <a:pt x="65" y="438"/>
                  </a:cubicBezTo>
                  <a:cubicBezTo>
                    <a:pt x="91" y="464"/>
                    <a:pt x="91" y="464"/>
                    <a:pt x="91" y="464"/>
                  </a:cubicBezTo>
                  <a:cubicBezTo>
                    <a:pt x="110" y="451"/>
                    <a:pt x="110" y="451"/>
                    <a:pt x="110" y="451"/>
                  </a:cubicBezTo>
                  <a:cubicBezTo>
                    <a:pt x="124" y="437"/>
                    <a:pt x="124" y="437"/>
                    <a:pt x="124" y="437"/>
                  </a:cubicBezTo>
                  <a:cubicBezTo>
                    <a:pt x="135" y="446"/>
                    <a:pt x="146" y="454"/>
                    <a:pt x="159" y="461"/>
                  </a:cubicBezTo>
                  <a:cubicBezTo>
                    <a:pt x="152" y="478"/>
                    <a:pt x="152" y="478"/>
                    <a:pt x="152" y="478"/>
                  </a:cubicBezTo>
                  <a:cubicBezTo>
                    <a:pt x="146" y="501"/>
                    <a:pt x="146" y="501"/>
                    <a:pt x="146" y="501"/>
                  </a:cubicBezTo>
                  <a:cubicBezTo>
                    <a:pt x="181" y="516"/>
                    <a:pt x="181" y="516"/>
                    <a:pt x="181" y="516"/>
                  </a:cubicBezTo>
                  <a:cubicBezTo>
                    <a:pt x="193" y="496"/>
                    <a:pt x="193" y="496"/>
                    <a:pt x="193" y="496"/>
                  </a:cubicBezTo>
                  <a:cubicBezTo>
                    <a:pt x="201" y="478"/>
                    <a:pt x="201" y="478"/>
                    <a:pt x="201" y="478"/>
                  </a:cubicBezTo>
                  <a:cubicBezTo>
                    <a:pt x="214" y="482"/>
                    <a:pt x="228" y="485"/>
                    <a:pt x="242" y="486"/>
                  </a:cubicBezTo>
                  <a:cubicBezTo>
                    <a:pt x="242" y="505"/>
                    <a:pt x="242" y="505"/>
                    <a:pt x="242" y="505"/>
                  </a:cubicBezTo>
                  <a:cubicBezTo>
                    <a:pt x="246" y="528"/>
                    <a:pt x="246" y="528"/>
                    <a:pt x="246" y="528"/>
                  </a:cubicBezTo>
                  <a:cubicBezTo>
                    <a:pt x="284" y="528"/>
                    <a:pt x="284" y="528"/>
                    <a:pt x="284" y="528"/>
                  </a:cubicBezTo>
                  <a:cubicBezTo>
                    <a:pt x="288" y="505"/>
                    <a:pt x="288" y="505"/>
                    <a:pt x="288" y="505"/>
                  </a:cubicBezTo>
                  <a:cubicBezTo>
                    <a:pt x="288" y="486"/>
                    <a:pt x="288" y="486"/>
                    <a:pt x="288" y="486"/>
                  </a:cubicBezTo>
                  <a:cubicBezTo>
                    <a:pt x="302" y="485"/>
                    <a:pt x="316" y="482"/>
                    <a:pt x="329" y="478"/>
                  </a:cubicBezTo>
                  <a:cubicBezTo>
                    <a:pt x="336" y="496"/>
                    <a:pt x="336" y="496"/>
                    <a:pt x="336" y="496"/>
                  </a:cubicBezTo>
                  <a:cubicBezTo>
                    <a:pt x="349" y="516"/>
                    <a:pt x="349" y="516"/>
                    <a:pt x="349" y="516"/>
                  </a:cubicBezTo>
                  <a:cubicBezTo>
                    <a:pt x="383" y="501"/>
                    <a:pt x="383" y="501"/>
                    <a:pt x="383" y="501"/>
                  </a:cubicBezTo>
                  <a:cubicBezTo>
                    <a:pt x="378" y="478"/>
                    <a:pt x="378" y="478"/>
                    <a:pt x="378" y="478"/>
                  </a:cubicBezTo>
                  <a:cubicBezTo>
                    <a:pt x="371" y="461"/>
                    <a:pt x="371" y="461"/>
                    <a:pt x="371" y="461"/>
                  </a:cubicBezTo>
                  <a:cubicBezTo>
                    <a:pt x="383" y="454"/>
                    <a:pt x="395" y="446"/>
                    <a:pt x="406" y="437"/>
                  </a:cubicBezTo>
                  <a:cubicBezTo>
                    <a:pt x="420" y="451"/>
                    <a:pt x="420" y="451"/>
                    <a:pt x="420" y="451"/>
                  </a:cubicBezTo>
                  <a:cubicBezTo>
                    <a:pt x="439" y="464"/>
                    <a:pt x="439" y="464"/>
                    <a:pt x="439" y="464"/>
                  </a:cubicBezTo>
                  <a:cubicBezTo>
                    <a:pt x="465" y="438"/>
                    <a:pt x="465" y="438"/>
                    <a:pt x="465" y="438"/>
                  </a:cubicBezTo>
                  <a:cubicBezTo>
                    <a:pt x="452" y="419"/>
                    <a:pt x="452" y="419"/>
                    <a:pt x="452" y="419"/>
                  </a:cubicBezTo>
                  <a:cubicBezTo>
                    <a:pt x="438" y="405"/>
                    <a:pt x="438" y="405"/>
                    <a:pt x="438" y="405"/>
                  </a:cubicBezTo>
                  <a:cubicBezTo>
                    <a:pt x="447" y="394"/>
                    <a:pt x="455" y="383"/>
                    <a:pt x="462" y="370"/>
                  </a:cubicBezTo>
                  <a:cubicBezTo>
                    <a:pt x="479" y="377"/>
                    <a:pt x="479" y="377"/>
                    <a:pt x="479" y="377"/>
                  </a:cubicBezTo>
                  <a:cubicBezTo>
                    <a:pt x="502" y="383"/>
                    <a:pt x="502" y="383"/>
                    <a:pt x="502" y="383"/>
                  </a:cubicBezTo>
                  <a:cubicBezTo>
                    <a:pt x="516" y="348"/>
                    <a:pt x="516" y="348"/>
                    <a:pt x="516" y="348"/>
                  </a:cubicBezTo>
                  <a:cubicBezTo>
                    <a:pt x="496" y="335"/>
                    <a:pt x="496" y="335"/>
                    <a:pt x="496" y="335"/>
                  </a:cubicBezTo>
                  <a:cubicBezTo>
                    <a:pt x="479" y="328"/>
                    <a:pt x="479" y="328"/>
                    <a:pt x="479" y="328"/>
                  </a:cubicBezTo>
                  <a:cubicBezTo>
                    <a:pt x="483" y="315"/>
                    <a:pt x="486" y="301"/>
                    <a:pt x="487" y="287"/>
                  </a:cubicBezTo>
                  <a:lnTo>
                    <a:pt x="506" y="287"/>
                  </a:lnTo>
                  <a:close/>
                  <a:moveTo>
                    <a:pt x="265" y="290"/>
                  </a:moveTo>
                  <a:cubicBezTo>
                    <a:pt x="251" y="290"/>
                    <a:pt x="239" y="278"/>
                    <a:pt x="239" y="264"/>
                  </a:cubicBezTo>
                  <a:cubicBezTo>
                    <a:pt x="239" y="250"/>
                    <a:pt x="251" y="238"/>
                    <a:pt x="265" y="238"/>
                  </a:cubicBezTo>
                  <a:cubicBezTo>
                    <a:pt x="279" y="238"/>
                    <a:pt x="291" y="250"/>
                    <a:pt x="291" y="264"/>
                  </a:cubicBezTo>
                  <a:cubicBezTo>
                    <a:pt x="291" y="278"/>
                    <a:pt x="279" y="290"/>
                    <a:pt x="265" y="290"/>
                  </a:cubicBezTo>
                  <a:close/>
                </a:path>
              </a:pathLst>
            </a:custGeom>
            <a:solidFill>
              <a:schemeClr val="accent5">
                <a:lumMod val="50000"/>
              </a:schemeClr>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13"/>
            <p:cNvSpPr>
              <a:spLocks noEditPoints="1"/>
            </p:cNvSpPr>
            <p:nvPr/>
          </p:nvSpPr>
          <p:spPr bwMode="auto">
            <a:xfrm>
              <a:off x="5405438" y="2741613"/>
              <a:ext cx="1376363" cy="1381125"/>
            </a:xfrm>
            <a:custGeom>
              <a:avLst/>
              <a:gdLst>
                <a:gd name="T0" fmla="*/ 184 w 367"/>
                <a:gd name="T1" fmla="*/ 0 h 368"/>
                <a:gd name="T2" fmla="*/ 0 w 367"/>
                <a:gd name="T3" fmla="*/ 184 h 368"/>
                <a:gd name="T4" fmla="*/ 184 w 367"/>
                <a:gd name="T5" fmla="*/ 368 h 368"/>
                <a:gd name="T6" fmla="*/ 367 w 367"/>
                <a:gd name="T7" fmla="*/ 184 h 368"/>
                <a:gd name="T8" fmla="*/ 184 w 367"/>
                <a:gd name="T9" fmla="*/ 0 h 368"/>
                <a:gd name="T10" fmla="*/ 184 w 367"/>
                <a:gd name="T11" fmla="*/ 250 h 368"/>
                <a:gd name="T12" fmla="*/ 118 w 367"/>
                <a:gd name="T13" fmla="*/ 184 h 368"/>
                <a:gd name="T14" fmla="*/ 184 w 367"/>
                <a:gd name="T15" fmla="*/ 118 h 368"/>
                <a:gd name="T16" fmla="*/ 250 w 367"/>
                <a:gd name="T17" fmla="*/ 184 h 368"/>
                <a:gd name="T18" fmla="*/ 184 w 367"/>
                <a:gd name="T19" fmla="*/ 2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7" h="368">
                  <a:moveTo>
                    <a:pt x="184" y="0"/>
                  </a:moveTo>
                  <a:cubicBezTo>
                    <a:pt x="83" y="0"/>
                    <a:pt x="0" y="83"/>
                    <a:pt x="0" y="184"/>
                  </a:cubicBezTo>
                  <a:cubicBezTo>
                    <a:pt x="0" y="285"/>
                    <a:pt x="83" y="368"/>
                    <a:pt x="184" y="368"/>
                  </a:cubicBezTo>
                  <a:cubicBezTo>
                    <a:pt x="285" y="368"/>
                    <a:pt x="367" y="285"/>
                    <a:pt x="367" y="184"/>
                  </a:cubicBezTo>
                  <a:cubicBezTo>
                    <a:pt x="367" y="83"/>
                    <a:pt x="285" y="0"/>
                    <a:pt x="184" y="0"/>
                  </a:cubicBezTo>
                  <a:close/>
                  <a:moveTo>
                    <a:pt x="184" y="250"/>
                  </a:moveTo>
                  <a:cubicBezTo>
                    <a:pt x="148" y="250"/>
                    <a:pt x="118" y="220"/>
                    <a:pt x="118" y="184"/>
                  </a:cubicBezTo>
                  <a:cubicBezTo>
                    <a:pt x="118" y="148"/>
                    <a:pt x="148" y="118"/>
                    <a:pt x="184" y="118"/>
                  </a:cubicBezTo>
                  <a:cubicBezTo>
                    <a:pt x="220" y="118"/>
                    <a:pt x="250" y="148"/>
                    <a:pt x="250" y="184"/>
                  </a:cubicBezTo>
                  <a:cubicBezTo>
                    <a:pt x="250" y="220"/>
                    <a:pt x="220" y="250"/>
                    <a:pt x="184" y="250"/>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 name="组合 6"/>
          <p:cNvGrpSpPr/>
          <p:nvPr/>
        </p:nvGrpSpPr>
        <p:grpSpPr>
          <a:xfrm>
            <a:off x="6187612" y="1673690"/>
            <a:ext cx="1538068" cy="1560603"/>
            <a:chOff x="5803900" y="2852738"/>
            <a:chExt cx="1300163" cy="1319212"/>
          </a:xfrm>
          <a:solidFill>
            <a:srgbClr val="000000">
              <a:alpha val="60000"/>
            </a:srgbClr>
          </a:solidFill>
        </p:grpSpPr>
        <p:sp>
          <p:nvSpPr>
            <p:cNvPr id="29" name="Freeform 18"/>
            <p:cNvSpPr>
              <a:spLocks noEditPoints="1"/>
            </p:cNvSpPr>
            <p:nvPr/>
          </p:nvSpPr>
          <p:spPr bwMode="auto">
            <a:xfrm>
              <a:off x="5803900" y="2852738"/>
              <a:ext cx="1300163" cy="1319212"/>
            </a:xfrm>
            <a:custGeom>
              <a:avLst/>
              <a:gdLst>
                <a:gd name="T0" fmla="*/ 309 w 347"/>
                <a:gd name="T1" fmla="*/ 176 h 352"/>
                <a:gd name="T2" fmla="*/ 326 w 347"/>
                <a:gd name="T3" fmla="*/ 150 h 352"/>
                <a:gd name="T4" fmla="*/ 335 w 347"/>
                <a:gd name="T5" fmla="*/ 103 h 352"/>
                <a:gd name="T6" fmla="*/ 294 w 347"/>
                <a:gd name="T7" fmla="*/ 113 h 352"/>
                <a:gd name="T8" fmla="*/ 282 w 347"/>
                <a:gd name="T9" fmla="*/ 65 h 352"/>
                <a:gd name="T10" fmla="*/ 262 w 347"/>
                <a:gd name="T11" fmla="*/ 22 h 352"/>
                <a:gd name="T12" fmla="*/ 234 w 347"/>
                <a:gd name="T13" fmla="*/ 54 h 352"/>
                <a:gd name="T14" fmla="*/ 196 w 347"/>
                <a:gd name="T15" fmla="*/ 23 h 352"/>
                <a:gd name="T16" fmla="*/ 155 w 347"/>
                <a:gd name="T17" fmla="*/ 0 h 352"/>
                <a:gd name="T18" fmla="*/ 151 w 347"/>
                <a:gd name="T19" fmla="*/ 42 h 352"/>
                <a:gd name="T20" fmla="*/ 102 w 347"/>
                <a:gd name="T21" fmla="*/ 39 h 352"/>
                <a:gd name="T22" fmla="*/ 55 w 347"/>
                <a:gd name="T23" fmla="*/ 44 h 352"/>
                <a:gd name="T24" fmla="*/ 77 w 347"/>
                <a:gd name="T25" fmla="*/ 81 h 352"/>
                <a:gd name="T26" fmla="*/ 35 w 347"/>
                <a:gd name="T27" fmla="*/ 107 h 352"/>
                <a:gd name="T28" fmla="*/ 0 w 347"/>
                <a:gd name="T29" fmla="*/ 139 h 352"/>
                <a:gd name="T30" fmla="*/ 39 w 347"/>
                <a:gd name="T31" fmla="*/ 156 h 352"/>
                <a:gd name="T32" fmla="*/ 39 w 347"/>
                <a:gd name="T33" fmla="*/ 195 h 352"/>
                <a:gd name="T34" fmla="*/ 0 w 347"/>
                <a:gd name="T35" fmla="*/ 212 h 352"/>
                <a:gd name="T36" fmla="*/ 35 w 347"/>
                <a:gd name="T37" fmla="*/ 244 h 352"/>
                <a:gd name="T38" fmla="*/ 77 w 347"/>
                <a:gd name="T39" fmla="*/ 271 h 352"/>
                <a:gd name="T40" fmla="*/ 55 w 347"/>
                <a:gd name="T41" fmla="*/ 307 h 352"/>
                <a:gd name="T42" fmla="*/ 102 w 347"/>
                <a:gd name="T43" fmla="*/ 313 h 352"/>
                <a:gd name="T44" fmla="*/ 151 w 347"/>
                <a:gd name="T45" fmla="*/ 309 h 352"/>
                <a:gd name="T46" fmla="*/ 155 w 347"/>
                <a:gd name="T47" fmla="*/ 352 h 352"/>
                <a:gd name="T48" fmla="*/ 196 w 347"/>
                <a:gd name="T49" fmla="*/ 329 h 352"/>
                <a:gd name="T50" fmla="*/ 234 w 347"/>
                <a:gd name="T51" fmla="*/ 297 h 352"/>
                <a:gd name="T52" fmla="*/ 262 w 347"/>
                <a:gd name="T53" fmla="*/ 329 h 352"/>
                <a:gd name="T54" fmla="*/ 282 w 347"/>
                <a:gd name="T55" fmla="*/ 286 h 352"/>
                <a:gd name="T56" fmla="*/ 294 w 347"/>
                <a:gd name="T57" fmla="*/ 239 h 352"/>
                <a:gd name="T58" fmla="*/ 335 w 347"/>
                <a:gd name="T59" fmla="*/ 248 h 352"/>
                <a:gd name="T60" fmla="*/ 326 w 347"/>
                <a:gd name="T61" fmla="*/ 201 h 352"/>
                <a:gd name="T62" fmla="*/ 174 w 347"/>
                <a:gd name="T63" fmla="*/ 201 h 352"/>
                <a:gd name="T64" fmla="*/ 174 w 347"/>
                <a:gd name="T65" fmla="*/ 150 h 352"/>
                <a:gd name="T66" fmla="*/ 174 w 347"/>
                <a:gd name="T67" fmla="*/ 20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352">
                  <a:moveTo>
                    <a:pt x="308" y="195"/>
                  </a:moveTo>
                  <a:cubicBezTo>
                    <a:pt x="309" y="189"/>
                    <a:pt x="309" y="182"/>
                    <a:pt x="309" y="176"/>
                  </a:cubicBezTo>
                  <a:cubicBezTo>
                    <a:pt x="309" y="169"/>
                    <a:pt x="309" y="162"/>
                    <a:pt x="308" y="156"/>
                  </a:cubicBezTo>
                  <a:cubicBezTo>
                    <a:pt x="326" y="150"/>
                    <a:pt x="326" y="150"/>
                    <a:pt x="326" y="150"/>
                  </a:cubicBezTo>
                  <a:cubicBezTo>
                    <a:pt x="347" y="139"/>
                    <a:pt x="347" y="139"/>
                    <a:pt x="347" y="139"/>
                  </a:cubicBezTo>
                  <a:cubicBezTo>
                    <a:pt x="335" y="103"/>
                    <a:pt x="335" y="103"/>
                    <a:pt x="335" y="103"/>
                  </a:cubicBezTo>
                  <a:cubicBezTo>
                    <a:pt x="312" y="107"/>
                    <a:pt x="312" y="107"/>
                    <a:pt x="312" y="107"/>
                  </a:cubicBezTo>
                  <a:cubicBezTo>
                    <a:pt x="294" y="113"/>
                    <a:pt x="294" y="113"/>
                    <a:pt x="294" y="113"/>
                  </a:cubicBezTo>
                  <a:cubicBezTo>
                    <a:pt x="288" y="101"/>
                    <a:pt x="280" y="90"/>
                    <a:pt x="271" y="81"/>
                  </a:cubicBezTo>
                  <a:cubicBezTo>
                    <a:pt x="282" y="65"/>
                    <a:pt x="282" y="65"/>
                    <a:pt x="282" y="65"/>
                  </a:cubicBezTo>
                  <a:cubicBezTo>
                    <a:pt x="292" y="44"/>
                    <a:pt x="292" y="44"/>
                    <a:pt x="292" y="44"/>
                  </a:cubicBezTo>
                  <a:cubicBezTo>
                    <a:pt x="262" y="22"/>
                    <a:pt x="262" y="22"/>
                    <a:pt x="262" y="22"/>
                  </a:cubicBezTo>
                  <a:cubicBezTo>
                    <a:pt x="245" y="39"/>
                    <a:pt x="245" y="39"/>
                    <a:pt x="245" y="39"/>
                  </a:cubicBezTo>
                  <a:cubicBezTo>
                    <a:pt x="234" y="54"/>
                    <a:pt x="234" y="54"/>
                    <a:pt x="234" y="54"/>
                  </a:cubicBezTo>
                  <a:cubicBezTo>
                    <a:pt x="222" y="48"/>
                    <a:pt x="210" y="44"/>
                    <a:pt x="196" y="42"/>
                  </a:cubicBezTo>
                  <a:cubicBezTo>
                    <a:pt x="196" y="23"/>
                    <a:pt x="196" y="23"/>
                    <a:pt x="196" y="23"/>
                  </a:cubicBezTo>
                  <a:cubicBezTo>
                    <a:pt x="192" y="0"/>
                    <a:pt x="192" y="0"/>
                    <a:pt x="192" y="0"/>
                  </a:cubicBezTo>
                  <a:cubicBezTo>
                    <a:pt x="155" y="0"/>
                    <a:pt x="155" y="0"/>
                    <a:pt x="155" y="0"/>
                  </a:cubicBezTo>
                  <a:cubicBezTo>
                    <a:pt x="151" y="23"/>
                    <a:pt x="151" y="23"/>
                    <a:pt x="151" y="23"/>
                  </a:cubicBezTo>
                  <a:cubicBezTo>
                    <a:pt x="151" y="42"/>
                    <a:pt x="151" y="42"/>
                    <a:pt x="151" y="42"/>
                  </a:cubicBezTo>
                  <a:cubicBezTo>
                    <a:pt x="138" y="44"/>
                    <a:pt x="125" y="48"/>
                    <a:pt x="113" y="54"/>
                  </a:cubicBezTo>
                  <a:cubicBezTo>
                    <a:pt x="102" y="39"/>
                    <a:pt x="102" y="39"/>
                    <a:pt x="102" y="39"/>
                  </a:cubicBezTo>
                  <a:cubicBezTo>
                    <a:pt x="85" y="22"/>
                    <a:pt x="85" y="22"/>
                    <a:pt x="85" y="22"/>
                  </a:cubicBezTo>
                  <a:cubicBezTo>
                    <a:pt x="55" y="44"/>
                    <a:pt x="55" y="44"/>
                    <a:pt x="55" y="44"/>
                  </a:cubicBezTo>
                  <a:cubicBezTo>
                    <a:pt x="65" y="65"/>
                    <a:pt x="65" y="65"/>
                    <a:pt x="65" y="65"/>
                  </a:cubicBezTo>
                  <a:cubicBezTo>
                    <a:pt x="77" y="81"/>
                    <a:pt x="77" y="81"/>
                    <a:pt x="77" y="81"/>
                  </a:cubicBezTo>
                  <a:cubicBezTo>
                    <a:pt x="67" y="90"/>
                    <a:pt x="60" y="101"/>
                    <a:pt x="53" y="113"/>
                  </a:cubicBezTo>
                  <a:cubicBezTo>
                    <a:pt x="35" y="107"/>
                    <a:pt x="35" y="107"/>
                    <a:pt x="35" y="107"/>
                  </a:cubicBezTo>
                  <a:cubicBezTo>
                    <a:pt x="12" y="103"/>
                    <a:pt x="12" y="103"/>
                    <a:pt x="12" y="103"/>
                  </a:cubicBezTo>
                  <a:cubicBezTo>
                    <a:pt x="0" y="139"/>
                    <a:pt x="0" y="139"/>
                    <a:pt x="0" y="139"/>
                  </a:cubicBezTo>
                  <a:cubicBezTo>
                    <a:pt x="21" y="150"/>
                    <a:pt x="21" y="150"/>
                    <a:pt x="21" y="150"/>
                  </a:cubicBezTo>
                  <a:cubicBezTo>
                    <a:pt x="39" y="156"/>
                    <a:pt x="39" y="156"/>
                    <a:pt x="39" y="156"/>
                  </a:cubicBezTo>
                  <a:cubicBezTo>
                    <a:pt x="38" y="162"/>
                    <a:pt x="38" y="169"/>
                    <a:pt x="38" y="176"/>
                  </a:cubicBezTo>
                  <a:cubicBezTo>
                    <a:pt x="38" y="182"/>
                    <a:pt x="38" y="189"/>
                    <a:pt x="39" y="195"/>
                  </a:cubicBezTo>
                  <a:cubicBezTo>
                    <a:pt x="21" y="201"/>
                    <a:pt x="21" y="201"/>
                    <a:pt x="21" y="201"/>
                  </a:cubicBezTo>
                  <a:cubicBezTo>
                    <a:pt x="0" y="212"/>
                    <a:pt x="0" y="212"/>
                    <a:pt x="0" y="212"/>
                  </a:cubicBezTo>
                  <a:cubicBezTo>
                    <a:pt x="12" y="248"/>
                    <a:pt x="12" y="248"/>
                    <a:pt x="12" y="248"/>
                  </a:cubicBezTo>
                  <a:cubicBezTo>
                    <a:pt x="35" y="244"/>
                    <a:pt x="35" y="244"/>
                    <a:pt x="35" y="244"/>
                  </a:cubicBezTo>
                  <a:cubicBezTo>
                    <a:pt x="53" y="239"/>
                    <a:pt x="53" y="239"/>
                    <a:pt x="53" y="239"/>
                  </a:cubicBezTo>
                  <a:cubicBezTo>
                    <a:pt x="60" y="250"/>
                    <a:pt x="67" y="261"/>
                    <a:pt x="77" y="271"/>
                  </a:cubicBezTo>
                  <a:cubicBezTo>
                    <a:pt x="65" y="286"/>
                    <a:pt x="65" y="286"/>
                    <a:pt x="65" y="286"/>
                  </a:cubicBezTo>
                  <a:cubicBezTo>
                    <a:pt x="55" y="307"/>
                    <a:pt x="55" y="307"/>
                    <a:pt x="55" y="307"/>
                  </a:cubicBezTo>
                  <a:cubicBezTo>
                    <a:pt x="85" y="329"/>
                    <a:pt x="85" y="329"/>
                    <a:pt x="85" y="329"/>
                  </a:cubicBezTo>
                  <a:cubicBezTo>
                    <a:pt x="102" y="313"/>
                    <a:pt x="102" y="313"/>
                    <a:pt x="102" y="313"/>
                  </a:cubicBezTo>
                  <a:cubicBezTo>
                    <a:pt x="113" y="297"/>
                    <a:pt x="113" y="297"/>
                    <a:pt x="113" y="297"/>
                  </a:cubicBezTo>
                  <a:cubicBezTo>
                    <a:pt x="125" y="303"/>
                    <a:pt x="138" y="307"/>
                    <a:pt x="151" y="309"/>
                  </a:cubicBezTo>
                  <a:cubicBezTo>
                    <a:pt x="151" y="329"/>
                    <a:pt x="151" y="329"/>
                    <a:pt x="151" y="329"/>
                  </a:cubicBezTo>
                  <a:cubicBezTo>
                    <a:pt x="155" y="352"/>
                    <a:pt x="155" y="352"/>
                    <a:pt x="155" y="352"/>
                  </a:cubicBezTo>
                  <a:cubicBezTo>
                    <a:pt x="192" y="352"/>
                    <a:pt x="192" y="352"/>
                    <a:pt x="192" y="352"/>
                  </a:cubicBezTo>
                  <a:cubicBezTo>
                    <a:pt x="196" y="329"/>
                    <a:pt x="196" y="329"/>
                    <a:pt x="196" y="329"/>
                  </a:cubicBezTo>
                  <a:cubicBezTo>
                    <a:pt x="196" y="309"/>
                    <a:pt x="196" y="309"/>
                    <a:pt x="196" y="309"/>
                  </a:cubicBezTo>
                  <a:cubicBezTo>
                    <a:pt x="210" y="307"/>
                    <a:pt x="222" y="303"/>
                    <a:pt x="234" y="297"/>
                  </a:cubicBezTo>
                  <a:cubicBezTo>
                    <a:pt x="245" y="313"/>
                    <a:pt x="245" y="313"/>
                    <a:pt x="245" y="313"/>
                  </a:cubicBezTo>
                  <a:cubicBezTo>
                    <a:pt x="262" y="329"/>
                    <a:pt x="262" y="329"/>
                    <a:pt x="262" y="329"/>
                  </a:cubicBezTo>
                  <a:cubicBezTo>
                    <a:pt x="292" y="307"/>
                    <a:pt x="292" y="307"/>
                    <a:pt x="292" y="307"/>
                  </a:cubicBezTo>
                  <a:cubicBezTo>
                    <a:pt x="282" y="286"/>
                    <a:pt x="282" y="286"/>
                    <a:pt x="282" y="286"/>
                  </a:cubicBezTo>
                  <a:cubicBezTo>
                    <a:pt x="271" y="271"/>
                    <a:pt x="271" y="271"/>
                    <a:pt x="271" y="271"/>
                  </a:cubicBezTo>
                  <a:cubicBezTo>
                    <a:pt x="280" y="261"/>
                    <a:pt x="288" y="250"/>
                    <a:pt x="294" y="239"/>
                  </a:cubicBezTo>
                  <a:cubicBezTo>
                    <a:pt x="312" y="244"/>
                    <a:pt x="312" y="244"/>
                    <a:pt x="312" y="244"/>
                  </a:cubicBezTo>
                  <a:cubicBezTo>
                    <a:pt x="335" y="248"/>
                    <a:pt x="335" y="248"/>
                    <a:pt x="335" y="248"/>
                  </a:cubicBezTo>
                  <a:cubicBezTo>
                    <a:pt x="347" y="212"/>
                    <a:pt x="347" y="212"/>
                    <a:pt x="347" y="212"/>
                  </a:cubicBezTo>
                  <a:cubicBezTo>
                    <a:pt x="326" y="201"/>
                    <a:pt x="326" y="201"/>
                    <a:pt x="326" y="201"/>
                  </a:cubicBezTo>
                  <a:lnTo>
                    <a:pt x="308" y="195"/>
                  </a:lnTo>
                  <a:close/>
                  <a:moveTo>
                    <a:pt x="174" y="201"/>
                  </a:moveTo>
                  <a:cubicBezTo>
                    <a:pt x="159" y="201"/>
                    <a:pt x="148" y="190"/>
                    <a:pt x="148" y="176"/>
                  </a:cubicBezTo>
                  <a:cubicBezTo>
                    <a:pt x="148" y="162"/>
                    <a:pt x="159" y="150"/>
                    <a:pt x="174" y="150"/>
                  </a:cubicBezTo>
                  <a:cubicBezTo>
                    <a:pt x="188" y="150"/>
                    <a:pt x="199" y="162"/>
                    <a:pt x="199" y="176"/>
                  </a:cubicBezTo>
                  <a:cubicBezTo>
                    <a:pt x="199" y="190"/>
                    <a:pt x="188" y="201"/>
                    <a:pt x="174" y="201"/>
                  </a:cubicBezTo>
                  <a:close/>
                </a:path>
              </a:pathLst>
            </a:custGeom>
            <a:solidFill>
              <a:schemeClr val="accent5">
                <a:lumMod val="75000"/>
              </a:schemeClr>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19"/>
            <p:cNvSpPr>
              <a:spLocks noEditPoints="1"/>
            </p:cNvSpPr>
            <p:nvPr/>
          </p:nvSpPr>
          <p:spPr bwMode="auto">
            <a:xfrm>
              <a:off x="6080125" y="3136900"/>
              <a:ext cx="747713" cy="746125"/>
            </a:xfrm>
            <a:custGeom>
              <a:avLst/>
              <a:gdLst>
                <a:gd name="T0" fmla="*/ 100 w 199"/>
                <a:gd name="T1" fmla="*/ 0 h 199"/>
                <a:gd name="T2" fmla="*/ 0 w 199"/>
                <a:gd name="T3" fmla="*/ 100 h 199"/>
                <a:gd name="T4" fmla="*/ 100 w 199"/>
                <a:gd name="T5" fmla="*/ 199 h 199"/>
                <a:gd name="T6" fmla="*/ 199 w 199"/>
                <a:gd name="T7" fmla="*/ 100 h 199"/>
                <a:gd name="T8" fmla="*/ 100 w 199"/>
                <a:gd name="T9" fmla="*/ 0 h 199"/>
                <a:gd name="T10" fmla="*/ 100 w 199"/>
                <a:gd name="T11" fmla="*/ 150 h 199"/>
                <a:gd name="T12" fmla="*/ 49 w 199"/>
                <a:gd name="T13" fmla="*/ 100 h 199"/>
                <a:gd name="T14" fmla="*/ 100 w 199"/>
                <a:gd name="T15" fmla="*/ 49 h 199"/>
                <a:gd name="T16" fmla="*/ 150 w 199"/>
                <a:gd name="T17" fmla="*/ 100 h 199"/>
                <a:gd name="T18" fmla="*/ 100 w 199"/>
                <a:gd name="T19" fmla="*/ 15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99">
                  <a:moveTo>
                    <a:pt x="100" y="0"/>
                  </a:moveTo>
                  <a:cubicBezTo>
                    <a:pt x="45" y="0"/>
                    <a:pt x="0" y="45"/>
                    <a:pt x="0" y="100"/>
                  </a:cubicBezTo>
                  <a:cubicBezTo>
                    <a:pt x="0" y="155"/>
                    <a:pt x="45" y="199"/>
                    <a:pt x="100" y="199"/>
                  </a:cubicBezTo>
                  <a:cubicBezTo>
                    <a:pt x="155" y="199"/>
                    <a:pt x="199" y="155"/>
                    <a:pt x="199" y="100"/>
                  </a:cubicBezTo>
                  <a:cubicBezTo>
                    <a:pt x="199" y="45"/>
                    <a:pt x="155" y="0"/>
                    <a:pt x="100" y="0"/>
                  </a:cubicBezTo>
                  <a:close/>
                  <a:moveTo>
                    <a:pt x="100" y="150"/>
                  </a:moveTo>
                  <a:cubicBezTo>
                    <a:pt x="72" y="150"/>
                    <a:pt x="49" y="128"/>
                    <a:pt x="49" y="100"/>
                  </a:cubicBezTo>
                  <a:cubicBezTo>
                    <a:pt x="49" y="72"/>
                    <a:pt x="72" y="49"/>
                    <a:pt x="100" y="49"/>
                  </a:cubicBezTo>
                  <a:cubicBezTo>
                    <a:pt x="127" y="49"/>
                    <a:pt x="150" y="72"/>
                    <a:pt x="150" y="100"/>
                  </a:cubicBezTo>
                  <a:cubicBezTo>
                    <a:pt x="150" y="128"/>
                    <a:pt x="127" y="150"/>
                    <a:pt x="100" y="150"/>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6" name="组合 35"/>
          <p:cNvGrpSpPr/>
          <p:nvPr/>
        </p:nvGrpSpPr>
        <p:grpSpPr>
          <a:xfrm>
            <a:off x="7528476" y="1965392"/>
            <a:ext cx="1868593" cy="1866715"/>
            <a:chOff x="5305425" y="2638425"/>
            <a:chExt cx="1579563" cy="1577975"/>
          </a:xfrm>
          <a:solidFill>
            <a:srgbClr val="000000">
              <a:alpha val="60000"/>
            </a:srgbClr>
          </a:solidFill>
        </p:grpSpPr>
        <p:sp>
          <p:nvSpPr>
            <p:cNvPr id="37" name="Freeform 6"/>
            <p:cNvSpPr>
              <a:spLocks noEditPoints="1"/>
            </p:cNvSpPr>
            <p:nvPr/>
          </p:nvSpPr>
          <p:spPr bwMode="auto">
            <a:xfrm>
              <a:off x="5305425" y="2638425"/>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chemeClr val="accent5">
                <a:lumMod val="50000"/>
              </a:schemeClr>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5" name="TextBox 498"/>
          <p:cNvSpPr txBox="1"/>
          <p:nvPr/>
        </p:nvSpPr>
        <p:spPr>
          <a:xfrm>
            <a:off x="6025515" y="678180"/>
            <a:ext cx="1530350" cy="460375"/>
          </a:xfrm>
          <a:prstGeom prst="rect">
            <a:avLst/>
          </a:prstGeom>
          <a:noFill/>
        </p:spPr>
        <p:txBody>
          <a:bodyPr wrap="square" rtlCol="0" anchor="ctr">
            <a:spAutoFit/>
          </a:bodyPr>
          <a:p>
            <a:pPr>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rPr>
              <a:t>安全设计</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dir="in"/>
      </p:transition>
    </mc:Choice>
    <mc:Fallback>
      <p:transition spd="slow">
        <p:split orient="vert" dir="in"/>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 presetClass="entr" presetSubtype="1" decel="10000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additive="base">
                                        <p:cTn id="10" dur="500" fill="hold"/>
                                        <p:tgtEl>
                                          <p:spTgt spid="8"/>
                                        </p:tgtEl>
                                        <p:attrNameLst>
                                          <p:attrName>ppt_x</p:attrName>
                                        </p:attrNameLst>
                                      </p:cBhvr>
                                      <p:tavLst>
                                        <p:tav tm="0">
                                          <p:val>
                                            <p:strVal val="#ppt_x"/>
                                          </p:val>
                                        </p:tav>
                                        <p:tav tm="100000">
                                          <p:val>
                                            <p:strVal val="#ppt_x"/>
                                          </p:val>
                                        </p:tav>
                                      </p:tavLst>
                                    </p:anim>
                                    <p:anim calcmode="lin" valueType="num">
                                      <p:cBhvr additive="base">
                                        <p:cTn id="11" dur="500" fill="hold"/>
                                        <p:tgtEl>
                                          <p:spTgt spid="8"/>
                                        </p:tgtEl>
                                        <p:attrNameLst>
                                          <p:attrName>ppt_y</p:attrName>
                                        </p:attrNameLst>
                                      </p:cBhvr>
                                      <p:tavLst>
                                        <p:tav tm="0">
                                          <p:val>
                                            <p:strVal val="0-#ppt_h/2"/>
                                          </p:val>
                                        </p:tav>
                                        <p:tav tm="100000">
                                          <p:val>
                                            <p:strVal val="#ppt_y"/>
                                          </p:val>
                                        </p:tav>
                                      </p:tavLst>
                                    </p:anim>
                                  </p:childTnLst>
                                </p:cTn>
                              </p:par>
                              <p:par>
                                <p:cTn id="12" presetID="8" presetClass="emph" presetSubtype="0" repeatCount="indefinite" fill="hold" nodeType="withEffect">
                                  <p:stCondLst>
                                    <p:cond delay="0"/>
                                  </p:stCondLst>
                                  <p:childTnLst>
                                    <p:animRot by="-86400000">
                                      <p:cBhvr>
                                        <p:cTn id="13" dur="8000" fill="hold"/>
                                        <p:tgtEl>
                                          <p:spTgt spid="8"/>
                                        </p:tgtEl>
                                        <p:attrNameLst>
                                          <p:attrName>r</p:attrName>
                                        </p:attrNameLst>
                                      </p:cBhvr>
                                    </p:animRot>
                                  </p:childTnLst>
                                </p:cTn>
                              </p:par>
                              <p:par>
                                <p:cTn id="14" presetID="2" presetClass="entr" presetSubtype="1" decel="100000" fill="hold" nodeType="withEffect">
                                  <p:stCondLst>
                                    <p:cond delay="50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ppt_x"/>
                                          </p:val>
                                        </p:tav>
                                        <p:tav tm="100000">
                                          <p:val>
                                            <p:strVal val="#ppt_x"/>
                                          </p:val>
                                        </p:tav>
                                      </p:tavLst>
                                    </p:anim>
                                    <p:anim calcmode="lin" valueType="num">
                                      <p:cBhvr additive="base">
                                        <p:cTn id="17" dur="500" fill="hold"/>
                                        <p:tgtEl>
                                          <p:spTgt spid="11"/>
                                        </p:tgtEl>
                                        <p:attrNameLst>
                                          <p:attrName>ppt_y</p:attrName>
                                        </p:attrNameLst>
                                      </p:cBhvr>
                                      <p:tavLst>
                                        <p:tav tm="0">
                                          <p:val>
                                            <p:strVal val="0-#ppt_h/2"/>
                                          </p:val>
                                        </p:tav>
                                        <p:tav tm="100000">
                                          <p:val>
                                            <p:strVal val="#ppt_y"/>
                                          </p:val>
                                        </p:tav>
                                      </p:tavLst>
                                    </p:anim>
                                  </p:childTnLst>
                                </p:cTn>
                              </p:par>
                              <p:par>
                                <p:cTn id="18" presetID="8" presetClass="emph" presetSubtype="0" repeatCount="indefinite" fill="hold" nodeType="withEffect">
                                  <p:stCondLst>
                                    <p:cond delay="500"/>
                                  </p:stCondLst>
                                  <p:childTnLst>
                                    <p:animRot by="76680000">
                                      <p:cBhvr>
                                        <p:cTn id="19" dur="7500" fill="hold"/>
                                        <p:tgtEl>
                                          <p:spTgt spid="11"/>
                                        </p:tgtEl>
                                        <p:attrNameLst>
                                          <p:attrName>r</p:attrName>
                                        </p:attrNameLst>
                                      </p:cBhvr>
                                    </p:animRot>
                                  </p:childTnLst>
                                </p:cTn>
                              </p:par>
                              <p:par>
                                <p:cTn id="20" presetID="2" presetClass="entr" presetSubtype="1" decel="100000" fill="hold" nodeType="withEffect">
                                  <p:stCondLst>
                                    <p:cond delay="100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ppt_x"/>
                                          </p:val>
                                        </p:tav>
                                        <p:tav tm="100000">
                                          <p:val>
                                            <p:strVal val="#ppt_x"/>
                                          </p:val>
                                        </p:tav>
                                      </p:tavLst>
                                    </p:anim>
                                    <p:anim calcmode="lin" valueType="num">
                                      <p:cBhvr additive="base">
                                        <p:cTn id="23" dur="500" fill="hold"/>
                                        <p:tgtEl>
                                          <p:spTgt spid="7"/>
                                        </p:tgtEl>
                                        <p:attrNameLst>
                                          <p:attrName>ppt_y</p:attrName>
                                        </p:attrNameLst>
                                      </p:cBhvr>
                                      <p:tavLst>
                                        <p:tav tm="0">
                                          <p:val>
                                            <p:strVal val="0-#ppt_h/2"/>
                                          </p:val>
                                        </p:tav>
                                        <p:tav tm="100000">
                                          <p:val>
                                            <p:strVal val="#ppt_y"/>
                                          </p:val>
                                        </p:tav>
                                      </p:tavLst>
                                    </p:anim>
                                  </p:childTnLst>
                                </p:cTn>
                              </p:par>
                              <p:par>
                                <p:cTn id="24" presetID="8" presetClass="emph" presetSubtype="0" repeatCount="indefinite" fill="hold" nodeType="withEffect">
                                  <p:stCondLst>
                                    <p:cond delay="1000"/>
                                  </p:stCondLst>
                                  <p:childTnLst>
                                    <p:animRot by="-108000000">
                                      <p:cBhvr>
                                        <p:cTn id="25" dur="7000" fill="hold"/>
                                        <p:tgtEl>
                                          <p:spTgt spid="7"/>
                                        </p:tgtEl>
                                        <p:attrNameLst>
                                          <p:attrName>r</p:attrName>
                                        </p:attrNameLst>
                                      </p:cBhvr>
                                    </p:animRot>
                                  </p:childTnLst>
                                </p:cTn>
                              </p:par>
                              <p:par>
                                <p:cTn id="26" presetID="2" presetClass="entr" presetSubtype="1" decel="100000" fill="hold" nodeType="withEffect">
                                  <p:stCondLst>
                                    <p:cond delay="1500"/>
                                  </p:stCondLst>
                                  <p:childTnLst>
                                    <p:set>
                                      <p:cBhvr>
                                        <p:cTn id="27" dur="1" fill="hold">
                                          <p:stCondLst>
                                            <p:cond delay="0"/>
                                          </p:stCondLst>
                                        </p:cTn>
                                        <p:tgtEl>
                                          <p:spTgt spid="36"/>
                                        </p:tgtEl>
                                        <p:attrNameLst>
                                          <p:attrName>style.visibility</p:attrName>
                                        </p:attrNameLst>
                                      </p:cBhvr>
                                      <p:to>
                                        <p:strVal val="visible"/>
                                      </p:to>
                                    </p:set>
                                    <p:anim calcmode="lin" valueType="num">
                                      <p:cBhvr additive="base">
                                        <p:cTn id="28" dur="500" fill="hold"/>
                                        <p:tgtEl>
                                          <p:spTgt spid="36"/>
                                        </p:tgtEl>
                                        <p:attrNameLst>
                                          <p:attrName>ppt_x</p:attrName>
                                        </p:attrNameLst>
                                      </p:cBhvr>
                                      <p:tavLst>
                                        <p:tav tm="0">
                                          <p:val>
                                            <p:strVal val="#ppt_x"/>
                                          </p:val>
                                        </p:tav>
                                        <p:tav tm="100000">
                                          <p:val>
                                            <p:strVal val="#ppt_x"/>
                                          </p:val>
                                        </p:tav>
                                      </p:tavLst>
                                    </p:anim>
                                    <p:anim calcmode="lin" valueType="num">
                                      <p:cBhvr additive="base">
                                        <p:cTn id="29" dur="500" fill="hold"/>
                                        <p:tgtEl>
                                          <p:spTgt spid="36"/>
                                        </p:tgtEl>
                                        <p:attrNameLst>
                                          <p:attrName>ppt_y</p:attrName>
                                        </p:attrNameLst>
                                      </p:cBhvr>
                                      <p:tavLst>
                                        <p:tav tm="0">
                                          <p:val>
                                            <p:strVal val="0-#ppt_h/2"/>
                                          </p:val>
                                        </p:tav>
                                        <p:tav tm="100000">
                                          <p:val>
                                            <p:strVal val="#ppt_y"/>
                                          </p:val>
                                        </p:tav>
                                      </p:tavLst>
                                    </p:anim>
                                  </p:childTnLst>
                                </p:cTn>
                              </p:par>
                              <p:par>
                                <p:cTn id="30" presetID="8" presetClass="emph" presetSubtype="0" repeatCount="indefinite" fill="hold" nodeType="withEffect">
                                  <p:stCondLst>
                                    <p:cond delay="1500"/>
                                  </p:stCondLst>
                                  <p:childTnLst>
                                    <p:animRot by="86400000">
                                      <p:cBhvr>
                                        <p:cTn id="31" dur="6500" fill="hold"/>
                                        <p:tgtEl>
                                          <p:spTgt spid="36"/>
                                        </p:tgtEl>
                                        <p:attrNameLst>
                                          <p:attrName>r</p:attrName>
                                        </p:attrNameLst>
                                      </p:cBhvr>
                                    </p:animRot>
                                  </p:childTnLst>
                                </p:cTn>
                              </p:par>
                              <p:par>
                                <p:cTn id="32" presetID="1" presetClass="entr" presetSubtype="0" fill="hold" grpId="0" nodeType="withEffect">
                                  <p:stCondLst>
                                    <p:cond delay="0"/>
                                  </p:stCondLst>
                                  <p:childTnLst>
                                    <p:set>
                                      <p:cBhvr>
                                        <p:cTn id="33" dur="1" fill="hold">
                                          <p:stCondLst>
                                            <p:cond delay="0"/>
                                          </p:stCondLst>
                                        </p:cTn>
                                        <p:tgtEl>
                                          <p:spTgt spid="26"/>
                                        </p:tgtEl>
                                        <p:attrNameLst>
                                          <p:attrName>style.visibility</p:attrName>
                                        </p:attrNameLst>
                                      </p:cBhvr>
                                      <p:to>
                                        <p:strVal val="visible"/>
                                      </p:to>
                                    </p:set>
                                  </p:childTnLst>
                                </p:cTn>
                              </p:par>
                              <p:par>
                                <p:cTn id="34" presetID="35" presetClass="path" presetSubtype="0" accel="50000" decel="50000" fill="hold" grpId="1" nodeType="withEffect">
                                  <p:stCondLst>
                                    <p:cond delay="0"/>
                                  </p:stCondLst>
                                  <p:childTnLst>
                                    <p:animMotion origin="layout" path="M -3.56836E-6 -3.7037E-7 L 0.36686 0.15278 " pathEditMode="relative" rAng="0" ptsTypes="AA">
                                      <p:cBhvr>
                                        <p:cTn id="35" dur="500" spd="-99900" fill="hold"/>
                                        <p:tgtEl>
                                          <p:spTgt spid="26"/>
                                        </p:tgtEl>
                                        <p:attrNameLst>
                                          <p:attrName>ppt_x</p:attrName>
                                          <p:attrName>ppt_y</p:attrName>
                                        </p:attrNameLst>
                                      </p:cBhvr>
                                      <p:rCtr x="18343" y="7639"/>
                                    </p:animMotion>
                                  </p:childTnLst>
                                </p:cTn>
                              </p:par>
                              <p:par>
                                <p:cTn id="36" presetID="1" presetClass="entr" presetSubtype="0" fill="hold" grpId="0" nodeType="withEffect">
                                  <p:stCondLst>
                                    <p:cond delay="0"/>
                                  </p:stCondLst>
                                  <p:childTnLst>
                                    <p:set>
                                      <p:cBhvr>
                                        <p:cTn id="37" dur="1" fill="hold">
                                          <p:stCondLst>
                                            <p:cond delay="0"/>
                                          </p:stCondLst>
                                        </p:cTn>
                                        <p:tgtEl>
                                          <p:spTgt spid="27"/>
                                        </p:tgtEl>
                                        <p:attrNameLst>
                                          <p:attrName>style.visibility</p:attrName>
                                        </p:attrNameLst>
                                      </p:cBhvr>
                                      <p:to>
                                        <p:strVal val="visible"/>
                                      </p:to>
                                    </p:set>
                                  </p:childTnLst>
                                </p:cTn>
                              </p:par>
                              <p:par>
                                <p:cTn id="38" presetID="35" presetClass="path" presetSubtype="0" accel="50000" decel="50000" fill="hold" grpId="1" nodeType="withEffect">
                                  <p:stCondLst>
                                    <p:cond delay="0"/>
                                  </p:stCondLst>
                                  <p:childTnLst>
                                    <p:animMotion origin="layout" path="M 7.85742E-7 -3.33333E-6 L -0.39495 -0.11018 " pathEditMode="relative" rAng="0" ptsTypes="AA">
                                      <p:cBhvr>
                                        <p:cTn id="39" dur="500" spd="-99900" fill="hold"/>
                                        <p:tgtEl>
                                          <p:spTgt spid="27"/>
                                        </p:tgtEl>
                                        <p:attrNameLst>
                                          <p:attrName>ppt_x</p:attrName>
                                          <p:attrName>ppt_y</p:attrName>
                                        </p:attrNameLst>
                                      </p:cBhvr>
                                      <p:rCtr x="-19748" y="-5509"/>
                                    </p:animMotion>
                                  </p:childTnLst>
                                </p:cTn>
                              </p:par>
                              <p:par>
                                <p:cTn id="40" presetID="18" presetClass="entr" presetSubtype="3" fill="hold" grpId="0" nodeType="with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strips(upRight)">
                                      <p:cBhvr>
                                        <p:cTn id="42" dur="500"/>
                                        <p:tgtEl>
                                          <p:spTgt spid="28"/>
                                        </p:tgtEl>
                                      </p:cBhvr>
                                    </p:animEffect>
                                  </p:childTnLst>
                                </p:cTn>
                              </p:par>
                              <p:par>
                                <p:cTn id="43" presetID="12" presetClass="entr" presetSubtype="1" fill="hold" grpId="0" nodeType="withEffect">
                                  <p:stCondLst>
                                    <p:cond delay="0"/>
                                  </p:stCondLst>
                                  <p:iterate type="lt">
                                    <p:tmPct val="50000"/>
                                  </p:iterate>
                                  <p:childTnLst>
                                    <p:set>
                                      <p:cBhvr>
                                        <p:cTn id="44" dur="1" fill="hold">
                                          <p:stCondLst>
                                            <p:cond delay="0"/>
                                          </p:stCondLst>
                                        </p:cTn>
                                        <p:tgtEl>
                                          <p:spTgt spid="45"/>
                                        </p:tgtEl>
                                        <p:attrNameLst>
                                          <p:attrName>style.visibility</p:attrName>
                                        </p:attrNameLst>
                                      </p:cBhvr>
                                      <p:to>
                                        <p:strVal val="visible"/>
                                      </p:to>
                                    </p:set>
                                    <p:anim calcmode="lin" valueType="num">
                                      <p:cBhvr additive="base">
                                        <p:cTn id="45" dur="300"/>
                                        <p:tgtEl>
                                          <p:spTgt spid="45"/>
                                        </p:tgtEl>
                                        <p:attrNameLst>
                                          <p:attrName>ppt_y</p:attrName>
                                        </p:attrNameLst>
                                      </p:cBhvr>
                                      <p:tavLst>
                                        <p:tav tm="0">
                                          <p:val>
                                            <p:strVal val="#ppt_y-#ppt_h*1.125000"/>
                                          </p:val>
                                        </p:tav>
                                        <p:tav tm="100000">
                                          <p:val>
                                            <p:strVal val="#ppt_y"/>
                                          </p:val>
                                        </p:tav>
                                      </p:tavLst>
                                    </p:anim>
                                    <p:animEffect transition="in" filter="wipe(down)">
                                      <p:cBhvr>
                                        <p:cTn id="46" dur="3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6" grpId="1" bldLvl="0" animBg="1"/>
      <p:bldP spid="27" grpId="0" bldLvl="0" animBg="1"/>
      <p:bldP spid="27" grpId="1" bldLvl="0" animBg="1"/>
      <p:bldP spid="28" grpId="0"/>
      <p:bldP spid="4" grpId="0" bldLvl="0" animBg="1"/>
      <p:bldP spid="4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矩形 1"/>
          <p:cNvSpPr/>
          <p:nvPr/>
        </p:nvSpPr>
        <p:spPr>
          <a:xfrm>
            <a:off x="-23495"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 name="组合 17"/>
          <p:cNvGrpSpPr/>
          <p:nvPr/>
        </p:nvGrpSpPr>
        <p:grpSpPr>
          <a:xfrm>
            <a:off x="265574" y="71755"/>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7" name="组合 6"/>
          <p:cNvGrpSpPr>
            <a:grpSpLocks noChangeAspect="1"/>
          </p:cNvGrpSpPr>
          <p:nvPr/>
        </p:nvGrpSpPr>
        <p:grpSpPr>
          <a:xfrm>
            <a:off x="409203" y="239822"/>
            <a:ext cx="381514" cy="327267"/>
            <a:chOff x="5084763" y="971548"/>
            <a:chExt cx="323865" cy="277813"/>
          </a:xfrm>
          <a:solidFill>
            <a:schemeClr val="accent5">
              <a:lumMod val="60000"/>
              <a:lumOff val="40000"/>
            </a:schemeClr>
          </a:solidFill>
        </p:grpSpPr>
        <p:sp>
          <p:nvSpPr>
            <p:cNvPr id="8"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65000"/>
                    <a:lumOff val="35000"/>
                  </a:schemeClr>
                </a:solidFill>
              </a:endParaRPr>
            </a:p>
          </p:txBody>
        </p:sp>
        <p:sp>
          <p:nvSpPr>
            <p:cNvPr id="9"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65000"/>
                    <a:lumOff val="35000"/>
                  </a:schemeClr>
                </a:solidFill>
              </a:endParaRPr>
            </a:p>
          </p:txBody>
        </p:sp>
        <p:sp>
          <p:nvSpPr>
            <p:cNvPr id="10"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65000"/>
                    <a:lumOff val="35000"/>
                  </a:schemeClr>
                </a:solidFill>
              </a:endParaRPr>
            </a:p>
          </p:txBody>
        </p:sp>
      </p:grpSp>
      <p:sp>
        <p:nvSpPr>
          <p:cNvPr id="15" name="文本框 14"/>
          <p:cNvSpPr txBox="1"/>
          <p:nvPr/>
        </p:nvSpPr>
        <p:spPr>
          <a:xfrm>
            <a:off x="984885" y="240030"/>
            <a:ext cx="1104265" cy="368300"/>
          </a:xfrm>
          <a:prstGeom prst="rect">
            <a:avLst/>
          </a:prstGeom>
          <a:noFill/>
        </p:spPr>
        <p:txBody>
          <a:bodyPr wrap="square" rtlCol="0">
            <a:spAutoFit/>
          </a:bodyPr>
          <a:p>
            <a:r>
              <a:rPr lang="zh-CN" altLang="en-US">
                <a:solidFill>
                  <a:schemeClr val="bg1"/>
                </a:solidFill>
              </a:rPr>
              <a:t>总体设计</a:t>
            </a:r>
            <a:endParaRPr lang="zh-CN" altLang="en-US">
              <a:solidFill>
                <a:schemeClr val="bg1"/>
              </a:solidFill>
            </a:endParaRPr>
          </a:p>
        </p:txBody>
      </p:sp>
      <p:sp>
        <p:nvSpPr>
          <p:cNvPr id="16" name="椭圆 15"/>
          <p:cNvSpPr/>
          <p:nvPr/>
        </p:nvSpPr>
        <p:spPr>
          <a:xfrm>
            <a:off x="5161483" y="608231"/>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4</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pic>
        <p:nvPicPr>
          <p:cNvPr id="21" name="图片 20" descr="1"/>
          <p:cNvPicPr>
            <a:picLocks noChangeAspect="1"/>
          </p:cNvPicPr>
          <p:nvPr/>
        </p:nvPicPr>
        <p:blipFill>
          <a:blip r:embed="rId2"/>
          <a:stretch>
            <a:fillRect/>
          </a:stretch>
        </p:blipFill>
        <p:spPr>
          <a:xfrm>
            <a:off x="622300" y="1772920"/>
            <a:ext cx="5273040" cy="3239135"/>
          </a:xfrm>
          <a:prstGeom prst="rect">
            <a:avLst/>
          </a:prstGeom>
        </p:spPr>
      </p:pic>
      <p:pic>
        <p:nvPicPr>
          <p:cNvPr id="22" name="图片 21" descr="2"/>
          <p:cNvPicPr>
            <a:picLocks noChangeAspect="1"/>
          </p:cNvPicPr>
          <p:nvPr/>
        </p:nvPicPr>
        <p:blipFill>
          <a:blip r:embed="rId3"/>
          <a:stretch>
            <a:fillRect/>
          </a:stretch>
        </p:blipFill>
        <p:spPr>
          <a:xfrm>
            <a:off x="6529070" y="1776095"/>
            <a:ext cx="5276850" cy="3250565"/>
          </a:xfrm>
          <a:prstGeom prst="rect">
            <a:avLst/>
          </a:prstGeom>
        </p:spPr>
      </p:pic>
      <p:sp>
        <p:nvSpPr>
          <p:cNvPr id="24" name="文本框 23"/>
          <p:cNvSpPr txBox="1"/>
          <p:nvPr/>
        </p:nvSpPr>
        <p:spPr>
          <a:xfrm>
            <a:off x="2767330" y="5229225"/>
            <a:ext cx="982980" cy="368300"/>
          </a:xfrm>
          <a:prstGeom prst="rect">
            <a:avLst/>
          </a:prstGeom>
          <a:noFill/>
        </p:spPr>
        <p:txBody>
          <a:bodyPr wrap="none" rtlCol="0">
            <a:spAutoFit/>
          </a:bodyPr>
          <a:p>
            <a:r>
              <a:rPr lang="zh-CN" altLang="en-US">
                <a:latin typeface="黑体" panose="02010609060101010101" charset="-122"/>
                <a:ea typeface="黑体" panose="02010609060101010101" charset="-122"/>
                <a:cs typeface="黑体" panose="02010609060101010101" charset="-122"/>
              </a:rPr>
              <a:t>用例图</a:t>
            </a:r>
            <a:r>
              <a:rPr lang="en-US" altLang="zh-CN">
                <a:latin typeface="黑体" panose="02010609060101010101" charset="-122"/>
                <a:ea typeface="黑体" panose="02010609060101010101" charset="-122"/>
                <a:cs typeface="黑体" panose="02010609060101010101" charset="-122"/>
              </a:rPr>
              <a:t>1</a:t>
            </a:r>
            <a:endParaRPr lang="en-US" altLang="zh-CN">
              <a:latin typeface="黑体" panose="02010609060101010101" charset="-122"/>
              <a:ea typeface="黑体" panose="02010609060101010101" charset="-122"/>
              <a:cs typeface="黑体" panose="02010609060101010101" charset="-122"/>
            </a:endParaRPr>
          </a:p>
        </p:txBody>
      </p:sp>
      <p:sp>
        <p:nvSpPr>
          <p:cNvPr id="25" name="文本框 24"/>
          <p:cNvSpPr txBox="1"/>
          <p:nvPr/>
        </p:nvSpPr>
        <p:spPr>
          <a:xfrm>
            <a:off x="8675370" y="5229225"/>
            <a:ext cx="982980" cy="368300"/>
          </a:xfrm>
          <a:prstGeom prst="rect">
            <a:avLst/>
          </a:prstGeom>
          <a:noFill/>
        </p:spPr>
        <p:txBody>
          <a:bodyPr wrap="none" rtlCol="0">
            <a:spAutoFit/>
          </a:bodyPr>
          <a:p>
            <a:r>
              <a:rPr lang="zh-CN" altLang="en-US">
                <a:latin typeface="黑体" panose="02010609060101010101" charset="-122"/>
                <a:ea typeface="黑体" panose="02010609060101010101" charset="-122"/>
                <a:cs typeface="黑体" panose="02010609060101010101" charset="-122"/>
              </a:rPr>
              <a:t>用例图</a:t>
            </a:r>
            <a:r>
              <a:rPr lang="en-US" altLang="zh-CN">
                <a:latin typeface="黑体" panose="02010609060101010101" charset="-122"/>
                <a:ea typeface="黑体" panose="02010609060101010101" charset="-122"/>
                <a:cs typeface="黑体" panose="02010609060101010101" charset="-122"/>
              </a:rPr>
              <a:t>2</a:t>
            </a:r>
            <a:endParaRPr lang="en-US" altLang="zh-CN">
              <a:latin typeface="黑体" panose="02010609060101010101" charset="-122"/>
              <a:ea typeface="黑体" panose="02010609060101010101" charset="-122"/>
              <a:cs typeface="黑体" panose="02010609060101010101" charset="-122"/>
            </a:endParaRPr>
          </a:p>
        </p:txBody>
      </p:sp>
      <p:sp>
        <p:nvSpPr>
          <p:cNvPr id="45" name="TextBox 498"/>
          <p:cNvSpPr txBox="1"/>
          <p:nvPr/>
        </p:nvSpPr>
        <p:spPr>
          <a:xfrm>
            <a:off x="6025515" y="666115"/>
            <a:ext cx="1530350" cy="460375"/>
          </a:xfrm>
          <a:prstGeom prst="rect">
            <a:avLst/>
          </a:prstGeom>
          <a:noFill/>
        </p:spPr>
        <p:txBody>
          <a:bodyPr wrap="square" rtlCol="0" anchor="ctr">
            <a:spAutoFit/>
          </a:bodyPr>
          <a:p>
            <a:pPr>
              <a:spcBef>
                <a:spcPct val="0"/>
              </a:spcBef>
              <a:buFont typeface="Arial" panose="020B0604020202020204" pitchFamily="34" charset="0"/>
              <a:buNone/>
            </a:pPr>
            <a:r>
              <a:rPr lang="zh-CN" altLang="en-US" sz="2400" b="1">
                <a:solidFill>
                  <a:schemeClr val="accent5">
                    <a:lumMod val="75000"/>
                  </a:schemeClr>
                </a:solidFill>
                <a:latin typeface="微软雅黑" panose="020B0503020204020204" pitchFamily="34" charset="-122"/>
                <a:ea typeface="微软雅黑" panose="020B0503020204020204" pitchFamily="34" charset="-122"/>
                <a:sym typeface="+mn-ea"/>
              </a:rPr>
              <a:t>用例图</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2" presetClass="entr" presetSubtype="1" fill="hold" grpId="0" nodeType="withEffect">
                                  <p:stCondLst>
                                    <p:cond delay="0"/>
                                  </p:stCondLst>
                                  <p:iterate type="lt">
                                    <p:tmPct val="50000"/>
                                  </p:iterate>
                                  <p:childTnLst>
                                    <p:set>
                                      <p:cBhvr>
                                        <p:cTn id="9" dur="1" fill="hold">
                                          <p:stCondLst>
                                            <p:cond delay="0"/>
                                          </p:stCondLst>
                                        </p:cTn>
                                        <p:tgtEl>
                                          <p:spTgt spid="45"/>
                                        </p:tgtEl>
                                        <p:attrNameLst>
                                          <p:attrName>style.visibility</p:attrName>
                                        </p:attrNameLst>
                                      </p:cBhvr>
                                      <p:to>
                                        <p:strVal val="visible"/>
                                      </p:to>
                                    </p:set>
                                    <p:anim calcmode="lin" valueType="num">
                                      <p:cBhvr additive="base">
                                        <p:cTn id="10" dur="300"/>
                                        <p:tgtEl>
                                          <p:spTgt spid="45"/>
                                        </p:tgtEl>
                                        <p:attrNameLst>
                                          <p:attrName>ppt_y</p:attrName>
                                        </p:attrNameLst>
                                      </p:cBhvr>
                                      <p:tavLst>
                                        <p:tav tm="0">
                                          <p:val>
                                            <p:strVal val="#ppt_y-#ppt_h*1.125000"/>
                                          </p:val>
                                        </p:tav>
                                        <p:tav tm="100000">
                                          <p:val>
                                            <p:strVal val="#ppt_y"/>
                                          </p:val>
                                        </p:tav>
                                      </p:tavLst>
                                    </p:anim>
                                    <p:animEffect transition="in" filter="wipe(down)">
                                      <p:cBhvr>
                                        <p:cTn id="11" dur="300"/>
                                        <p:tgtEl>
                                          <p:spTgt spid="45"/>
                                        </p:tgtEl>
                                      </p:cBhvr>
                                    </p:animEffect>
                                  </p:childTnLst>
                                </p:cTn>
                              </p:par>
                              <p:par>
                                <p:cTn id="12" presetID="1" presetClass="entr" presetSubtype="0"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childTnLst>
                                </p:cTn>
                              </p:par>
                              <p:par>
                                <p:cTn id="14" presetID="12" presetClass="entr" presetSubtype="4" fill="hold" nodeType="with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additive="base">
                                        <p:cTn id="16" dur="500"/>
                                        <p:tgtEl>
                                          <p:spTgt spid="21"/>
                                        </p:tgtEl>
                                        <p:attrNameLst>
                                          <p:attrName>ppt_y</p:attrName>
                                        </p:attrNameLst>
                                      </p:cBhvr>
                                      <p:tavLst>
                                        <p:tav tm="0">
                                          <p:val>
                                            <p:strVal val="#ppt_y+#ppt_h*1.125000"/>
                                          </p:val>
                                        </p:tav>
                                        <p:tav tm="100000">
                                          <p:val>
                                            <p:strVal val="#ppt_y"/>
                                          </p:val>
                                        </p:tav>
                                      </p:tavLst>
                                    </p:anim>
                                    <p:animEffect transition="in" filter="wipe(up)">
                                      <p:cBhvr>
                                        <p:cTn id="17" dur="500"/>
                                        <p:tgtEl>
                                          <p:spTgt spid="21"/>
                                        </p:tgtEl>
                                      </p:cBhvr>
                                    </p:animEffect>
                                  </p:childTnLst>
                                </p:cTn>
                              </p:par>
                              <p:par>
                                <p:cTn id="18" presetID="12" presetClass="entr" presetSubtype="4" fill="hold" nodeType="withEffect">
                                  <p:stCondLst>
                                    <p:cond delay="0"/>
                                  </p:stCondLst>
                                  <p:childTnLst>
                                    <p:set>
                                      <p:cBhvr>
                                        <p:cTn id="19" dur="1" fill="hold">
                                          <p:stCondLst>
                                            <p:cond delay="0"/>
                                          </p:stCondLst>
                                        </p:cTn>
                                        <p:tgtEl>
                                          <p:spTgt spid="22"/>
                                        </p:tgtEl>
                                        <p:attrNameLst>
                                          <p:attrName>style.visibility</p:attrName>
                                        </p:attrNameLst>
                                      </p:cBhvr>
                                      <p:to>
                                        <p:strVal val="visible"/>
                                      </p:to>
                                    </p:set>
                                    <p:anim calcmode="lin" valueType="num">
                                      <p:cBhvr additive="base">
                                        <p:cTn id="20" dur="500"/>
                                        <p:tgtEl>
                                          <p:spTgt spid="22"/>
                                        </p:tgtEl>
                                        <p:attrNameLst>
                                          <p:attrName>ppt_y</p:attrName>
                                        </p:attrNameLst>
                                      </p:cBhvr>
                                      <p:tavLst>
                                        <p:tav tm="0">
                                          <p:val>
                                            <p:strVal val="#ppt_y+#ppt_h*1.125000"/>
                                          </p:val>
                                        </p:tav>
                                        <p:tav tm="100000">
                                          <p:val>
                                            <p:strVal val="#ppt_y"/>
                                          </p:val>
                                        </p:tav>
                                      </p:tavLst>
                                    </p:anim>
                                    <p:animEffect transition="in" filter="wipe(up)">
                                      <p:cBhvr>
                                        <p:cTn id="21" dur="500"/>
                                        <p:tgtEl>
                                          <p:spTgt spid="22"/>
                                        </p:tgtEl>
                                      </p:cBhvr>
                                    </p:animEffect>
                                  </p:childTnLst>
                                </p:cTn>
                              </p:par>
                              <p:par>
                                <p:cTn id="22" presetID="1" presetClass="entr" presetSubtype="0" fill="hold" grpId="0" nodeType="withEffect">
                                  <p:stCondLst>
                                    <p:cond delay="0"/>
                                  </p:stCondLst>
                                  <p:childTnLst>
                                    <p:set>
                                      <p:cBhvr>
                                        <p:cTn id="23"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45" grpId="0"/>
      <p:bldP spid="24" grpId="0"/>
      <p:bldP spid="24" grpId="1"/>
      <p:bldP spid="25" grpId="0"/>
      <p:bldP spid="25"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系统设计</a:t>
            </a:r>
            <a:endParaRPr lang="zh-CN" altLang="en-US" dirty="0">
              <a:solidFill>
                <a:schemeClr val="bg1"/>
              </a:solidFill>
              <a:latin typeface="微软雅黑" panose="020B0503020204020204" pitchFamily="34" charset="-122"/>
              <a:ea typeface="微软雅黑" panose="020B0503020204020204" pitchFamily="34" charset="-122"/>
            </a:endParaRP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45" name="TextBox 44"/>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8" name="椭圆 7"/>
          <p:cNvSpPr/>
          <p:nvPr/>
        </p:nvSpPr>
        <p:spPr>
          <a:xfrm>
            <a:off x="2209155" y="3284984"/>
            <a:ext cx="2485289" cy="2485289"/>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4" name="椭圆 3"/>
          <p:cNvSpPr/>
          <p:nvPr/>
        </p:nvSpPr>
        <p:spPr>
          <a:xfrm>
            <a:off x="2209155" y="1268760"/>
            <a:ext cx="2485289" cy="2485289"/>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KSO_Shape"/>
          <p:cNvSpPr/>
          <p:nvPr/>
        </p:nvSpPr>
        <p:spPr bwMode="auto">
          <a:xfrm>
            <a:off x="2625191" y="1935934"/>
            <a:ext cx="1648122" cy="1150939"/>
          </a:xfrm>
          <a:custGeom>
            <a:avLst/>
            <a:gdLst>
              <a:gd name="T0" fmla="*/ 1733867 w 2074863"/>
              <a:gd name="T1" fmla="*/ 579834 h 1449388"/>
              <a:gd name="T2" fmla="*/ 1791884 w 2074863"/>
              <a:gd name="T3" fmla="*/ 600246 h 1449388"/>
              <a:gd name="T4" fmla="*/ 1794804 w 2074863"/>
              <a:gd name="T5" fmla="*/ 538648 h 1449388"/>
              <a:gd name="T6" fmla="*/ 510830 w 2074863"/>
              <a:gd name="T7" fmla="*/ 162256 h 1449388"/>
              <a:gd name="T8" fmla="*/ 492893 w 2074863"/>
              <a:gd name="T9" fmla="*/ 222976 h 1449388"/>
              <a:gd name="T10" fmla="*/ 438718 w 2074863"/>
              <a:gd name="T11" fmla="*/ 188484 h 1449388"/>
              <a:gd name="T12" fmla="*/ 1598128 w 2074863"/>
              <a:gd name="T13" fmla="*/ 142089 h 1449388"/>
              <a:gd name="T14" fmla="*/ 1885296 w 2074863"/>
              <a:gd name="T15" fmla="*/ 549583 h 1449388"/>
              <a:gd name="T16" fmla="*/ 1586087 w 2074863"/>
              <a:gd name="T17" fmla="*/ 450078 h 1449388"/>
              <a:gd name="T18" fmla="*/ 486453 w 2074863"/>
              <a:gd name="T19" fmla="*/ 72185 h 1449388"/>
              <a:gd name="T20" fmla="*/ 151219 w 2074863"/>
              <a:gd name="T21" fmla="*/ 357281 h 1449388"/>
              <a:gd name="T22" fmla="*/ 295879 w 2074863"/>
              <a:gd name="T23" fmla="*/ 407592 h 1449388"/>
              <a:gd name="T24" fmla="*/ 486453 w 2074863"/>
              <a:gd name="T25" fmla="*/ 72185 h 1449388"/>
              <a:gd name="T26" fmla="*/ 681762 w 2074863"/>
              <a:gd name="T27" fmla="*/ 209994 h 1449388"/>
              <a:gd name="T28" fmla="*/ 910960 w 2074863"/>
              <a:gd name="T29" fmla="*/ 275617 h 1449388"/>
              <a:gd name="T30" fmla="*/ 1184248 w 2074863"/>
              <a:gd name="T31" fmla="*/ 351448 h 1449388"/>
              <a:gd name="T32" fmla="*/ 1396319 w 2074863"/>
              <a:gd name="T33" fmla="*/ 332855 h 1449388"/>
              <a:gd name="T34" fmla="*/ 1606205 w 2074863"/>
              <a:gd name="T35" fmla="*/ 562536 h 1449388"/>
              <a:gd name="T36" fmla="*/ 1640821 w 2074863"/>
              <a:gd name="T37" fmla="*/ 739718 h 1449388"/>
              <a:gd name="T38" fmla="*/ 1379558 w 2074863"/>
              <a:gd name="T39" fmla="*/ 843985 h 1449388"/>
              <a:gd name="T40" fmla="*/ 1124853 w 2074863"/>
              <a:gd name="T41" fmla="*/ 641283 h 1449388"/>
              <a:gd name="T42" fmla="*/ 720387 w 2074863"/>
              <a:gd name="T43" fmla="*/ 519516 h 1449388"/>
              <a:gd name="T44" fmla="*/ 653705 w 2074863"/>
              <a:gd name="T45" fmla="*/ 311345 h 1449388"/>
              <a:gd name="T46" fmla="*/ 325395 w 2074863"/>
              <a:gd name="T47" fmla="*/ 480871 h 1449388"/>
              <a:gd name="T48" fmla="*/ 435438 w 2074863"/>
              <a:gd name="T49" fmla="*/ 683574 h 1449388"/>
              <a:gd name="T50" fmla="*/ 530543 w 2074863"/>
              <a:gd name="T51" fmla="*/ 794768 h 1449388"/>
              <a:gd name="T52" fmla="*/ 611436 w 2074863"/>
              <a:gd name="T53" fmla="*/ 890286 h 1449388"/>
              <a:gd name="T54" fmla="*/ 688686 w 2074863"/>
              <a:gd name="T55" fmla="*/ 1001480 h 1449388"/>
              <a:gd name="T56" fmla="*/ 800188 w 2074863"/>
              <a:gd name="T57" fmla="*/ 1230068 h 1449388"/>
              <a:gd name="T58" fmla="*/ 913511 w 2074863"/>
              <a:gd name="T59" fmla="*/ 1255588 h 1449388"/>
              <a:gd name="T60" fmla="*/ 768486 w 2074863"/>
              <a:gd name="T61" fmla="*/ 1063458 h 1449388"/>
              <a:gd name="T62" fmla="*/ 798730 w 2074863"/>
              <a:gd name="T63" fmla="*/ 1022261 h 1449388"/>
              <a:gd name="T64" fmla="*/ 1047604 w 2074863"/>
              <a:gd name="T65" fmla="*/ 1245015 h 1449388"/>
              <a:gd name="T66" fmla="*/ 1112465 w 2074863"/>
              <a:gd name="T67" fmla="*/ 1184496 h 1449388"/>
              <a:gd name="T68" fmla="*/ 841727 w 2074863"/>
              <a:gd name="T69" fmla="*/ 896119 h 1449388"/>
              <a:gd name="T70" fmla="*/ 886182 w 2074863"/>
              <a:gd name="T71" fmla="*/ 868047 h 1449388"/>
              <a:gd name="T72" fmla="*/ 1205383 w 2074863"/>
              <a:gd name="T73" fmla="*/ 1138195 h 1449388"/>
              <a:gd name="T74" fmla="*/ 1202468 w 2074863"/>
              <a:gd name="T75" fmla="*/ 1026636 h 1449388"/>
              <a:gd name="T76" fmla="*/ 955779 w 2074863"/>
              <a:gd name="T77" fmla="*/ 749197 h 1449388"/>
              <a:gd name="T78" fmla="*/ 1006793 w 2074863"/>
              <a:gd name="T79" fmla="*/ 736437 h 1449388"/>
              <a:gd name="T80" fmla="*/ 1311053 w 2074863"/>
              <a:gd name="T81" fmla="*/ 1001480 h 1449388"/>
              <a:gd name="T82" fmla="*/ 1303037 w 2074863"/>
              <a:gd name="T83" fmla="*/ 890286 h 1449388"/>
              <a:gd name="T84" fmla="*/ 1310325 w 2074863"/>
              <a:gd name="T85" fmla="*/ 838516 h 1449388"/>
              <a:gd name="T86" fmla="*/ 1409802 w 2074863"/>
              <a:gd name="T87" fmla="*/ 919087 h 1449388"/>
              <a:gd name="T88" fmla="*/ 1378829 w 2074863"/>
              <a:gd name="T89" fmla="*/ 1028094 h 1449388"/>
              <a:gd name="T90" fmla="*/ 1306317 w 2074863"/>
              <a:gd name="T91" fmla="*/ 1123248 h 1449388"/>
              <a:gd name="T92" fmla="*/ 1210119 w 2074863"/>
              <a:gd name="T93" fmla="*/ 1205641 h 1449388"/>
              <a:gd name="T94" fmla="*/ 1113922 w 2074863"/>
              <a:gd name="T95" fmla="*/ 1290222 h 1449388"/>
              <a:gd name="T96" fmla="*/ 1016631 w 2074863"/>
              <a:gd name="T97" fmla="*/ 1300795 h 1449388"/>
              <a:gd name="T98" fmla="*/ 897478 w 2074863"/>
              <a:gd name="T99" fmla="*/ 1327044 h 1449388"/>
              <a:gd name="T100" fmla="*/ 625648 w 2074863"/>
              <a:gd name="T101" fmla="*/ 1160798 h 1449388"/>
              <a:gd name="T102" fmla="*/ 491918 w 2074863"/>
              <a:gd name="T103" fmla="*/ 1202360 h 1449388"/>
              <a:gd name="T104" fmla="*/ 458760 w 2074863"/>
              <a:gd name="T105" fmla="*/ 1134550 h 1449388"/>
              <a:gd name="T106" fmla="*/ 365477 w 2074863"/>
              <a:gd name="T107" fmla="*/ 1057260 h 1449388"/>
              <a:gd name="T108" fmla="*/ 317378 w 2074863"/>
              <a:gd name="T109" fmla="*/ 969763 h 1449388"/>
              <a:gd name="T110" fmla="*/ 233206 w 2074863"/>
              <a:gd name="T111" fmla="*/ 865131 h 1449388"/>
              <a:gd name="T112" fmla="*/ 268916 w 2074863"/>
              <a:gd name="T113" fmla="*/ 733520 h 1449388"/>
              <a:gd name="T114" fmla="*/ 186565 w 2074863"/>
              <a:gd name="T115" fmla="*/ 647845 h 1449388"/>
              <a:gd name="T116" fmla="*/ 1822 w 2074863"/>
              <a:gd name="T117" fmla="*/ 438580 h 1449388"/>
              <a:gd name="T118" fmla="*/ 272923 w 2074863"/>
              <a:gd name="T119" fmla="*/ 139996 h 144938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074863" h="1449388">
                <a:moveTo>
                  <a:pt x="1923841" y="577723"/>
                </a:moveTo>
                <a:lnTo>
                  <a:pt x="1919867" y="578517"/>
                </a:lnTo>
                <a:lnTo>
                  <a:pt x="1915893" y="579312"/>
                </a:lnTo>
                <a:lnTo>
                  <a:pt x="1911919" y="580503"/>
                </a:lnTo>
                <a:lnTo>
                  <a:pt x="1907944" y="582488"/>
                </a:lnTo>
                <a:lnTo>
                  <a:pt x="1904765" y="584871"/>
                </a:lnTo>
                <a:lnTo>
                  <a:pt x="1901983" y="586857"/>
                </a:lnTo>
                <a:lnTo>
                  <a:pt x="1898804" y="589636"/>
                </a:lnTo>
                <a:lnTo>
                  <a:pt x="1896022" y="592813"/>
                </a:lnTo>
                <a:lnTo>
                  <a:pt x="1893240" y="595593"/>
                </a:lnTo>
                <a:lnTo>
                  <a:pt x="1891253" y="599167"/>
                </a:lnTo>
                <a:lnTo>
                  <a:pt x="1889663" y="602741"/>
                </a:lnTo>
                <a:lnTo>
                  <a:pt x="1888471" y="606712"/>
                </a:lnTo>
                <a:lnTo>
                  <a:pt x="1887278" y="610683"/>
                </a:lnTo>
                <a:lnTo>
                  <a:pt x="1886483" y="615051"/>
                </a:lnTo>
                <a:lnTo>
                  <a:pt x="1886483" y="619419"/>
                </a:lnTo>
                <a:lnTo>
                  <a:pt x="1886483" y="623390"/>
                </a:lnTo>
                <a:lnTo>
                  <a:pt x="1887278" y="627758"/>
                </a:lnTo>
                <a:lnTo>
                  <a:pt x="1888471" y="631729"/>
                </a:lnTo>
                <a:lnTo>
                  <a:pt x="1889663" y="635303"/>
                </a:lnTo>
                <a:lnTo>
                  <a:pt x="1891253" y="639274"/>
                </a:lnTo>
                <a:lnTo>
                  <a:pt x="1893240" y="642451"/>
                </a:lnTo>
                <a:lnTo>
                  <a:pt x="1896022" y="646025"/>
                </a:lnTo>
                <a:lnTo>
                  <a:pt x="1898804" y="648805"/>
                </a:lnTo>
                <a:lnTo>
                  <a:pt x="1901983" y="651188"/>
                </a:lnTo>
                <a:lnTo>
                  <a:pt x="1904765" y="653967"/>
                </a:lnTo>
                <a:lnTo>
                  <a:pt x="1907944" y="655953"/>
                </a:lnTo>
                <a:lnTo>
                  <a:pt x="1911919" y="657541"/>
                </a:lnTo>
                <a:lnTo>
                  <a:pt x="1915893" y="659130"/>
                </a:lnTo>
                <a:lnTo>
                  <a:pt x="1919867" y="660321"/>
                </a:lnTo>
                <a:lnTo>
                  <a:pt x="1923841" y="660718"/>
                </a:lnTo>
                <a:lnTo>
                  <a:pt x="1928213" y="661115"/>
                </a:lnTo>
                <a:lnTo>
                  <a:pt x="1932585" y="660718"/>
                </a:lnTo>
                <a:lnTo>
                  <a:pt x="1936956" y="660321"/>
                </a:lnTo>
                <a:lnTo>
                  <a:pt x="1940533" y="659130"/>
                </a:lnTo>
                <a:lnTo>
                  <a:pt x="1944508" y="657541"/>
                </a:lnTo>
                <a:lnTo>
                  <a:pt x="1948084" y="655953"/>
                </a:lnTo>
                <a:lnTo>
                  <a:pt x="1951661" y="653967"/>
                </a:lnTo>
                <a:lnTo>
                  <a:pt x="1954841" y="651188"/>
                </a:lnTo>
                <a:lnTo>
                  <a:pt x="1958020" y="648805"/>
                </a:lnTo>
                <a:lnTo>
                  <a:pt x="1960405" y="646025"/>
                </a:lnTo>
                <a:lnTo>
                  <a:pt x="1963187" y="642451"/>
                </a:lnTo>
                <a:lnTo>
                  <a:pt x="1965174" y="639274"/>
                </a:lnTo>
                <a:lnTo>
                  <a:pt x="1966763" y="635303"/>
                </a:lnTo>
                <a:lnTo>
                  <a:pt x="1967956" y="631729"/>
                </a:lnTo>
                <a:lnTo>
                  <a:pt x="1969148" y="627758"/>
                </a:lnTo>
                <a:lnTo>
                  <a:pt x="1969943" y="623390"/>
                </a:lnTo>
                <a:lnTo>
                  <a:pt x="1970340" y="619419"/>
                </a:lnTo>
                <a:lnTo>
                  <a:pt x="1969943" y="615051"/>
                </a:lnTo>
                <a:lnTo>
                  <a:pt x="1969148" y="610683"/>
                </a:lnTo>
                <a:lnTo>
                  <a:pt x="1967956" y="606712"/>
                </a:lnTo>
                <a:lnTo>
                  <a:pt x="1966763" y="602741"/>
                </a:lnTo>
                <a:lnTo>
                  <a:pt x="1965174" y="599167"/>
                </a:lnTo>
                <a:lnTo>
                  <a:pt x="1963187" y="595593"/>
                </a:lnTo>
                <a:lnTo>
                  <a:pt x="1960405" y="592813"/>
                </a:lnTo>
                <a:lnTo>
                  <a:pt x="1958020" y="589636"/>
                </a:lnTo>
                <a:lnTo>
                  <a:pt x="1954841" y="586857"/>
                </a:lnTo>
                <a:lnTo>
                  <a:pt x="1951661" y="584871"/>
                </a:lnTo>
                <a:lnTo>
                  <a:pt x="1948084" y="582488"/>
                </a:lnTo>
                <a:lnTo>
                  <a:pt x="1944508" y="580503"/>
                </a:lnTo>
                <a:lnTo>
                  <a:pt x="1940533" y="579312"/>
                </a:lnTo>
                <a:lnTo>
                  <a:pt x="1936956" y="578517"/>
                </a:lnTo>
                <a:lnTo>
                  <a:pt x="1932585" y="577723"/>
                </a:lnTo>
                <a:lnTo>
                  <a:pt x="1928213" y="577723"/>
                </a:lnTo>
                <a:lnTo>
                  <a:pt x="1923841" y="577723"/>
                </a:lnTo>
                <a:close/>
                <a:moveTo>
                  <a:pt x="519301" y="160338"/>
                </a:moveTo>
                <a:lnTo>
                  <a:pt x="523687" y="160338"/>
                </a:lnTo>
                <a:lnTo>
                  <a:pt x="528072" y="160729"/>
                </a:lnTo>
                <a:lnTo>
                  <a:pt x="532059" y="161512"/>
                </a:lnTo>
                <a:lnTo>
                  <a:pt x="536445" y="162687"/>
                </a:lnTo>
                <a:lnTo>
                  <a:pt x="540033" y="163861"/>
                </a:lnTo>
                <a:lnTo>
                  <a:pt x="544020" y="166210"/>
                </a:lnTo>
                <a:lnTo>
                  <a:pt x="547209" y="168558"/>
                </a:lnTo>
                <a:lnTo>
                  <a:pt x="550399" y="170907"/>
                </a:lnTo>
                <a:lnTo>
                  <a:pt x="553588" y="174038"/>
                </a:lnTo>
                <a:lnTo>
                  <a:pt x="556379" y="176778"/>
                </a:lnTo>
                <a:lnTo>
                  <a:pt x="558771" y="180693"/>
                </a:lnTo>
                <a:lnTo>
                  <a:pt x="560366" y="183824"/>
                </a:lnTo>
                <a:lnTo>
                  <a:pt x="562359" y="188130"/>
                </a:lnTo>
                <a:lnTo>
                  <a:pt x="563954" y="192436"/>
                </a:lnTo>
                <a:lnTo>
                  <a:pt x="564752" y="196350"/>
                </a:lnTo>
                <a:lnTo>
                  <a:pt x="565150" y="201048"/>
                </a:lnTo>
                <a:lnTo>
                  <a:pt x="565150" y="205353"/>
                </a:lnTo>
                <a:lnTo>
                  <a:pt x="564752" y="209268"/>
                </a:lnTo>
                <a:lnTo>
                  <a:pt x="563954" y="213574"/>
                </a:lnTo>
                <a:lnTo>
                  <a:pt x="562758" y="217488"/>
                </a:lnTo>
                <a:lnTo>
                  <a:pt x="560765" y="221402"/>
                </a:lnTo>
                <a:lnTo>
                  <a:pt x="558771" y="224925"/>
                </a:lnTo>
                <a:lnTo>
                  <a:pt x="556778" y="228448"/>
                </a:lnTo>
                <a:lnTo>
                  <a:pt x="553987" y="231188"/>
                </a:lnTo>
                <a:lnTo>
                  <a:pt x="551196" y="234711"/>
                </a:lnTo>
                <a:lnTo>
                  <a:pt x="547608" y="237060"/>
                </a:lnTo>
                <a:lnTo>
                  <a:pt x="544418" y="239800"/>
                </a:lnTo>
                <a:lnTo>
                  <a:pt x="540431" y="241366"/>
                </a:lnTo>
                <a:lnTo>
                  <a:pt x="536843" y="242932"/>
                </a:lnTo>
                <a:lnTo>
                  <a:pt x="532458" y="244497"/>
                </a:lnTo>
                <a:lnTo>
                  <a:pt x="528072" y="245672"/>
                </a:lnTo>
                <a:lnTo>
                  <a:pt x="523687" y="246063"/>
                </a:lnTo>
                <a:lnTo>
                  <a:pt x="518902" y="246063"/>
                </a:lnTo>
                <a:lnTo>
                  <a:pt x="514915" y="245672"/>
                </a:lnTo>
                <a:lnTo>
                  <a:pt x="510530" y="244497"/>
                </a:lnTo>
                <a:lnTo>
                  <a:pt x="506543" y="243323"/>
                </a:lnTo>
                <a:lnTo>
                  <a:pt x="502955" y="241757"/>
                </a:lnTo>
                <a:lnTo>
                  <a:pt x="498968" y="239800"/>
                </a:lnTo>
                <a:lnTo>
                  <a:pt x="495778" y="237451"/>
                </a:lnTo>
                <a:lnTo>
                  <a:pt x="492190" y="235103"/>
                </a:lnTo>
                <a:lnTo>
                  <a:pt x="489399" y="232363"/>
                </a:lnTo>
                <a:lnTo>
                  <a:pt x="486210" y="228840"/>
                </a:lnTo>
                <a:lnTo>
                  <a:pt x="484216" y="225708"/>
                </a:lnTo>
                <a:lnTo>
                  <a:pt x="482223" y="221794"/>
                </a:lnTo>
                <a:lnTo>
                  <a:pt x="480628" y="217879"/>
                </a:lnTo>
                <a:lnTo>
                  <a:pt x="479033" y="213965"/>
                </a:lnTo>
                <a:lnTo>
                  <a:pt x="478236" y="209268"/>
                </a:lnTo>
                <a:lnTo>
                  <a:pt x="477837" y="205353"/>
                </a:lnTo>
                <a:lnTo>
                  <a:pt x="477837" y="200656"/>
                </a:lnTo>
                <a:lnTo>
                  <a:pt x="478236" y="196350"/>
                </a:lnTo>
                <a:lnTo>
                  <a:pt x="479033" y="192436"/>
                </a:lnTo>
                <a:lnTo>
                  <a:pt x="480628" y="188522"/>
                </a:lnTo>
                <a:lnTo>
                  <a:pt x="481824" y="184607"/>
                </a:lnTo>
                <a:lnTo>
                  <a:pt x="483818" y="181084"/>
                </a:lnTo>
                <a:lnTo>
                  <a:pt x="486210" y="177561"/>
                </a:lnTo>
                <a:lnTo>
                  <a:pt x="489001" y="174430"/>
                </a:lnTo>
                <a:lnTo>
                  <a:pt x="491791" y="171298"/>
                </a:lnTo>
                <a:lnTo>
                  <a:pt x="494981" y="168558"/>
                </a:lnTo>
                <a:lnTo>
                  <a:pt x="498569" y="166601"/>
                </a:lnTo>
                <a:lnTo>
                  <a:pt x="502157" y="164252"/>
                </a:lnTo>
                <a:lnTo>
                  <a:pt x="506144" y="162687"/>
                </a:lnTo>
                <a:lnTo>
                  <a:pt x="510530" y="161512"/>
                </a:lnTo>
                <a:lnTo>
                  <a:pt x="514915" y="160729"/>
                </a:lnTo>
                <a:lnTo>
                  <a:pt x="519301" y="160338"/>
                </a:lnTo>
                <a:close/>
                <a:moveTo>
                  <a:pt x="1699693" y="111125"/>
                </a:moveTo>
                <a:lnTo>
                  <a:pt x="1718770" y="131377"/>
                </a:lnTo>
                <a:lnTo>
                  <a:pt x="1740628" y="154806"/>
                </a:lnTo>
                <a:lnTo>
                  <a:pt x="1768448" y="186178"/>
                </a:lnTo>
                <a:lnTo>
                  <a:pt x="1784345" y="204842"/>
                </a:lnTo>
                <a:lnTo>
                  <a:pt x="1801832" y="224697"/>
                </a:lnTo>
                <a:lnTo>
                  <a:pt x="1819318" y="246538"/>
                </a:lnTo>
                <a:lnTo>
                  <a:pt x="1838395" y="269173"/>
                </a:lnTo>
                <a:lnTo>
                  <a:pt x="1857471" y="293793"/>
                </a:lnTo>
                <a:lnTo>
                  <a:pt x="1877343" y="318811"/>
                </a:lnTo>
                <a:lnTo>
                  <a:pt x="1897611" y="345417"/>
                </a:lnTo>
                <a:lnTo>
                  <a:pt x="1917483" y="372420"/>
                </a:lnTo>
                <a:lnTo>
                  <a:pt x="1936956" y="400217"/>
                </a:lnTo>
                <a:lnTo>
                  <a:pt x="1954841" y="426823"/>
                </a:lnTo>
                <a:lnTo>
                  <a:pt x="1971930" y="453032"/>
                </a:lnTo>
                <a:lnTo>
                  <a:pt x="1987032" y="478050"/>
                </a:lnTo>
                <a:lnTo>
                  <a:pt x="2001339" y="501479"/>
                </a:lnTo>
                <a:lnTo>
                  <a:pt x="2014057" y="524511"/>
                </a:lnTo>
                <a:lnTo>
                  <a:pt x="2025980" y="545558"/>
                </a:lnTo>
                <a:lnTo>
                  <a:pt x="2036313" y="565016"/>
                </a:lnTo>
                <a:lnTo>
                  <a:pt x="2045454" y="582488"/>
                </a:lnTo>
                <a:lnTo>
                  <a:pt x="2053402" y="598770"/>
                </a:lnTo>
                <a:lnTo>
                  <a:pt x="2065325" y="623787"/>
                </a:lnTo>
                <a:lnTo>
                  <a:pt x="2072479" y="640069"/>
                </a:lnTo>
                <a:lnTo>
                  <a:pt x="2074863" y="646025"/>
                </a:lnTo>
                <a:lnTo>
                  <a:pt x="1870189" y="796925"/>
                </a:lnTo>
                <a:lnTo>
                  <a:pt x="1867407" y="789380"/>
                </a:lnTo>
                <a:lnTo>
                  <a:pt x="1859856" y="767142"/>
                </a:lnTo>
                <a:lnTo>
                  <a:pt x="1854689" y="751258"/>
                </a:lnTo>
                <a:lnTo>
                  <a:pt x="1847933" y="733388"/>
                </a:lnTo>
                <a:lnTo>
                  <a:pt x="1839985" y="712342"/>
                </a:lnTo>
                <a:lnTo>
                  <a:pt x="1830844" y="690104"/>
                </a:lnTo>
                <a:lnTo>
                  <a:pt x="1820908" y="666278"/>
                </a:lnTo>
                <a:lnTo>
                  <a:pt x="1809383" y="640466"/>
                </a:lnTo>
                <a:lnTo>
                  <a:pt x="1797063" y="614257"/>
                </a:lnTo>
                <a:lnTo>
                  <a:pt x="1783550" y="586857"/>
                </a:lnTo>
                <a:lnTo>
                  <a:pt x="1768845" y="559059"/>
                </a:lnTo>
                <a:lnTo>
                  <a:pt x="1753346" y="531262"/>
                </a:lnTo>
                <a:lnTo>
                  <a:pt x="1744602" y="517363"/>
                </a:lnTo>
                <a:lnTo>
                  <a:pt x="1736256" y="503862"/>
                </a:lnTo>
                <a:lnTo>
                  <a:pt x="1727513" y="490360"/>
                </a:lnTo>
                <a:lnTo>
                  <a:pt x="1718770" y="476859"/>
                </a:lnTo>
                <a:lnTo>
                  <a:pt x="1709232" y="463357"/>
                </a:lnTo>
                <a:lnTo>
                  <a:pt x="1700091" y="450650"/>
                </a:lnTo>
                <a:lnTo>
                  <a:pt x="1690552" y="438339"/>
                </a:lnTo>
                <a:lnTo>
                  <a:pt x="1681014" y="426029"/>
                </a:lnTo>
                <a:lnTo>
                  <a:pt x="1661938" y="403394"/>
                </a:lnTo>
                <a:lnTo>
                  <a:pt x="1643259" y="381951"/>
                </a:lnTo>
                <a:lnTo>
                  <a:pt x="1624977" y="362095"/>
                </a:lnTo>
                <a:lnTo>
                  <a:pt x="1606696" y="343431"/>
                </a:lnTo>
                <a:lnTo>
                  <a:pt x="1590004" y="327150"/>
                </a:lnTo>
                <a:lnTo>
                  <a:pt x="1573312" y="311663"/>
                </a:lnTo>
                <a:lnTo>
                  <a:pt x="1558210" y="298559"/>
                </a:lnTo>
                <a:lnTo>
                  <a:pt x="1544697" y="287042"/>
                </a:lnTo>
                <a:lnTo>
                  <a:pt x="1532377" y="276718"/>
                </a:lnTo>
                <a:lnTo>
                  <a:pt x="1522044" y="268776"/>
                </a:lnTo>
                <a:lnTo>
                  <a:pt x="1506942" y="257657"/>
                </a:lnTo>
                <a:lnTo>
                  <a:pt x="1501775" y="254083"/>
                </a:lnTo>
                <a:lnTo>
                  <a:pt x="1699693" y="111125"/>
                </a:lnTo>
                <a:close/>
                <a:moveTo>
                  <a:pt x="529828" y="78646"/>
                </a:moveTo>
                <a:lnTo>
                  <a:pt x="511572" y="88179"/>
                </a:lnTo>
                <a:lnTo>
                  <a:pt x="489347" y="100889"/>
                </a:lnTo>
                <a:lnTo>
                  <a:pt x="476647" y="108436"/>
                </a:lnTo>
                <a:lnTo>
                  <a:pt x="463153" y="116777"/>
                </a:lnTo>
                <a:lnTo>
                  <a:pt x="448865" y="126310"/>
                </a:lnTo>
                <a:lnTo>
                  <a:pt x="433784" y="136240"/>
                </a:lnTo>
                <a:lnTo>
                  <a:pt x="417512" y="147759"/>
                </a:lnTo>
                <a:lnTo>
                  <a:pt x="401637" y="159675"/>
                </a:lnTo>
                <a:lnTo>
                  <a:pt x="384175" y="172783"/>
                </a:lnTo>
                <a:lnTo>
                  <a:pt x="367109" y="186288"/>
                </a:lnTo>
                <a:lnTo>
                  <a:pt x="349250" y="200984"/>
                </a:lnTo>
                <a:lnTo>
                  <a:pt x="331787" y="216475"/>
                </a:lnTo>
                <a:lnTo>
                  <a:pt x="313531" y="233157"/>
                </a:lnTo>
                <a:lnTo>
                  <a:pt x="294878" y="250634"/>
                </a:lnTo>
                <a:lnTo>
                  <a:pt x="277019" y="268905"/>
                </a:lnTo>
                <a:lnTo>
                  <a:pt x="259159" y="287177"/>
                </a:lnTo>
                <a:lnTo>
                  <a:pt x="225028" y="322528"/>
                </a:lnTo>
                <a:lnTo>
                  <a:pt x="193278" y="356687"/>
                </a:lnTo>
                <a:lnTo>
                  <a:pt x="164703" y="389257"/>
                </a:lnTo>
                <a:lnTo>
                  <a:pt x="138906" y="419445"/>
                </a:lnTo>
                <a:lnTo>
                  <a:pt x="116284" y="446057"/>
                </a:lnTo>
                <a:lnTo>
                  <a:pt x="97234" y="469095"/>
                </a:lnTo>
                <a:lnTo>
                  <a:pt x="82550" y="488161"/>
                </a:lnTo>
                <a:lnTo>
                  <a:pt x="205184" y="612882"/>
                </a:lnTo>
                <a:lnTo>
                  <a:pt x="213915" y="597391"/>
                </a:lnTo>
                <a:lnTo>
                  <a:pt x="224631" y="581106"/>
                </a:lnTo>
                <a:lnTo>
                  <a:pt x="236934" y="562437"/>
                </a:lnTo>
                <a:lnTo>
                  <a:pt x="250428" y="542974"/>
                </a:lnTo>
                <a:lnTo>
                  <a:pt x="256381" y="531456"/>
                </a:lnTo>
                <a:lnTo>
                  <a:pt x="260350" y="524306"/>
                </a:lnTo>
                <a:lnTo>
                  <a:pt x="265112" y="515965"/>
                </a:lnTo>
                <a:lnTo>
                  <a:pt x="270669" y="507623"/>
                </a:lnTo>
                <a:lnTo>
                  <a:pt x="277019" y="498885"/>
                </a:lnTo>
                <a:lnTo>
                  <a:pt x="284162" y="488558"/>
                </a:lnTo>
                <a:lnTo>
                  <a:pt x="292100" y="478628"/>
                </a:lnTo>
                <a:lnTo>
                  <a:pt x="301228" y="467506"/>
                </a:lnTo>
                <a:lnTo>
                  <a:pt x="311547" y="456385"/>
                </a:lnTo>
                <a:lnTo>
                  <a:pt x="322262" y="444071"/>
                </a:lnTo>
                <a:lnTo>
                  <a:pt x="334565" y="431758"/>
                </a:lnTo>
                <a:lnTo>
                  <a:pt x="348059" y="418650"/>
                </a:lnTo>
                <a:lnTo>
                  <a:pt x="362347" y="405543"/>
                </a:lnTo>
                <a:lnTo>
                  <a:pt x="378619" y="391641"/>
                </a:lnTo>
                <a:lnTo>
                  <a:pt x="395684" y="377739"/>
                </a:lnTo>
                <a:lnTo>
                  <a:pt x="413147" y="362248"/>
                </a:lnTo>
                <a:lnTo>
                  <a:pt x="430609" y="347154"/>
                </a:lnTo>
                <a:lnTo>
                  <a:pt x="448469" y="332855"/>
                </a:lnTo>
                <a:lnTo>
                  <a:pt x="466328" y="318953"/>
                </a:lnTo>
                <a:lnTo>
                  <a:pt x="484188" y="305448"/>
                </a:lnTo>
                <a:lnTo>
                  <a:pt x="502047" y="292737"/>
                </a:lnTo>
                <a:lnTo>
                  <a:pt x="519510" y="280821"/>
                </a:lnTo>
                <a:lnTo>
                  <a:pt x="536972" y="268905"/>
                </a:lnTo>
                <a:lnTo>
                  <a:pt x="553641" y="257784"/>
                </a:lnTo>
                <a:lnTo>
                  <a:pt x="570310" y="247457"/>
                </a:lnTo>
                <a:lnTo>
                  <a:pt x="601663" y="228391"/>
                </a:lnTo>
                <a:lnTo>
                  <a:pt x="629841" y="212106"/>
                </a:lnTo>
                <a:lnTo>
                  <a:pt x="654050" y="198601"/>
                </a:lnTo>
                <a:lnTo>
                  <a:pt x="529828" y="78646"/>
                </a:lnTo>
                <a:close/>
                <a:moveTo>
                  <a:pt x="537766" y="0"/>
                </a:moveTo>
                <a:lnTo>
                  <a:pt x="542925" y="794"/>
                </a:lnTo>
                <a:lnTo>
                  <a:pt x="548085" y="2383"/>
                </a:lnTo>
                <a:lnTo>
                  <a:pt x="552450" y="4369"/>
                </a:lnTo>
                <a:lnTo>
                  <a:pt x="557213" y="6752"/>
                </a:lnTo>
                <a:lnTo>
                  <a:pt x="561181" y="10327"/>
                </a:lnTo>
                <a:lnTo>
                  <a:pt x="738981" y="181521"/>
                </a:lnTo>
                <a:lnTo>
                  <a:pt x="741760" y="185096"/>
                </a:lnTo>
                <a:lnTo>
                  <a:pt x="744538" y="188274"/>
                </a:lnTo>
                <a:lnTo>
                  <a:pt x="746522" y="192246"/>
                </a:lnTo>
                <a:lnTo>
                  <a:pt x="748110" y="195820"/>
                </a:lnTo>
                <a:lnTo>
                  <a:pt x="748903" y="200190"/>
                </a:lnTo>
                <a:lnTo>
                  <a:pt x="749697" y="204162"/>
                </a:lnTo>
                <a:lnTo>
                  <a:pt x="749697" y="208531"/>
                </a:lnTo>
                <a:lnTo>
                  <a:pt x="749300" y="213297"/>
                </a:lnTo>
                <a:lnTo>
                  <a:pt x="748506" y="217269"/>
                </a:lnTo>
                <a:lnTo>
                  <a:pt x="746919" y="221241"/>
                </a:lnTo>
                <a:lnTo>
                  <a:pt x="745331" y="224816"/>
                </a:lnTo>
                <a:lnTo>
                  <a:pt x="742553" y="228788"/>
                </a:lnTo>
                <a:lnTo>
                  <a:pt x="740172" y="231568"/>
                </a:lnTo>
                <a:lnTo>
                  <a:pt x="736600" y="234746"/>
                </a:lnTo>
                <a:lnTo>
                  <a:pt x="733425" y="237129"/>
                </a:lnTo>
                <a:lnTo>
                  <a:pt x="729456" y="239512"/>
                </a:lnTo>
                <a:lnTo>
                  <a:pt x="722710" y="242690"/>
                </a:lnTo>
                <a:lnTo>
                  <a:pt x="705247" y="251429"/>
                </a:lnTo>
                <a:lnTo>
                  <a:pt x="776685" y="295915"/>
                </a:lnTo>
                <a:lnTo>
                  <a:pt x="813594" y="318953"/>
                </a:lnTo>
                <a:lnTo>
                  <a:pt x="843756" y="338416"/>
                </a:lnTo>
                <a:lnTo>
                  <a:pt x="855266" y="332458"/>
                </a:lnTo>
                <a:lnTo>
                  <a:pt x="867569" y="326500"/>
                </a:lnTo>
                <a:lnTo>
                  <a:pt x="879872" y="321733"/>
                </a:lnTo>
                <a:lnTo>
                  <a:pt x="892175" y="317364"/>
                </a:lnTo>
                <a:lnTo>
                  <a:pt x="905669" y="312995"/>
                </a:lnTo>
                <a:lnTo>
                  <a:pt x="919163" y="309817"/>
                </a:lnTo>
                <a:lnTo>
                  <a:pt x="933847" y="307037"/>
                </a:lnTo>
                <a:lnTo>
                  <a:pt x="948135" y="304256"/>
                </a:lnTo>
                <a:lnTo>
                  <a:pt x="970756" y="301873"/>
                </a:lnTo>
                <a:lnTo>
                  <a:pt x="992188" y="300284"/>
                </a:lnTo>
                <a:lnTo>
                  <a:pt x="1013222" y="299093"/>
                </a:lnTo>
                <a:lnTo>
                  <a:pt x="1033066" y="298696"/>
                </a:lnTo>
                <a:lnTo>
                  <a:pt x="1052513" y="299490"/>
                </a:lnTo>
                <a:lnTo>
                  <a:pt x="1070769" y="301079"/>
                </a:lnTo>
                <a:lnTo>
                  <a:pt x="1088231" y="302668"/>
                </a:lnTo>
                <a:lnTo>
                  <a:pt x="1105297" y="305051"/>
                </a:lnTo>
                <a:lnTo>
                  <a:pt x="1121172" y="308228"/>
                </a:lnTo>
                <a:lnTo>
                  <a:pt x="1137047" y="311803"/>
                </a:lnTo>
                <a:lnTo>
                  <a:pt x="1151731" y="315775"/>
                </a:lnTo>
                <a:lnTo>
                  <a:pt x="1165622" y="320542"/>
                </a:lnTo>
                <a:lnTo>
                  <a:pt x="1179116" y="324911"/>
                </a:lnTo>
                <a:lnTo>
                  <a:pt x="1191816" y="329677"/>
                </a:lnTo>
                <a:lnTo>
                  <a:pt x="1203722" y="335238"/>
                </a:lnTo>
                <a:lnTo>
                  <a:pt x="1215231" y="340004"/>
                </a:lnTo>
                <a:lnTo>
                  <a:pt x="1226741" y="345565"/>
                </a:lnTo>
                <a:lnTo>
                  <a:pt x="1237060" y="351126"/>
                </a:lnTo>
                <a:lnTo>
                  <a:pt x="1256506" y="362645"/>
                </a:lnTo>
                <a:lnTo>
                  <a:pt x="1274366" y="372972"/>
                </a:lnTo>
                <a:lnTo>
                  <a:pt x="1289844" y="382902"/>
                </a:lnTo>
                <a:lnTo>
                  <a:pt x="1304131" y="391641"/>
                </a:lnTo>
                <a:lnTo>
                  <a:pt x="1310878" y="395613"/>
                </a:lnTo>
                <a:lnTo>
                  <a:pt x="1317228" y="398790"/>
                </a:lnTo>
                <a:lnTo>
                  <a:pt x="1323578" y="401968"/>
                </a:lnTo>
                <a:lnTo>
                  <a:pt x="1329135" y="403954"/>
                </a:lnTo>
                <a:lnTo>
                  <a:pt x="1334691" y="405543"/>
                </a:lnTo>
                <a:lnTo>
                  <a:pt x="1340247" y="406337"/>
                </a:lnTo>
                <a:lnTo>
                  <a:pt x="1345406" y="407132"/>
                </a:lnTo>
                <a:lnTo>
                  <a:pt x="1351360" y="407132"/>
                </a:lnTo>
                <a:lnTo>
                  <a:pt x="1358106" y="406734"/>
                </a:lnTo>
                <a:lnTo>
                  <a:pt x="1364853" y="406337"/>
                </a:lnTo>
                <a:lnTo>
                  <a:pt x="1379538" y="404351"/>
                </a:lnTo>
                <a:lnTo>
                  <a:pt x="1395810" y="401173"/>
                </a:lnTo>
                <a:lnTo>
                  <a:pt x="1412081" y="397201"/>
                </a:lnTo>
                <a:lnTo>
                  <a:pt x="1429544" y="392832"/>
                </a:lnTo>
                <a:lnTo>
                  <a:pt x="1446610" y="387669"/>
                </a:lnTo>
                <a:lnTo>
                  <a:pt x="1463675" y="382505"/>
                </a:lnTo>
                <a:lnTo>
                  <a:pt x="1494631" y="371781"/>
                </a:lnTo>
                <a:lnTo>
                  <a:pt x="1520825" y="362645"/>
                </a:lnTo>
                <a:lnTo>
                  <a:pt x="1545035" y="353112"/>
                </a:lnTo>
                <a:lnTo>
                  <a:pt x="1550988" y="357481"/>
                </a:lnTo>
                <a:lnTo>
                  <a:pt x="1557338" y="363439"/>
                </a:lnTo>
                <a:lnTo>
                  <a:pt x="1566069" y="371383"/>
                </a:lnTo>
                <a:lnTo>
                  <a:pt x="1577578" y="382108"/>
                </a:lnTo>
                <a:lnTo>
                  <a:pt x="1589881" y="395215"/>
                </a:lnTo>
                <a:lnTo>
                  <a:pt x="1604963" y="410309"/>
                </a:lnTo>
                <a:lnTo>
                  <a:pt x="1620838" y="428183"/>
                </a:lnTo>
                <a:lnTo>
                  <a:pt x="1638697" y="449235"/>
                </a:lnTo>
                <a:lnTo>
                  <a:pt x="1656953" y="472670"/>
                </a:lnTo>
                <a:lnTo>
                  <a:pt x="1666875" y="485380"/>
                </a:lnTo>
                <a:lnTo>
                  <a:pt x="1676400" y="498885"/>
                </a:lnTo>
                <a:lnTo>
                  <a:pt x="1686719" y="512787"/>
                </a:lnTo>
                <a:lnTo>
                  <a:pt x="1696641" y="527881"/>
                </a:lnTo>
                <a:lnTo>
                  <a:pt x="1707356" y="542974"/>
                </a:lnTo>
                <a:lnTo>
                  <a:pt x="1717675" y="559657"/>
                </a:lnTo>
                <a:lnTo>
                  <a:pt x="1727994" y="576339"/>
                </a:lnTo>
                <a:lnTo>
                  <a:pt x="1738710" y="594213"/>
                </a:lnTo>
                <a:lnTo>
                  <a:pt x="1749425" y="612882"/>
                </a:lnTo>
                <a:lnTo>
                  <a:pt x="1760141" y="632345"/>
                </a:lnTo>
                <a:lnTo>
                  <a:pt x="1770460" y="651808"/>
                </a:lnTo>
                <a:lnTo>
                  <a:pt x="1781175" y="672859"/>
                </a:lnTo>
                <a:lnTo>
                  <a:pt x="1802606" y="715360"/>
                </a:lnTo>
                <a:lnTo>
                  <a:pt x="1810544" y="731645"/>
                </a:lnTo>
                <a:lnTo>
                  <a:pt x="1813322" y="739192"/>
                </a:lnTo>
                <a:lnTo>
                  <a:pt x="1816100" y="745944"/>
                </a:lnTo>
                <a:lnTo>
                  <a:pt x="1817688" y="752300"/>
                </a:lnTo>
                <a:lnTo>
                  <a:pt x="1818878" y="758258"/>
                </a:lnTo>
                <a:lnTo>
                  <a:pt x="1819275" y="764216"/>
                </a:lnTo>
                <a:lnTo>
                  <a:pt x="1819275" y="769379"/>
                </a:lnTo>
                <a:lnTo>
                  <a:pt x="1818481" y="774543"/>
                </a:lnTo>
                <a:lnTo>
                  <a:pt x="1816497" y="778912"/>
                </a:lnTo>
                <a:lnTo>
                  <a:pt x="1814116" y="783679"/>
                </a:lnTo>
                <a:lnTo>
                  <a:pt x="1810544" y="788445"/>
                </a:lnTo>
                <a:lnTo>
                  <a:pt x="1805781" y="792417"/>
                </a:lnTo>
                <a:lnTo>
                  <a:pt x="1801019" y="796786"/>
                </a:lnTo>
                <a:lnTo>
                  <a:pt x="1794272" y="801155"/>
                </a:lnTo>
                <a:lnTo>
                  <a:pt x="1787128" y="805922"/>
                </a:lnTo>
                <a:lnTo>
                  <a:pt x="1778397" y="810688"/>
                </a:lnTo>
                <a:lnTo>
                  <a:pt x="1769269" y="815852"/>
                </a:lnTo>
                <a:lnTo>
                  <a:pt x="1747044" y="826179"/>
                </a:lnTo>
                <a:lnTo>
                  <a:pt x="1720056" y="838492"/>
                </a:lnTo>
                <a:lnTo>
                  <a:pt x="1687910" y="852394"/>
                </a:lnTo>
                <a:lnTo>
                  <a:pt x="1650206" y="868680"/>
                </a:lnTo>
                <a:lnTo>
                  <a:pt x="1607741" y="888142"/>
                </a:lnTo>
                <a:lnTo>
                  <a:pt x="1568450" y="905619"/>
                </a:lnTo>
                <a:lnTo>
                  <a:pt x="1553766" y="911975"/>
                </a:lnTo>
                <a:lnTo>
                  <a:pt x="1541463" y="916344"/>
                </a:lnTo>
                <a:lnTo>
                  <a:pt x="1531144" y="919521"/>
                </a:lnTo>
                <a:lnTo>
                  <a:pt x="1526778" y="920713"/>
                </a:lnTo>
                <a:lnTo>
                  <a:pt x="1522810" y="921507"/>
                </a:lnTo>
                <a:lnTo>
                  <a:pt x="1518841" y="921905"/>
                </a:lnTo>
                <a:lnTo>
                  <a:pt x="1514872" y="921905"/>
                </a:lnTo>
                <a:lnTo>
                  <a:pt x="1511697" y="921507"/>
                </a:lnTo>
                <a:lnTo>
                  <a:pt x="1508522" y="921110"/>
                </a:lnTo>
                <a:lnTo>
                  <a:pt x="1505347" y="920316"/>
                </a:lnTo>
                <a:lnTo>
                  <a:pt x="1502569" y="919521"/>
                </a:lnTo>
                <a:lnTo>
                  <a:pt x="1496219" y="916344"/>
                </a:lnTo>
                <a:lnTo>
                  <a:pt x="1489869" y="912769"/>
                </a:lnTo>
                <a:lnTo>
                  <a:pt x="1482328" y="907605"/>
                </a:lnTo>
                <a:lnTo>
                  <a:pt x="1472803" y="902045"/>
                </a:lnTo>
                <a:lnTo>
                  <a:pt x="1462485" y="895689"/>
                </a:lnTo>
                <a:lnTo>
                  <a:pt x="1449785" y="888540"/>
                </a:lnTo>
                <a:lnTo>
                  <a:pt x="1433910" y="880993"/>
                </a:lnTo>
                <a:lnTo>
                  <a:pt x="1425178" y="876624"/>
                </a:lnTo>
                <a:lnTo>
                  <a:pt x="1415653" y="870666"/>
                </a:lnTo>
                <a:lnTo>
                  <a:pt x="1404541" y="863516"/>
                </a:lnTo>
                <a:lnTo>
                  <a:pt x="1393428" y="854778"/>
                </a:lnTo>
                <a:lnTo>
                  <a:pt x="1381522" y="845642"/>
                </a:lnTo>
                <a:lnTo>
                  <a:pt x="1368822" y="834917"/>
                </a:lnTo>
                <a:lnTo>
                  <a:pt x="1355725" y="823796"/>
                </a:lnTo>
                <a:lnTo>
                  <a:pt x="1342231" y="811483"/>
                </a:lnTo>
                <a:lnTo>
                  <a:pt x="1314053" y="785267"/>
                </a:lnTo>
                <a:lnTo>
                  <a:pt x="1284288" y="757463"/>
                </a:lnTo>
                <a:lnTo>
                  <a:pt x="1254522" y="728468"/>
                </a:lnTo>
                <a:lnTo>
                  <a:pt x="1225153" y="698677"/>
                </a:lnTo>
                <a:lnTo>
                  <a:pt x="1167606" y="642275"/>
                </a:lnTo>
                <a:lnTo>
                  <a:pt x="1141016" y="616457"/>
                </a:lnTo>
                <a:lnTo>
                  <a:pt x="1116806" y="593816"/>
                </a:lnTo>
                <a:lnTo>
                  <a:pt x="1105694" y="583886"/>
                </a:lnTo>
                <a:lnTo>
                  <a:pt x="1094978" y="574751"/>
                </a:lnTo>
                <a:lnTo>
                  <a:pt x="1085453" y="567204"/>
                </a:lnTo>
                <a:lnTo>
                  <a:pt x="1077119" y="560451"/>
                </a:lnTo>
                <a:lnTo>
                  <a:pt x="1069181" y="554890"/>
                </a:lnTo>
                <a:lnTo>
                  <a:pt x="1062435" y="551316"/>
                </a:lnTo>
                <a:lnTo>
                  <a:pt x="1056878" y="548535"/>
                </a:lnTo>
                <a:lnTo>
                  <a:pt x="1054100" y="547741"/>
                </a:lnTo>
                <a:lnTo>
                  <a:pt x="1052116" y="547741"/>
                </a:lnTo>
                <a:lnTo>
                  <a:pt x="1042591" y="547741"/>
                </a:lnTo>
                <a:lnTo>
                  <a:pt x="1028700" y="548535"/>
                </a:lnTo>
                <a:lnTo>
                  <a:pt x="992585" y="550918"/>
                </a:lnTo>
                <a:lnTo>
                  <a:pt x="949325" y="553302"/>
                </a:lnTo>
                <a:lnTo>
                  <a:pt x="902494" y="556479"/>
                </a:lnTo>
                <a:lnTo>
                  <a:pt x="820341" y="562835"/>
                </a:lnTo>
                <a:lnTo>
                  <a:pt x="784622" y="566012"/>
                </a:lnTo>
                <a:lnTo>
                  <a:pt x="760810" y="542180"/>
                </a:lnTo>
                <a:lnTo>
                  <a:pt x="755650" y="532250"/>
                </a:lnTo>
                <a:lnTo>
                  <a:pt x="752078" y="521526"/>
                </a:lnTo>
                <a:lnTo>
                  <a:pt x="748506" y="511596"/>
                </a:lnTo>
                <a:lnTo>
                  <a:pt x="746522" y="500871"/>
                </a:lnTo>
                <a:lnTo>
                  <a:pt x="745331" y="490544"/>
                </a:lnTo>
                <a:lnTo>
                  <a:pt x="744935" y="480217"/>
                </a:lnTo>
                <a:lnTo>
                  <a:pt x="745728" y="470287"/>
                </a:lnTo>
                <a:lnTo>
                  <a:pt x="746919" y="459959"/>
                </a:lnTo>
                <a:lnTo>
                  <a:pt x="748903" y="450029"/>
                </a:lnTo>
                <a:lnTo>
                  <a:pt x="752078" y="440099"/>
                </a:lnTo>
                <a:lnTo>
                  <a:pt x="755650" y="430566"/>
                </a:lnTo>
                <a:lnTo>
                  <a:pt x="760016" y="420636"/>
                </a:lnTo>
                <a:lnTo>
                  <a:pt x="765175" y="411501"/>
                </a:lnTo>
                <a:lnTo>
                  <a:pt x="771128" y="402365"/>
                </a:lnTo>
                <a:lnTo>
                  <a:pt x="777875" y="393229"/>
                </a:lnTo>
                <a:lnTo>
                  <a:pt x="785019" y="384888"/>
                </a:lnTo>
                <a:lnTo>
                  <a:pt x="749697" y="362645"/>
                </a:lnTo>
                <a:lnTo>
                  <a:pt x="711994" y="339210"/>
                </a:lnTo>
                <a:lnTo>
                  <a:pt x="648494" y="300682"/>
                </a:lnTo>
                <a:lnTo>
                  <a:pt x="635000" y="307037"/>
                </a:lnTo>
                <a:lnTo>
                  <a:pt x="617538" y="316172"/>
                </a:lnTo>
                <a:lnTo>
                  <a:pt x="596503" y="327691"/>
                </a:lnTo>
                <a:lnTo>
                  <a:pt x="572294" y="341593"/>
                </a:lnTo>
                <a:lnTo>
                  <a:pt x="545306" y="357879"/>
                </a:lnTo>
                <a:lnTo>
                  <a:pt x="531019" y="367014"/>
                </a:lnTo>
                <a:lnTo>
                  <a:pt x="516335" y="377341"/>
                </a:lnTo>
                <a:lnTo>
                  <a:pt x="500856" y="387669"/>
                </a:lnTo>
                <a:lnTo>
                  <a:pt x="484585" y="399187"/>
                </a:lnTo>
                <a:lnTo>
                  <a:pt x="467915" y="411501"/>
                </a:lnTo>
                <a:lnTo>
                  <a:pt x="450850" y="424211"/>
                </a:lnTo>
                <a:lnTo>
                  <a:pt x="438150" y="434141"/>
                </a:lnTo>
                <a:lnTo>
                  <a:pt x="432990" y="439702"/>
                </a:lnTo>
                <a:lnTo>
                  <a:pt x="415131" y="456782"/>
                </a:lnTo>
                <a:lnTo>
                  <a:pt x="398859" y="473464"/>
                </a:lnTo>
                <a:lnTo>
                  <a:pt x="382984" y="490544"/>
                </a:lnTo>
                <a:lnTo>
                  <a:pt x="368300" y="506829"/>
                </a:lnTo>
                <a:lnTo>
                  <a:pt x="354409" y="523909"/>
                </a:lnTo>
                <a:lnTo>
                  <a:pt x="341312" y="539797"/>
                </a:lnTo>
                <a:lnTo>
                  <a:pt x="329009" y="555685"/>
                </a:lnTo>
                <a:lnTo>
                  <a:pt x="317500" y="570779"/>
                </a:lnTo>
                <a:lnTo>
                  <a:pt x="387350" y="732042"/>
                </a:lnTo>
                <a:lnTo>
                  <a:pt x="401240" y="724098"/>
                </a:lnTo>
                <a:lnTo>
                  <a:pt x="406400" y="721318"/>
                </a:lnTo>
                <a:lnTo>
                  <a:pt x="413147" y="720523"/>
                </a:lnTo>
                <a:lnTo>
                  <a:pt x="419497" y="719729"/>
                </a:lnTo>
                <a:lnTo>
                  <a:pt x="425053" y="719729"/>
                </a:lnTo>
                <a:lnTo>
                  <a:pt x="430609" y="720523"/>
                </a:lnTo>
                <a:lnTo>
                  <a:pt x="436165" y="721715"/>
                </a:lnTo>
                <a:lnTo>
                  <a:pt x="441325" y="722907"/>
                </a:lnTo>
                <a:lnTo>
                  <a:pt x="446484" y="724495"/>
                </a:lnTo>
                <a:lnTo>
                  <a:pt x="450850" y="726482"/>
                </a:lnTo>
                <a:lnTo>
                  <a:pt x="455215" y="729262"/>
                </a:lnTo>
                <a:lnTo>
                  <a:pt x="459581" y="731645"/>
                </a:lnTo>
                <a:lnTo>
                  <a:pt x="463550" y="734823"/>
                </a:lnTo>
                <a:lnTo>
                  <a:pt x="467519" y="738000"/>
                </a:lnTo>
                <a:lnTo>
                  <a:pt x="474265" y="744753"/>
                </a:lnTo>
                <a:lnTo>
                  <a:pt x="481013" y="752300"/>
                </a:lnTo>
                <a:lnTo>
                  <a:pt x="486966" y="759846"/>
                </a:lnTo>
                <a:lnTo>
                  <a:pt x="492125" y="768188"/>
                </a:lnTo>
                <a:lnTo>
                  <a:pt x="502047" y="783281"/>
                </a:lnTo>
                <a:lnTo>
                  <a:pt x="506413" y="790034"/>
                </a:lnTo>
                <a:lnTo>
                  <a:pt x="510778" y="795992"/>
                </a:lnTo>
                <a:lnTo>
                  <a:pt x="515541" y="800361"/>
                </a:lnTo>
                <a:lnTo>
                  <a:pt x="517525" y="802744"/>
                </a:lnTo>
                <a:lnTo>
                  <a:pt x="519510" y="803936"/>
                </a:lnTo>
                <a:lnTo>
                  <a:pt x="525860" y="807511"/>
                </a:lnTo>
                <a:lnTo>
                  <a:pt x="531416" y="811483"/>
                </a:lnTo>
                <a:lnTo>
                  <a:pt x="536972" y="815852"/>
                </a:lnTo>
                <a:lnTo>
                  <a:pt x="541735" y="819427"/>
                </a:lnTo>
                <a:lnTo>
                  <a:pt x="550466" y="827371"/>
                </a:lnTo>
                <a:lnTo>
                  <a:pt x="558006" y="834917"/>
                </a:lnTo>
                <a:lnTo>
                  <a:pt x="564356" y="843259"/>
                </a:lnTo>
                <a:lnTo>
                  <a:pt x="569516" y="850806"/>
                </a:lnTo>
                <a:lnTo>
                  <a:pt x="573881" y="858352"/>
                </a:lnTo>
                <a:lnTo>
                  <a:pt x="577850" y="865899"/>
                </a:lnTo>
                <a:lnTo>
                  <a:pt x="584597" y="879404"/>
                </a:lnTo>
                <a:lnTo>
                  <a:pt x="587375" y="885759"/>
                </a:lnTo>
                <a:lnTo>
                  <a:pt x="590550" y="891717"/>
                </a:lnTo>
                <a:lnTo>
                  <a:pt x="594122" y="896881"/>
                </a:lnTo>
                <a:lnTo>
                  <a:pt x="598091" y="901250"/>
                </a:lnTo>
                <a:lnTo>
                  <a:pt x="602456" y="905619"/>
                </a:lnTo>
                <a:lnTo>
                  <a:pt x="604838" y="907208"/>
                </a:lnTo>
                <a:lnTo>
                  <a:pt x="607616" y="908797"/>
                </a:lnTo>
                <a:lnTo>
                  <a:pt x="613569" y="912372"/>
                </a:lnTo>
                <a:lnTo>
                  <a:pt x="618728" y="915549"/>
                </a:lnTo>
                <a:lnTo>
                  <a:pt x="624285" y="919124"/>
                </a:lnTo>
                <a:lnTo>
                  <a:pt x="629047" y="922699"/>
                </a:lnTo>
                <a:lnTo>
                  <a:pt x="633413" y="926274"/>
                </a:lnTo>
                <a:lnTo>
                  <a:pt x="637778" y="929849"/>
                </a:lnTo>
                <a:lnTo>
                  <a:pt x="645319" y="938190"/>
                </a:lnTo>
                <a:lnTo>
                  <a:pt x="651669" y="946134"/>
                </a:lnTo>
                <a:lnTo>
                  <a:pt x="657622" y="954078"/>
                </a:lnTo>
                <a:lnTo>
                  <a:pt x="661988" y="962022"/>
                </a:lnTo>
                <a:lnTo>
                  <a:pt x="665956" y="969966"/>
                </a:lnTo>
                <a:lnTo>
                  <a:pt x="669528" y="977116"/>
                </a:lnTo>
                <a:lnTo>
                  <a:pt x="671910" y="983868"/>
                </a:lnTo>
                <a:lnTo>
                  <a:pt x="673894" y="990223"/>
                </a:lnTo>
                <a:lnTo>
                  <a:pt x="675085" y="995784"/>
                </a:lnTo>
                <a:lnTo>
                  <a:pt x="677069" y="1003331"/>
                </a:lnTo>
                <a:lnTo>
                  <a:pt x="677466" y="1006509"/>
                </a:lnTo>
                <a:lnTo>
                  <a:pt x="681038" y="1008892"/>
                </a:lnTo>
                <a:lnTo>
                  <a:pt x="691356" y="1016439"/>
                </a:lnTo>
                <a:lnTo>
                  <a:pt x="698103" y="1021999"/>
                </a:lnTo>
                <a:lnTo>
                  <a:pt x="705644" y="1028752"/>
                </a:lnTo>
                <a:lnTo>
                  <a:pt x="713185" y="1036299"/>
                </a:lnTo>
                <a:lnTo>
                  <a:pt x="721519" y="1045037"/>
                </a:lnTo>
                <a:lnTo>
                  <a:pt x="729456" y="1055364"/>
                </a:lnTo>
                <a:lnTo>
                  <a:pt x="733425" y="1060925"/>
                </a:lnTo>
                <a:lnTo>
                  <a:pt x="737394" y="1066486"/>
                </a:lnTo>
                <a:lnTo>
                  <a:pt x="740966" y="1072047"/>
                </a:lnTo>
                <a:lnTo>
                  <a:pt x="744538" y="1078005"/>
                </a:lnTo>
                <a:lnTo>
                  <a:pt x="747316" y="1084757"/>
                </a:lnTo>
                <a:lnTo>
                  <a:pt x="750094" y="1091112"/>
                </a:lnTo>
                <a:lnTo>
                  <a:pt x="753269" y="1097865"/>
                </a:lnTo>
                <a:lnTo>
                  <a:pt x="755253" y="1105014"/>
                </a:lnTo>
                <a:lnTo>
                  <a:pt x="757635" y="1112164"/>
                </a:lnTo>
                <a:lnTo>
                  <a:pt x="759222" y="1120108"/>
                </a:lnTo>
                <a:lnTo>
                  <a:pt x="760016" y="1128052"/>
                </a:lnTo>
                <a:lnTo>
                  <a:pt x="760810" y="1135599"/>
                </a:lnTo>
                <a:lnTo>
                  <a:pt x="760810" y="1143940"/>
                </a:lnTo>
                <a:lnTo>
                  <a:pt x="760413" y="1152281"/>
                </a:lnTo>
                <a:lnTo>
                  <a:pt x="760016" y="1157048"/>
                </a:lnTo>
                <a:lnTo>
                  <a:pt x="759222" y="1162211"/>
                </a:lnTo>
                <a:lnTo>
                  <a:pt x="756841" y="1171347"/>
                </a:lnTo>
                <a:lnTo>
                  <a:pt x="753666" y="1181277"/>
                </a:lnTo>
                <a:lnTo>
                  <a:pt x="749697" y="1190016"/>
                </a:lnTo>
                <a:lnTo>
                  <a:pt x="744935" y="1199151"/>
                </a:lnTo>
                <a:lnTo>
                  <a:pt x="739378" y="1207492"/>
                </a:lnTo>
                <a:lnTo>
                  <a:pt x="733028" y="1216628"/>
                </a:lnTo>
                <a:lnTo>
                  <a:pt x="726281" y="1224572"/>
                </a:lnTo>
                <a:lnTo>
                  <a:pt x="864394" y="1334200"/>
                </a:lnTo>
                <a:lnTo>
                  <a:pt x="871538" y="1340158"/>
                </a:lnTo>
                <a:lnTo>
                  <a:pt x="871935" y="1340555"/>
                </a:lnTo>
                <a:lnTo>
                  <a:pt x="872728" y="1340555"/>
                </a:lnTo>
                <a:lnTo>
                  <a:pt x="891381" y="1356046"/>
                </a:lnTo>
                <a:lnTo>
                  <a:pt x="908050" y="1369153"/>
                </a:lnTo>
                <a:lnTo>
                  <a:pt x="915194" y="1374317"/>
                </a:lnTo>
                <a:lnTo>
                  <a:pt x="921941" y="1379083"/>
                </a:lnTo>
                <a:lnTo>
                  <a:pt x="927894" y="1382658"/>
                </a:lnTo>
                <a:lnTo>
                  <a:pt x="933847" y="1386233"/>
                </a:lnTo>
                <a:lnTo>
                  <a:pt x="939006" y="1388219"/>
                </a:lnTo>
                <a:lnTo>
                  <a:pt x="944563" y="1389808"/>
                </a:lnTo>
                <a:lnTo>
                  <a:pt x="949722" y="1390205"/>
                </a:lnTo>
                <a:lnTo>
                  <a:pt x="954881" y="1390205"/>
                </a:lnTo>
                <a:lnTo>
                  <a:pt x="960041" y="1389411"/>
                </a:lnTo>
                <a:lnTo>
                  <a:pt x="965200" y="1387822"/>
                </a:lnTo>
                <a:lnTo>
                  <a:pt x="971153" y="1385041"/>
                </a:lnTo>
                <a:lnTo>
                  <a:pt x="977106" y="1381467"/>
                </a:lnTo>
                <a:lnTo>
                  <a:pt x="983456" y="1376700"/>
                </a:lnTo>
                <a:lnTo>
                  <a:pt x="990203" y="1371934"/>
                </a:lnTo>
                <a:lnTo>
                  <a:pt x="994966" y="1367962"/>
                </a:lnTo>
                <a:lnTo>
                  <a:pt x="998538" y="1364387"/>
                </a:lnTo>
                <a:lnTo>
                  <a:pt x="1002506" y="1360415"/>
                </a:lnTo>
                <a:lnTo>
                  <a:pt x="1005285" y="1356443"/>
                </a:lnTo>
                <a:lnTo>
                  <a:pt x="1008063" y="1353265"/>
                </a:lnTo>
                <a:lnTo>
                  <a:pt x="1009650" y="1349691"/>
                </a:lnTo>
                <a:lnTo>
                  <a:pt x="1010841" y="1346513"/>
                </a:lnTo>
                <a:lnTo>
                  <a:pt x="1011238" y="1343732"/>
                </a:lnTo>
                <a:lnTo>
                  <a:pt x="1011238" y="1341746"/>
                </a:lnTo>
                <a:lnTo>
                  <a:pt x="1010841" y="1339760"/>
                </a:lnTo>
                <a:lnTo>
                  <a:pt x="1009650" y="1336980"/>
                </a:lnTo>
                <a:lnTo>
                  <a:pt x="1008460" y="1334994"/>
                </a:lnTo>
                <a:lnTo>
                  <a:pt x="1007269" y="1334200"/>
                </a:lnTo>
                <a:lnTo>
                  <a:pt x="972344" y="1296466"/>
                </a:lnTo>
                <a:lnTo>
                  <a:pt x="846138" y="1173333"/>
                </a:lnTo>
                <a:lnTo>
                  <a:pt x="843756" y="1170950"/>
                </a:lnTo>
                <a:lnTo>
                  <a:pt x="841772" y="1168169"/>
                </a:lnTo>
                <a:lnTo>
                  <a:pt x="839788" y="1164992"/>
                </a:lnTo>
                <a:lnTo>
                  <a:pt x="838200" y="1162211"/>
                </a:lnTo>
                <a:lnTo>
                  <a:pt x="837010" y="1158637"/>
                </a:lnTo>
                <a:lnTo>
                  <a:pt x="836216" y="1155856"/>
                </a:lnTo>
                <a:lnTo>
                  <a:pt x="835819" y="1152281"/>
                </a:lnTo>
                <a:lnTo>
                  <a:pt x="835422" y="1149104"/>
                </a:lnTo>
                <a:lnTo>
                  <a:pt x="835819" y="1145529"/>
                </a:lnTo>
                <a:lnTo>
                  <a:pt x="836216" y="1142351"/>
                </a:lnTo>
                <a:lnTo>
                  <a:pt x="836613" y="1138777"/>
                </a:lnTo>
                <a:lnTo>
                  <a:pt x="837803" y="1135996"/>
                </a:lnTo>
                <a:lnTo>
                  <a:pt x="839391" y="1132421"/>
                </a:lnTo>
                <a:lnTo>
                  <a:pt x="840978" y="1129641"/>
                </a:lnTo>
                <a:lnTo>
                  <a:pt x="842963" y="1126861"/>
                </a:lnTo>
                <a:lnTo>
                  <a:pt x="845741" y="1124080"/>
                </a:lnTo>
                <a:lnTo>
                  <a:pt x="848122" y="1121697"/>
                </a:lnTo>
                <a:lnTo>
                  <a:pt x="850900" y="1119314"/>
                </a:lnTo>
                <a:lnTo>
                  <a:pt x="854075" y="1117725"/>
                </a:lnTo>
                <a:lnTo>
                  <a:pt x="856853" y="1116136"/>
                </a:lnTo>
                <a:lnTo>
                  <a:pt x="860028" y="1115342"/>
                </a:lnTo>
                <a:lnTo>
                  <a:pt x="863203" y="1114547"/>
                </a:lnTo>
                <a:lnTo>
                  <a:pt x="866775" y="1113753"/>
                </a:lnTo>
                <a:lnTo>
                  <a:pt x="869950" y="1113753"/>
                </a:lnTo>
                <a:lnTo>
                  <a:pt x="873522" y="1113753"/>
                </a:lnTo>
                <a:lnTo>
                  <a:pt x="876697" y="1114150"/>
                </a:lnTo>
                <a:lnTo>
                  <a:pt x="879872" y="1114944"/>
                </a:lnTo>
                <a:lnTo>
                  <a:pt x="883047" y="1116136"/>
                </a:lnTo>
                <a:lnTo>
                  <a:pt x="886222" y="1117328"/>
                </a:lnTo>
                <a:lnTo>
                  <a:pt x="889000" y="1118916"/>
                </a:lnTo>
                <a:lnTo>
                  <a:pt x="891778" y="1121300"/>
                </a:lnTo>
                <a:lnTo>
                  <a:pt x="894953" y="1123286"/>
                </a:lnTo>
                <a:lnTo>
                  <a:pt x="1063625" y="1287330"/>
                </a:lnTo>
                <a:lnTo>
                  <a:pt x="1063625" y="1286933"/>
                </a:lnTo>
                <a:lnTo>
                  <a:pt x="1071563" y="1294877"/>
                </a:lnTo>
                <a:lnTo>
                  <a:pt x="1073944" y="1298054"/>
                </a:lnTo>
                <a:lnTo>
                  <a:pt x="1092200" y="1315531"/>
                </a:lnTo>
                <a:lnTo>
                  <a:pt x="1110060" y="1332611"/>
                </a:lnTo>
                <a:lnTo>
                  <a:pt x="1117203" y="1339760"/>
                </a:lnTo>
                <a:lnTo>
                  <a:pt x="1123950" y="1345718"/>
                </a:lnTo>
                <a:lnTo>
                  <a:pt x="1130300" y="1350485"/>
                </a:lnTo>
                <a:lnTo>
                  <a:pt x="1135460" y="1354060"/>
                </a:lnTo>
                <a:lnTo>
                  <a:pt x="1141016" y="1356443"/>
                </a:lnTo>
                <a:lnTo>
                  <a:pt x="1145778" y="1358429"/>
                </a:lnTo>
                <a:lnTo>
                  <a:pt x="1150938" y="1359223"/>
                </a:lnTo>
                <a:lnTo>
                  <a:pt x="1155303" y="1358826"/>
                </a:lnTo>
                <a:lnTo>
                  <a:pt x="1160066" y="1357635"/>
                </a:lnTo>
                <a:lnTo>
                  <a:pt x="1164828" y="1354854"/>
                </a:lnTo>
                <a:lnTo>
                  <a:pt x="1169591" y="1351677"/>
                </a:lnTo>
                <a:lnTo>
                  <a:pt x="1175147" y="1347307"/>
                </a:lnTo>
                <a:lnTo>
                  <a:pt x="1181100" y="1341746"/>
                </a:lnTo>
                <a:lnTo>
                  <a:pt x="1187847" y="1335788"/>
                </a:lnTo>
                <a:lnTo>
                  <a:pt x="1193403" y="1330228"/>
                </a:lnTo>
                <a:lnTo>
                  <a:pt x="1198166" y="1324667"/>
                </a:lnTo>
                <a:lnTo>
                  <a:pt x="1201738" y="1319106"/>
                </a:lnTo>
                <a:lnTo>
                  <a:pt x="1205310" y="1313942"/>
                </a:lnTo>
                <a:lnTo>
                  <a:pt x="1207294" y="1309176"/>
                </a:lnTo>
                <a:lnTo>
                  <a:pt x="1209278" y="1304807"/>
                </a:lnTo>
                <a:lnTo>
                  <a:pt x="1210469" y="1300835"/>
                </a:lnTo>
                <a:lnTo>
                  <a:pt x="1211263" y="1297260"/>
                </a:lnTo>
                <a:lnTo>
                  <a:pt x="1211660" y="1293288"/>
                </a:lnTo>
                <a:lnTo>
                  <a:pt x="1211660" y="1290507"/>
                </a:lnTo>
                <a:lnTo>
                  <a:pt x="1211263" y="1287330"/>
                </a:lnTo>
                <a:lnTo>
                  <a:pt x="1210072" y="1284947"/>
                </a:lnTo>
                <a:lnTo>
                  <a:pt x="1208485" y="1280180"/>
                </a:lnTo>
                <a:lnTo>
                  <a:pt x="1206897" y="1277400"/>
                </a:lnTo>
                <a:lnTo>
                  <a:pt x="1161653" y="1233310"/>
                </a:lnTo>
                <a:lnTo>
                  <a:pt x="1159272" y="1230530"/>
                </a:lnTo>
                <a:lnTo>
                  <a:pt x="1156494" y="1227352"/>
                </a:lnTo>
                <a:lnTo>
                  <a:pt x="1154906" y="1224175"/>
                </a:lnTo>
                <a:lnTo>
                  <a:pt x="1153319" y="1220600"/>
                </a:lnTo>
                <a:lnTo>
                  <a:pt x="927894" y="1004920"/>
                </a:lnTo>
                <a:lnTo>
                  <a:pt x="925116" y="1002139"/>
                </a:lnTo>
                <a:lnTo>
                  <a:pt x="923131" y="999359"/>
                </a:lnTo>
                <a:lnTo>
                  <a:pt x="921544" y="996181"/>
                </a:lnTo>
                <a:lnTo>
                  <a:pt x="919560" y="993401"/>
                </a:lnTo>
                <a:lnTo>
                  <a:pt x="918369" y="989826"/>
                </a:lnTo>
                <a:lnTo>
                  <a:pt x="917575" y="986648"/>
                </a:lnTo>
                <a:lnTo>
                  <a:pt x="917178" y="983074"/>
                </a:lnTo>
                <a:lnTo>
                  <a:pt x="916781" y="979896"/>
                </a:lnTo>
                <a:lnTo>
                  <a:pt x="916781" y="976321"/>
                </a:lnTo>
                <a:lnTo>
                  <a:pt x="917178" y="973144"/>
                </a:lnTo>
                <a:lnTo>
                  <a:pt x="917972" y="969569"/>
                </a:lnTo>
                <a:lnTo>
                  <a:pt x="919163" y="966391"/>
                </a:lnTo>
                <a:lnTo>
                  <a:pt x="920750" y="962816"/>
                </a:lnTo>
                <a:lnTo>
                  <a:pt x="922338" y="960036"/>
                </a:lnTo>
                <a:lnTo>
                  <a:pt x="924322" y="956858"/>
                </a:lnTo>
                <a:lnTo>
                  <a:pt x="927100" y="954078"/>
                </a:lnTo>
                <a:lnTo>
                  <a:pt x="929481" y="952092"/>
                </a:lnTo>
                <a:lnTo>
                  <a:pt x="932260" y="949311"/>
                </a:lnTo>
                <a:lnTo>
                  <a:pt x="935435" y="947723"/>
                </a:lnTo>
                <a:lnTo>
                  <a:pt x="938213" y="946134"/>
                </a:lnTo>
                <a:lnTo>
                  <a:pt x="941785" y="944942"/>
                </a:lnTo>
                <a:lnTo>
                  <a:pt x="944960" y="944148"/>
                </a:lnTo>
                <a:lnTo>
                  <a:pt x="948531" y="943353"/>
                </a:lnTo>
                <a:lnTo>
                  <a:pt x="951706" y="942956"/>
                </a:lnTo>
                <a:lnTo>
                  <a:pt x="955278" y="942956"/>
                </a:lnTo>
                <a:lnTo>
                  <a:pt x="958453" y="943353"/>
                </a:lnTo>
                <a:lnTo>
                  <a:pt x="962025" y="944545"/>
                </a:lnTo>
                <a:lnTo>
                  <a:pt x="965200" y="945737"/>
                </a:lnTo>
                <a:lnTo>
                  <a:pt x="968772" y="946928"/>
                </a:lnTo>
                <a:lnTo>
                  <a:pt x="971550" y="948517"/>
                </a:lnTo>
                <a:lnTo>
                  <a:pt x="974725" y="950900"/>
                </a:lnTo>
                <a:lnTo>
                  <a:pt x="977503" y="953284"/>
                </a:lnTo>
                <a:lnTo>
                  <a:pt x="1214041" y="1179291"/>
                </a:lnTo>
                <a:lnTo>
                  <a:pt x="1216819" y="1182469"/>
                </a:lnTo>
                <a:lnTo>
                  <a:pt x="1235472" y="1199946"/>
                </a:lnTo>
                <a:lnTo>
                  <a:pt x="1254125" y="1217422"/>
                </a:lnTo>
                <a:lnTo>
                  <a:pt x="1262063" y="1224572"/>
                </a:lnTo>
                <a:lnTo>
                  <a:pt x="1268810" y="1230530"/>
                </a:lnTo>
                <a:lnTo>
                  <a:pt x="1275556" y="1235694"/>
                </a:lnTo>
                <a:lnTo>
                  <a:pt x="1281510" y="1239269"/>
                </a:lnTo>
                <a:lnTo>
                  <a:pt x="1287066" y="1242049"/>
                </a:lnTo>
                <a:lnTo>
                  <a:pt x="1292622" y="1244035"/>
                </a:lnTo>
                <a:lnTo>
                  <a:pt x="1297385" y="1244432"/>
                </a:lnTo>
                <a:lnTo>
                  <a:pt x="1299766" y="1244432"/>
                </a:lnTo>
                <a:lnTo>
                  <a:pt x="1302147" y="1244035"/>
                </a:lnTo>
                <a:lnTo>
                  <a:pt x="1307306" y="1242843"/>
                </a:lnTo>
                <a:lnTo>
                  <a:pt x="1312863" y="1240063"/>
                </a:lnTo>
                <a:lnTo>
                  <a:pt x="1317625" y="1236885"/>
                </a:lnTo>
                <a:lnTo>
                  <a:pt x="1323578" y="1232516"/>
                </a:lnTo>
                <a:lnTo>
                  <a:pt x="1329928" y="1226955"/>
                </a:lnTo>
                <a:lnTo>
                  <a:pt x="1336675" y="1220600"/>
                </a:lnTo>
                <a:lnTo>
                  <a:pt x="1343422" y="1213848"/>
                </a:lnTo>
                <a:lnTo>
                  <a:pt x="1348978" y="1207492"/>
                </a:lnTo>
                <a:lnTo>
                  <a:pt x="1352947" y="1201932"/>
                </a:lnTo>
                <a:lnTo>
                  <a:pt x="1356122" y="1196371"/>
                </a:lnTo>
                <a:lnTo>
                  <a:pt x="1358503" y="1191207"/>
                </a:lnTo>
                <a:lnTo>
                  <a:pt x="1360488" y="1186044"/>
                </a:lnTo>
                <a:lnTo>
                  <a:pt x="1361281" y="1182072"/>
                </a:lnTo>
                <a:lnTo>
                  <a:pt x="1361678" y="1178099"/>
                </a:lnTo>
                <a:lnTo>
                  <a:pt x="1361281" y="1174922"/>
                </a:lnTo>
                <a:lnTo>
                  <a:pt x="1360885" y="1171744"/>
                </a:lnTo>
                <a:lnTo>
                  <a:pt x="1359694" y="1168964"/>
                </a:lnTo>
                <a:lnTo>
                  <a:pt x="1359297" y="1166581"/>
                </a:lnTo>
                <a:lnTo>
                  <a:pt x="1357710" y="1164197"/>
                </a:lnTo>
                <a:lnTo>
                  <a:pt x="1356916" y="1163006"/>
                </a:lnTo>
                <a:lnTo>
                  <a:pt x="1309688" y="1118519"/>
                </a:lnTo>
                <a:lnTo>
                  <a:pt x="1307703" y="1116533"/>
                </a:lnTo>
                <a:lnTo>
                  <a:pt x="1306116" y="1114150"/>
                </a:lnTo>
                <a:lnTo>
                  <a:pt x="1302544" y="1108986"/>
                </a:lnTo>
                <a:lnTo>
                  <a:pt x="1299369" y="1105412"/>
                </a:lnTo>
                <a:lnTo>
                  <a:pt x="1279128" y="1084757"/>
                </a:lnTo>
                <a:lnTo>
                  <a:pt x="1278335" y="1084360"/>
                </a:lnTo>
                <a:lnTo>
                  <a:pt x="1048941" y="854778"/>
                </a:lnTo>
                <a:lnTo>
                  <a:pt x="1046163" y="851997"/>
                </a:lnTo>
                <a:lnTo>
                  <a:pt x="1044178" y="849217"/>
                </a:lnTo>
                <a:lnTo>
                  <a:pt x="1042591" y="846039"/>
                </a:lnTo>
                <a:lnTo>
                  <a:pt x="1041003" y="843259"/>
                </a:lnTo>
                <a:lnTo>
                  <a:pt x="1039813" y="839684"/>
                </a:lnTo>
                <a:lnTo>
                  <a:pt x="1039019" y="836506"/>
                </a:lnTo>
                <a:lnTo>
                  <a:pt x="1038622" y="832931"/>
                </a:lnTo>
                <a:lnTo>
                  <a:pt x="1038622" y="829754"/>
                </a:lnTo>
                <a:lnTo>
                  <a:pt x="1038622" y="826179"/>
                </a:lnTo>
                <a:lnTo>
                  <a:pt x="1039019" y="823001"/>
                </a:lnTo>
                <a:lnTo>
                  <a:pt x="1039813" y="819427"/>
                </a:lnTo>
                <a:lnTo>
                  <a:pt x="1041003" y="816249"/>
                </a:lnTo>
                <a:lnTo>
                  <a:pt x="1042591" y="813071"/>
                </a:lnTo>
                <a:lnTo>
                  <a:pt x="1044178" y="810291"/>
                </a:lnTo>
                <a:lnTo>
                  <a:pt x="1046163" y="807113"/>
                </a:lnTo>
                <a:lnTo>
                  <a:pt x="1048941" y="804730"/>
                </a:lnTo>
                <a:lnTo>
                  <a:pt x="1051719" y="802347"/>
                </a:lnTo>
                <a:lnTo>
                  <a:pt x="1054100" y="799964"/>
                </a:lnTo>
                <a:lnTo>
                  <a:pt x="1057672" y="798375"/>
                </a:lnTo>
                <a:lnTo>
                  <a:pt x="1060450" y="796786"/>
                </a:lnTo>
                <a:lnTo>
                  <a:pt x="1064022" y="795595"/>
                </a:lnTo>
                <a:lnTo>
                  <a:pt x="1067197" y="794800"/>
                </a:lnTo>
                <a:lnTo>
                  <a:pt x="1070769" y="794006"/>
                </a:lnTo>
                <a:lnTo>
                  <a:pt x="1073944" y="794006"/>
                </a:lnTo>
                <a:lnTo>
                  <a:pt x="1077516" y="794006"/>
                </a:lnTo>
                <a:lnTo>
                  <a:pt x="1080691" y="794800"/>
                </a:lnTo>
                <a:lnTo>
                  <a:pt x="1084263" y="795595"/>
                </a:lnTo>
                <a:lnTo>
                  <a:pt x="1087041" y="796786"/>
                </a:lnTo>
                <a:lnTo>
                  <a:pt x="1090613" y="798375"/>
                </a:lnTo>
                <a:lnTo>
                  <a:pt x="1093391" y="799964"/>
                </a:lnTo>
                <a:lnTo>
                  <a:pt x="1096566" y="802347"/>
                </a:lnTo>
                <a:lnTo>
                  <a:pt x="1098947" y="804730"/>
                </a:lnTo>
                <a:lnTo>
                  <a:pt x="1328738" y="1034313"/>
                </a:lnTo>
                <a:lnTo>
                  <a:pt x="1331119" y="1037093"/>
                </a:lnTo>
                <a:lnTo>
                  <a:pt x="1349375" y="1055364"/>
                </a:lnTo>
                <a:lnTo>
                  <a:pt x="1364456" y="1070061"/>
                </a:lnTo>
                <a:lnTo>
                  <a:pt x="1371600" y="1076813"/>
                </a:lnTo>
                <a:lnTo>
                  <a:pt x="1378347" y="1083168"/>
                </a:lnTo>
                <a:lnTo>
                  <a:pt x="1385094" y="1088729"/>
                </a:lnTo>
                <a:lnTo>
                  <a:pt x="1391444" y="1093496"/>
                </a:lnTo>
                <a:lnTo>
                  <a:pt x="1397397" y="1096673"/>
                </a:lnTo>
                <a:lnTo>
                  <a:pt x="1400175" y="1097865"/>
                </a:lnTo>
                <a:lnTo>
                  <a:pt x="1402953" y="1098659"/>
                </a:lnTo>
                <a:lnTo>
                  <a:pt x="1404541" y="1099056"/>
                </a:lnTo>
                <a:lnTo>
                  <a:pt x="1407716" y="1099851"/>
                </a:lnTo>
                <a:lnTo>
                  <a:pt x="1410891" y="1099056"/>
                </a:lnTo>
                <a:lnTo>
                  <a:pt x="1415653" y="1098262"/>
                </a:lnTo>
                <a:lnTo>
                  <a:pt x="1421210" y="1095879"/>
                </a:lnTo>
                <a:lnTo>
                  <a:pt x="1424385" y="1093893"/>
                </a:lnTo>
                <a:lnTo>
                  <a:pt x="1427956" y="1091112"/>
                </a:lnTo>
                <a:lnTo>
                  <a:pt x="1431528" y="1088729"/>
                </a:lnTo>
                <a:lnTo>
                  <a:pt x="1435894" y="1084757"/>
                </a:lnTo>
                <a:lnTo>
                  <a:pt x="1440260" y="1081182"/>
                </a:lnTo>
                <a:lnTo>
                  <a:pt x="1445419" y="1076019"/>
                </a:lnTo>
                <a:lnTo>
                  <a:pt x="1452166" y="1068869"/>
                </a:lnTo>
                <a:lnTo>
                  <a:pt x="1457325" y="1062514"/>
                </a:lnTo>
                <a:lnTo>
                  <a:pt x="1461294" y="1056159"/>
                </a:lnTo>
                <a:lnTo>
                  <a:pt x="1464866" y="1050201"/>
                </a:lnTo>
                <a:lnTo>
                  <a:pt x="1466850" y="1044640"/>
                </a:lnTo>
                <a:lnTo>
                  <a:pt x="1468835" y="1039873"/>
                </a:lnTo>
                <a:lnTo>
                  <a:pt x="1469628" y="1035504"/>
                </a:lnTo>
                <a:lnTo>
                  <a:pt x="1470025" y="1031135"/>
                </a:lnTo>
                <a:lnTo>
                  <a:pt x="1469628" y="1027560"/>
                </a:lnTo>
                <a:lnTo>
                  <a:pt x="1469231" y="1024383"/>
                </a:lnTo>
                <a:lnTo>
                  <a:pt x="1468041" y="1021602"/>
                </a:lnTo>
                <a:lnTo>
                  <a:pt x="1467247" y="1019616"/>
                </a:lnTo>
                <a:lnTo>
                  <a:pt x="1465660" y="1016041"/>
                </a:lnTo>
                <a:lnTo>
                  <a:pt x="1464866" y="1015247"/>
                </a:lnTo>
                <a:lnTo>
                  <a:pt x="1419225" y="969966"/>
                </a:lnTo>
                <a:lnTo>
                  <a:pt x="1416844" y="967583"/>
                </a:lnTo>
                <a:lnTo>
                  <a:pt x="1414860" y="964802"/>
                </a:lnTo>
                <a:lnTo>
                  <a:pt x="1412478" y="961625"/>
                </a:lnTo>
                <a:lnTo>
                  <a:pt x="1411288" y="958447"/>
                </a:lnTo>
                <a:lnTo>
                  <a:pt x="1410097" y="955270"/>
                </a:lnTo>
                <a:lnTo>
                  <a:pt x="1409303" y="952092"/>
                </a:lnTo>
                <a:lnTo>
                  <a:pt x="1408906" y="948517"/>
                </a:lnTo>
                <a:lnTo>
                  <a:pt x="1408510" y="945339"/>
                </a:lnTo>
                <a:lnTo>
                  <a:pt x="1408906" y="941765"/>
                </a:lnTo>
                <a:lnTo>
                  <a:pt x="1409303" y="938587"/>
                </a:lnTo>
                <a:lnTo>
                  <a:pt x="1410097" y="935012"/>
                </a:lnTo>
                <a:lnTo>
                  <a:pt x="1410891" y="931835"/>
                </a:lnTo>
                <a:lnTo>
                  <a:pt x="1412478" y="928657"/>
                </a:lnTo>
                <a:lnTo>
                  <a:pt x="1414463" y="925479"/>
                </a:lnTo>
                <a:lnTo>
                  <a:pt x="1416447" y="922302"/>
                </a:lnTo>
                <a:lnTo>
                  <a:pt x="1418828" y="919919"/>
                </a:lnTo>
                <a:lnTo>
                  <a:pt x="1421606" y="917535"/>
                </a:lnTo>
                <a:lnTo>
                  <a:pt x="1424385" y="915152"/>
                </a:lnTo>
                <a:lnTo>
                  <a:pt x="1427163" y="913563"/>
                </a:lnTo>
                <a:lnTo>
                  <a:pt x="1430338" y="911975"/>
                </a:lnTo>
                <a:lnTo>
                  <a:pt x="1433513" y="910783"/>
                </a:lnTo>
                <a:lnTo>
                  <a:pt x="1437085" y="909989"/>
                </a:lnTo>
                <a:lnTo>
                  <a:pt x="1440260" y="909194"/>
                </a:lnTo>
                <a:lnTo>
                  <a:pt x="1443831" y="909194"/>
                </a:lnTo>
                <a:lnTo>
                  <a:pt x="1447006" y="909194"/>
                </a:lnTo>
                <a:lnTo>
                  <a:pt x="1450578" y="909989"/>
                </a:lnTo>
                <a:lnTo>
                  <a:pt x="1453753" y="910783"/>
                </a:lnTo>
                <a:lnTo>
                  <a:pt x="1457325" y="911975"/>
                </a:lnTo>
                <a:lnTo>
                  <a:pt x="1460103" y="913166"/>
                </a:lnTo>
                <a:lnTo>
                  <a:pt x="1463278" y="914755"/>
                </a:lnTo>
                <a:lnTo>
                  <a:pt x="1466056" y="917138"/>
                </a:lnTo>
                <a:lnTo>
                  <a:pt x="1469231" y="919521"/>
                </a:lnTo>
                <a:lnTo>
                  <a:pt x="1516460" y="966391"/>
                </a:lnTo>
                <a:lnTo>
                  <a:pt x="1520825" y="971952"/>
                </a:lnTo>
                <a:lnTo>
                  <a:pt x="1525191" y="978307"/>
                </a:lnTo>
                <a:lnTo>
                  <a:pt x="1528763" y="985060"/>
                </a:lnTo>
                <a:lnTo>
                  <a:pt x="1532731" y="993004"/>
                </a:lnTo>
                <a:lnTo>
                  <a:pt x="1535510" y="1001345"/>
                </a:lnTo>
                <a:lnTo>
                  <a:pt x="1538288" y="1010481"/>
                </a:lnTo>
                <a:lnTo>
                  <a:pt x="1539875" y="1020411"/>
                </a:lnTo>
                <a:lnTo>
                  <a:pt x="1540272" y="1025574"/>
                </a:lnTo>
                <a:lnTo>
                  <a:pt x="1540272" y="1030738"/>
                </a:lnTo>
                <a:lnTo>
                  <a:pt x="1540272" y="1035901"/>
                </a:lnTo>
                <a:lnTo>
                  <a:pt x="1539875" y="1041462"/>
                </a:lnTo>
                <a:lnTo>
                  <a:pt x="1539478" y="1047023"/>
                </a:lnTo>
                <a:lnTo>
                  <a:pt x="1538685" y="1052981"/>
                </a:lnTo>
                <a:lnTo>
                  <a:pt x="1537494" y="1058145"/>
                </a:lnTo>
                <a:lnTo>
                  <a:pt x="1535510" y="1064103"/>
                </a:lnTo>
                <a:lnTo>
                  <a:pt x="1533525" y="1070061"/>
                </a:lnTo>
                <a:lnTo>
                  <a:pt x="1531144" y="1076416"/>
                </a:lnTo>
                <a:lnTo>
                  <a:pt x="1527969" y="1082374"/>
                </a:lnTo>
                <a:lnTo>
                  <a:pt x="1525191" y="1088729"/>
                </a:lnTo>
                <a:lnTo>
                  <a:pt x="1521222" y="1094687"/>
                </a:lnTo>
                <a:lnTo>
                  <a:pt x="1517253" y="1101042"/>
                </a:lnTo>
                <a:lnTo>
                  <a:pt x="1512491" y="1107398"/>
                </a:lnTo>
                <a:lnTo>
                  <a:pt x="1507331" y="1113753"/>
                </a:lnTo>
                <a:lnTo>
                  <a:pt x="1501775" y="1120108"/>
                </a:lnTo>
                <a:lnTo>
                  <a:pt x="1495822" y="1126066"/>
                </a:lnTo>
                <a:lnTo>
                  <a:pt x="1485900" y="1135599"/>
                </a:lnTo>
                <a:lnTo>
                  <a:pt x="1479550" y="1141160"/>
                </a:lnTo>
                <a:lnTo>
                  <a:pt x="1472010" y="1147118"/>
                </a:lnTo>
                <a:lnTo>
                  <a:pt x="1463675" y="1152679"/>
                </a:lnTo>
                <a:lnTo>
                  <a:pt x="1453753" y="1158239"/>
                </a:lnTo>
                <a:lnTo>
                  <a:pt x="1448991" y="1161020"/>
                </a:lnTo>
                <a:lnTo>
                  <a:pt x="1443435" y="1163403"/>
                </a:lnTo>
                <a:lnTo>
                  <a:pt x="1437878" y="1165389"/>
                </a:lnTo>
                <a:lnTo>
                  <a:pt x="1432322" y="1166978"/>
                </a:lnTo>
                <a:lnTo>
                  <a:pt x="1432719" y="1172539"/>
                </a:lnTo>
                <a:lnTo>
                  <a:pt x="1432719" y="1178497"/>
                </a:lnTo>
                <a:lnTo>
                  <a:pt x="1432719" y="1184852"/>
                </a:lnTo>
                <a:lnTo>
                  <a:pt x="1432322" y="1190810"/>
                </a:lnTo>
                <a:lnTo>
                  <a:pt x="1431131" y="1197165"/>
                </a:lnTo>
                <a:lnTo>
                  <a:pt x="1429941" y="1203520"/>
                </a:lnTo>
                <a:lnTo>
                  <a:pt x="1427956" y="1210273"/>
                </a:lnTo>
                <a:lnTo>
                  <a:pt x="1425575" y="1217025"/>
                </a:lnTo>
                <a:lnTo>
                  <a:pt x="1422797" y="1223778"/>
                </a:lnTo>
                <a:lnTo>
                  <a:pt x="1419225" y="1230530"/>
                </a:lnTo>
                <a:lnTo>
                  <a:pt x="1415653" y="1237283"/>
                </a:lnTo>
                <a:lnTo>
                  <a:pt x="1410891" y="1244432"/>
                </a:lnTo>
                <a:lnTo>
                  <a:pt x="1405731" y="1251185"/>
                </a:lnTo>
                <a:lnTo>
                  <a:pt x="1399778" y="1258334"/>
                </a:lnTo>
                <a:lnTo>
                  <a:pt x="1393428" y="1265484"/>
                </a:lnTo>
                <a:lnTo>
                  <a:pt x="1386285" y="1272633"/>
                </a:lnTo>
                <a:lnTo>
                  <a:pt x="1379935" y="1278194"/>
                </a:lnTo>
                <a:lnTo>
                  <a:pt x="1374378" y="1283755"/>
                </a:lnTo>
                <a:lnTo>
                  <a:pt x="1368028" y="1288124"/>
                </a:lnTo>
                <a:lnTo>
                  <a:pt x="1362075" y="1292891"/>
                </a:lnTo>
                <a:lnTo>
                  <a:pt x="1356519" y="1296863"/>
                </a:lnTo>
                <a:lnTo>
                  <a:pt x="1350566" y="1300040"/>
                </a:lnTo>
                <a:lnTo>
                  <a:pt x="1345010" y="1303615"/>
                </a:lnTo>
                <a:lnTo>
                  <a:pt x="1339453" y="1305998"/>
                </a:lnTo>
                <a:lnTo>
                  <a:pt x="1334294" y="1308382"/>
                </a:lnTo>
                <a:lnTo>
                  <a:pt x="1328738" y="1310765"/>
                </a:lnTo>
                <a:lnTo>
                  <a:pt x="1323181" y="1312354"/>
                </a:lnTo>
                <a:lnTo>
                  <a:pt x="1318022" y="1313545"/>
                </a:lnTo>
                <a:lnTo>
                  <a:pt x="1312863" y="1314737"/>
                </a:lnTo>
                <a:lnTo>
                  <a:pt x="1307703" y="1315134"/>
                </a:lnTo>
                <a:lnTo>
                  <a:pt x="1302544" y="1315531"/>
                </a:lnTo>
                <a:lnTo>
                  <a:pt x="1297781" y="1315928"/>
                </a:lnTo>
                <a:lnTo>
                  <a:pt x="1293019" y="1315531"/>
                </a:lnTo>
                <a:lnTo>
                  <a:pt x="1288256" y="1315134"/>
                </a:lnTo>
                <a:lnTo>
                  <a:pt x="1279128" y="1313545"/>
                </a:lnTo>
                <a:lnTo>
                  <a:pt x="1276747" y="1322284"/>
                </a:lnTo>
                <a:lnTo>
                  <a:pt x="1273969" y="1331022"/>
                </a:lnTo>
                <a:lnTo>
                  <a:pt x="1270000" y="1339760"/>
                </a:lnTo>
                <a:lnTo>
                  <a:pt x="1265635" y="1348499"/>
                </a:lnTo>
                <a:lnTo>
                  <a:pt x="1260078" y="1358032"/>
                </a:lnTo>
                <a:lnTo>
                  <a:pt x="1253331" y="1366770"/>
                </a:lnTo>
                <a:lnTo>
                  <a:pt x="1245394" y="1375906"/>
                </a:lnTo>
                <a:lnTo>
                  <a:pt x="1236266" y="1385439"/>
                </a:lnTo>
                <a:lnTo>
                  <a:pt x="1230313" y="1391397"/>
                </a:lnTo>
                <a:lnTo>
                  <a:pt x="1224756" y="1396163"/>
                </a:lnTo>
                <a:lnTo>
                  <a:pt x="1219200" y="1401327"/>
                </a:lnTo>
                <a:lnTo>
                  <a:pt x="1213247" y="1405696"/>
                </a:lnTo>
                <a:lnTo>
                  <a:pt x="1207691" y="1409271"/>
                </a:lnTo>
                <a:lnTo>
                  <a:pt x="1202135" y="1413243"/>
                </a:lnTo>
                <a:lnTo>
                  <a:pt x="1196578" y="1416023"/>
                </a:lnTo>
                <a:lnTo>
                  <a:pt x="1191419" y="1419201"/>
                </a:lnTo>
                <a:lnTo>
                  <a:pt x="1185863" y="1421584"/>
                </a:lnTo>
                <a:lnTo>
                  <a:pt x="1180703" y="1423173"/>
                </a:lnTo>
                <a:lnTo>
                  <a:pt x="1175544" y="1425159"/>
                </a:lnTo>
                <a:lnTo>
                  <a:pt x="1170781" y="1426748"/>
                </a:lnTo>
                <a:lnTo>
                  <a:pt x="1165622" y="1427542"/>
                </a:lnTo>
                <a:lnTo>
                  <a:pt x="1160463" y="1428336"/>
                </a:lnTo>
                <a:lnTo>
                  <a:pt x="1155700" y="1428734"/>
                </a:lnTo>
                <a:lnTo>
                  <a:pt x="1150938" y="1428734"/>
                </a:lnTo>
                <a:lnTo>
                  <a:pt x="1144588" y="1428734"/>
                </a:lnTo>
                <a:lnTo>
                  <a:pt x="1137841" y="1427939"/>
                </a:lnTo>
                <a:lnTo>
                  <a:pt x="1131491" y="1426748"/>
                </a:lnTo>
                <a:lnTo>
                  <a:pt x="1125538" y="1425159"/>
                </a:lnTo>
                <a:lnTo>
                  <a:pt x="1119188" y="1422776"/>
                </a:lnTo>
                <a:lnTo>
                  <a:pt x="1113235" y="1420392"/>
                </a:lnTo>
                <a:lnTo>
                  <a:pt x="1107281" y="1417215"/>
                </a:lnTo>
                <a:lnTo>
                  <a:pt x="1101725" y="1414037"/>
                </a:lnTo>
                <a:lnTo>
                  <a:pt x="1096566" y="1410462"/>
                </a:lnTo>
                <a:lnTo>
                  <a:pt x="1090613" y="1406888"/>
                </a:lnTo>
                <a:lnTo>
                  <a:pt x="1079897" y="1398943"/>
                </a:lnTo>
                <a:lnTo>
                  <a:pt x="1069975" y="1390205"/>
                </a:lnTo>
                <a:lnTo>
                  <a:pt x="1059656" y="1381069"/>
                </a:lnTo>
                <a:lnTo>
                  <a:pt x="1056878" y="1385836"/>
                </a:lnTo>
                <a:lnTo>
                  <a:pt x="1053703" y="1390205"/>
                </a:lnTo>
                <a:lnTo>
                  <a:pt x="1050131" y="1394971"/>
                </a:lnTo>
                <a:lnTo>
                  <a:pt x="1046163" y="1399738"/>
                </a:lnTo>
                <a:lnTo>
                  <a:pt x="1042194" y="1404107"/>
                </a:lnTo>
                <a:lnTo>
                  <a:pt x="1037431" y="1408874"/>
                </a:lnTo>
                <a:lnTo>
                  <a:pt x="1032669" y="1413640"/>
                </a:lnTo>
                <a:lnTo>
                  <a:pt x="1027113" y="1417612"/>
                </a:lnTo>
                <a:lnTo>
                  <a:pt x="1016794" y="1425953"/>
                </a:lnTo>
                <a:lnTo>
                  <a:pt x="1006475" y="1432706"/>
                </a:lnTo>
                <a:lnTo>
                  <a:pt x="996553" y="1437869"/>
                </a:lnTo>
                <a:lnTo>
                  <a:pt x="986631" y="1442238"/>
                </a:lnTo>
                <a:lnTo>
                  <a:pt x="977503" y="1445813"/>
                </a:lnTo>
                <a:lnTo>
                  <a:pt x="968772" y="1447799"/>
                </a:lnTo>
                <a:lnTo>
                  <a:pt x="959644" y="1448991"/>
                </a:lnTo>
                <a:lnTo>
                  <a:pt x="950913" y="1449388"/>
                </a:lnTo>
                <a:lnTo>
                  <a:pt x="944166" y="1449388"/>
                </a:lnTo>
                <a:lnTo>
                  <a:pt x="937419" y="1448594"/>
                </a:lnTo>
                <a:lnTo>
                  <a:pt x="930672" y="1447402"/>
                </a:lnTo>
                <a:lnTo>
                  <a:pt x="923925" y="1445416"/>
                </a:lnTo>
                <a:lnTo>
                  <a:pt x="917575" y="1443033"/>
                </a:lnTo>
                <a:lnTo>
                  <a:pt x="911225" y="1440650"/>
                </a:lnTo>
                <a:lnTo>
                  <a:pt x="905272" y="1437472"/>
                </a:lnTo>
                <a:lnTo>
                  <a:pt x="898922" y="1434294"/>
                </a:lnTo>
                <a:lnTo>
                  <a:pt x="893366" y="1430720"/>
                </a:lnTo>
                <a:lnTo>
                  <a:pt x="887810" y="1427145"/>
                </a:lnTo>
                <a:lnTo>
                  <a:pt x="876300" y="1419201"/>
                </a:lnTo>
                <a:lnTo>
                  <a:pt x="865188" y="1410462"/>
                </a:lnTo>
                <a:lnTo>
                  <a:pt x="854472" y="1402121"/>
                </a:lnTo>
                <a:lnTo>
                  <a:pt x="837803" y="1388616"/>
                </a:lnTo>
                <a:lnTo>
                  <a:pt x="835422" y="1386630"/>
                </a:lnTo>
                <a:lnTo>
                  <a:pt x="681435" y="1264689"/>
                </a:lnTo>
                <a:lnTo>
                  <a:pt x="673497" y="1270647"/>
                </a:lnTo>
                <a:lnTo>
                  <a:pt x="665560" y="1275414"/>
                </a:lnTo>
                <a:lnTo>
                  <a:pt x="649685" y="1285741"/>
                </a:lnTo>
                <a:lnTo>
                  <a:pt x="633016" y="1294480"/>
                </a:lnTo>
                <a:lnTo>
                  <a:pt x="617538" y="1302026"/>
                </a:lnTo>
                <a:lnTo>
                  <a:pt x="602456" y="1308382"/>
                </a:lnTo>
                <a:lnTo>
                  <a:pt x="588963" y="1313148"/>
                </a:lnTo>
                <a:lnTo>
                  <a:pt x="576660" y="1317120"/>
                </a:lnTo>
                <a:lnTo>
                  <a:pt x="571103" y="1318312"/>
                </a:lnTo>
                <a:lnTo>
                  <a:pt x="565944" y="1319106"/>
                </a:lnTo>
                <a:lnTo>
                  <a:pt x="561975" y="1319503"/>
                </a:lnTo>
                <a:lnTo>
                  <a:pt x="557610" y="1319503"/>
                </a:lnTo>
                <a:lnTo>
                  <a:pt x="553641" y="1319106"/>
                </a:lnTo>
                <a:lnTo>
                  <a:pt x="550069" y="1318312"/>
                </a:lnTo>
                <a:lnTo>
                  <a:pt x="546497" y="1317517"/>
                </a:lnTo>
                <a:lnTo>
                  <a:pt x="543719" y="1315531"/>
                </a:lnTo>
                <a:lnTo>
                  <a:pt x="540941" y="1313942"/>
                </a:lnTo>
                <a:lnTo>
                  <a:pt x="538163" y="1312354"/>
                </a:lnTo>
                <a:lnTo>
                  <a:pt x="535781" y="1309970"/>
                </a:lnTo>
                <a:lnTo>
                  <a:pt x="533003" y="1307587"/>
                </a:lnTo>
                <a:lnTo>
                  <a:pt x="529431" y="1302026"/>
                </a:lnTo>
                <a:lnTo>
                  <a:pt x="525860" y="1296466"/>
                </a:lnTo>
                <a:lnTo>
                  <a:pt x="523478" y="1290507"/>
                </a:lnTo>
                <a:lnTo>
                  <a:pt x="521891" y="1284152"/>
                </a:lnTo>
                <a:lnTo>
                  <a:pt x="519906" y="1278194"/>
                </a:lnTo>
                <a:lnTo>
                  <a:pt x="518716" y="1272236"/>
                </a:lnTo>
                <a:lnTo>
                  <a:pt x="518319" y="1267073"/>
                </a:lnTo>
                <a:lnTo>
                  <a:pt x="517525" y="1259526"/>
                </a:lnTo>
                <a:lnTo>
                  <a:pt x="517525" y="1256745"/>
                </a:lnTo>
                <a:lnTo>
                  <a:pt x="517525" y="1255554"/>
                </a:lnTo>
                <a:lnTo>
                  <a:pt x="516731" y="1252376"/>
                </a:lnTo>
                <a:lnTo>
                  <a:pt x="515541" y="1248007"/>
                </a:lnTo>
                <a:lnTo>
                  <a:pt x="514350" y="1245624"/>
                </a:lnTo>
                <a:lnTo>
                  <a:pt x="512366" y="1243638"/>
                </a:lnTo>
                <a:lnTo>
                  <a:pt x="509985" y="1240857"/>
                </a:lnTo>
                <a:lnTo>
                  <a:pt x="507603" y="1239269"/>
                </a:lnTo>
                <a:lnTo>
                  <a:pt x="504031" y="1237283"/>
                </a:lnTo>
                <a:lnTo>
                  <a:pt x="499666" y="1236091"/>
                </a:lnTo>
                <a:lnTo>
                  <a:pt x="495300" y="1235296"/>
                </a:lnTo>
                <a:lnTo>
                  <a:pt x="489744" y="1234502"/>
                </a:lnTo>
                <a:lnTo>
                  <a:pt x="483394" y="1234502"/>
                </a:lnTo>
                <a:lnTo>
                  <a:pt x="475853" y="1235694"/>
                </a:lnTo>
                <a:lnTo>
                  <a:pt x="471884" y="1236091"/>
                </a:lnTo>
                <a:lnTo>
                  <a:pt x="467915" y="1235694"/>
                </a:lnTo>
                <a:lnTo>
                  <a:pt x="463947" y="1234105"/>
                </a:lnTo>
                <a:lnTo>
                  <a:pt x="459978" y="1232119"/>
                </a:lnTo>
                <a:lnTo>
                  <a:pt x="455612" y="1229736"/>
                </a:lnTo>
                <a:lnTo>
                  <a:pt x="451247" y="1226558"/>
                </a:lnTo>
                <a:lnTo>
                  <a:pt x="447278" y="1222983"/>
                </a:lnTo>
                <a:lnTo>
                  <a:pt x="442912" y="1219011"/>
                </a:lnTo>
                <a:lnTo>
                  <a:pt x="439340" y="1214245"/>
                </a:lnTo>
                <a:lnTo>
                  <a:pt x="434975" y="1209876"/>
                </a:lnTo>
                <a:lnTo>
                  <a:pt x="427037" y="1199151"/>
                </a:lnTo>
                <a:lnTo>
                  <a:pt x="419100" y="1187235"/>
                </a:lnTo>
                <a:lnTo>
                  <a:pt x="411559" y="1175716"/>
                </a:lnTo>
                <a:lnTo>
                  <a:pt x="404415" y="1163800"/>
                </a:lnTo>
                <a:lnTo>
                  <a:pt x="398065" y="1151884"/>
                </a:lnTo>
                <a:lnTo>
                  <a:pt x="388144" y="1130833"/>
                </a:lnTo>
                <a:lnTo>
                  <a:pt x="381000" y="1116136"/>
                </a:lnTo>
                <a:lnTo>
                  <a:pt x="379015" y="1110575"/>
                </a:lnTo>
                <a:lnTo>
                  <a:pt x="379015" y="1108589"/>
                </a:lnTo>
                <a:lnTo>
                  <a:pt x="379015" y="1102631"/>
                </a:lnTo>
                <a:lnTo>
                  <a:pt x="379015" y="1099056"/>
                </a:lnTo>
                <a:lnTo>
                  <a:pt x="378619" y="1094687"/>
                </a:lnTo>
                <a:lnTo>
                  <a:pt x="377428" y="1089921"/>
                </a:lnTo>
                <a:lnTo>
                  <a:pt x="375840" y="1085154"/>
                </a:lnTo>
                <a:lnTo>
                  <a:pt x="374253" y="1080388"/>
                </a:lnTo>
                <a:lnTo>
                  <a:pt x="371872" y="1075622"/>
                </a:lnTo>
                <a:lnTo>
                  <a:pt x="368300" y="1070855"/>
                </a:lnTo>
                <a:lnTo>
                  <a:pt x="363934" y="1066883"/>
                </a:lnTo>
                <a:lnTo>
                  <a:pt x="361553" y="1064500"/>
                </a:lnTo>
                <a:lnTo>
                  <a:pt x="359172" y="1062514"/>
                </a:lnTo>
                <a:lnTo>
                  <a:pt x="355997" y="1060925"/>
                </a:lnTo>
                <a:lnTo>
                  <a:pt x="352822" y="1059336"/>
                </a:lnTo>
                <a:lnTo>
                  <a:pt x="349250" y="1057747"/>
                </a:lnTo>
                <a:lnTo>
                  <a:pt x="345678" y="1056556"/>
                </a:lnTo>
                <a:lnTo>
                  <a:pt x="341312" y="1055761"/>
                </a:lnTo>
                <a:lnTo>
                  <a:pt x="336947" y="1054967"/>
                </a:lnTo>
                <a:lnTo>
                  <a:pt x="332581" y="1054173"/>
                </a:lnTo>
                <a:lnTo>
                  <a:pt x="328215" y="1052981"/>
                </a:lnTo>
                <a:lnTo>
                  <a:pt x="323453" y="1050598"/>
                </a:lnTo>
                <a:lnTo>
                  <a:pt x="319484" y="1048612"/>
                </a:lnTo>
                <a:lnTo>
                  <a:pt x="315119" y="1046229"/>
                </a:lnTo>
                <a:lnTo>
                  <a:pt x="311150" y="1043051"/>
                </a:lnTo>
                <a:lnTo>
                  <a:pt x="307181" y="1039476"/>
                </a:lnTo>
                <a:lnTo>
                  <a:pt x="303212" y="1035504"/>
                </a:lnTo>
                <a:lnTo>
                  <a:pt x="299640" y="1031532"/>
                </a:lnTo>
                <a:lnTo>
                  <a:pt x="295672" y="1027163"/>
                </a:lnTo>
                <a:lnTo>
                  <a:pt x="288528" y="1017233"/>
                </a:lnTo>
                <a:lnTo>
                  <a:pt x="281781" y="1006906"/>
                </a:lnTo>
                <a:lnTo>
                  <a:pt x="275431" y="994990"/>
                </a:lnTo>
                <a:lnTo>
                  <a:pt x="269081" y="982676"/>
                </a:lnTo>
                <a:lnTo>
                  <a:pt x="263922" y="969569"/>
                </a:lnTo>
                <a:lnTo>
                  <a:pt x="258762" y="956064"/>
                </a:lnTo>
                <a:lnTo>
                  <a:pt x="254000" y="942559"/>
                </a:lnTo>
                <a:lnTo>
                  <a:pt x="250031" y="928657"/>
                </a:lnTo>
                <a:lnTo>
                  <a:pt x="246062" y="914755"/>
                </a:lnTo>
                <a:lnTo>
                  <a:pt x="242887" y="901250"/>
                </a:lnTo>
                <a:lnTo>
                  <a:pt x="239712" y="888142"/>
                </a:lnTo>
                <a:lnTo>
                  <a:pt x="239315" y="884568"/>
                </a:lnTo>
                <a:lnTo>
                  <a:pt x="238919" y="880993"/>
                </a:lnTo>
                <a:lnTo>
                  <a:pt x="239315" y="877418"/>
                </a:lnTo>
                <a:lnTo>
                  <a:pt x="239712" y="873843"/>
                </a:lnTo>
                <a:lnTo>
                  <a:pt x="240109" y="870268"/>
                </a:lnTo>
                <a:lnTo>
                  <a:pt x="240903" y="866296"/>
                </a:lnTo>
                <a:lnTo>
                  <a:pt x="244078" y="859147"/>
                </a:lnTo>
                <a:lnTo>
                  <a:pt x="247253" y="851600"/>
                </a:lnTo>
                <a:lnTo>
                  <a:pt x="252015" y="844053"/>
                </a:lnTo>
                <a:lnTo>
                  <a:pt x="257572" y="836506"/>
                </a:lnTo>
                <a:lnTo>
                  <a:pt x="263525" y="828959"/>
                </a:lnTo>
                <a:lnTo>
                  <a:pt x="270272" y="821015"/>
                </a:lnTo>
                <a:lnTo>
                  <a:pt x="277415" y="813469"/>
                </a:lnTo>
                <a:lnTo>
                  <a:pt x="284956" y="806319"/>
                </a:lnTo>
                <a:lnTo>
                  <a:pt x="292894" y="799169"/>
                </a:lnTo>
                <a:lnTo>
                  <a:pt x="301228" y="792020"/>
                </a:lnTo>
                <a:lnTo>
                  <a:pt x="309562" y="784870"/>
                </a:lnTo>
                <a:lnTo>
                  <a:pt x="327422" y="771762"/>
                </a:lnTo>
                <a:lnTo>
                  <a:pt x="271065" y="641480"/>
                </a:lnTo>
                <a:lnTo>
                  <a:pt x="259953" y="660546"/>
                </a:lnTo>
                <a:lnTo>
                  <a:pt x="252015" y="674448"/>
                </a:lnTo>
                <a:lnTo>
                  <a:pt x="245665" y="687159"/>
                </a:lnTo>
                <a:lnTo>
                  <a:pt x="243681" y="690733"/>
                </a:lnTo>
                <a:lnTo>
                  <a:pt x="240903" y="694308"/>
                </a:lnTo>
                <a:lnTo>
                  <a:pt x="238125" y="697486"/>
                </a:lnTo>
                <a:lnTo>
                  <a:pt x="234950" y="700266"/>
                </a:lnTo>
                <a:lnTo>
                  <a:pt x="231378" y="702649"/>
                </a:lnTo>
                <a:lnTo>
                  <a:pt x="227409" y="704635"/>
                </a:lnTo>
                <a:lnTo>
                  <a:pt x="223837" y="705827"/>
                </a:lnTo>
                <a:lnTo>
                  <a:pt x="219472" y="707019"/>
                </a:lnTo>
                <a:lnTo>
                  <a:pt x="213519" y="707416"/>
                </a:lnTo>
                <a:lnTo>
                  <a:pt x="209947" y="707416"/>
                </a:lnTo>
                <a:lnTo>
                  <a:pt x="206375" y="707019"/>
                </a:lnTo>
                <a:lnTo>
                  <a:pt x="203200" y="705827"/>
                </a:lnTo>
                <a:lnTo>
                  <a:pt x="199628" y="704635"/>
                </a:lnTo>
                <a:lnTo>
                  <a:pt x="196850" y="703047"/>
                </a:lnTo>
                <a:lnTo>
                  <a:pt x="193675" y="701458"/>
                </a:lnTo>
                <a:lnTo>
                  <a:pt x="190897" y="699075"/>
                </a:lnTo>
                <a:lnTo>
                  <a:pt x="188119" y="696691"/>
                </a:lnTo>
                <a:lnTo>
                  <a:pt x="9922" y="515568"/>
                </a:lnTo>
                <a:lnTo>
                  <a:pt x="7937" y="513184"/>
                </a:lnTo>
                <a:lnTo>
                  <a:pt x="5953" y="510801"/>
                </a:lnTo>
                <a:lnTo>
                  <a:pt x="3969" y="508021"/>
                </a:lnTo>
                <a:lnTo>
                  <a:pt x="2778" y="505240"/>
                </a:lnTo>
                <a:lnTo>
                  <a:pt x="1587" y="502063"/>
                </a:lnTo>
                <a:lnTo>
                  <a:pt x="794" y="499282"/>
                </a:lnTo>
                <a:lnTo>
                  <a:pt x="397" y="496105"/>
                </a:lnTo>
                <a:lnTo>
                  <a:pt x="0" y="493324"/>
                </a:lnTo>
                <a:lnTo>
                  <a:pt x="0" y="490147"/>
                </a:lnTo>
                <a:lnTo>
                  <a:pt x="0" y="486969"/>
                </a:lnTo>
                <a:lnTo>
                  <a:pt x="397" y="484189"/>
                </a:lnTo>
                <a:lnTo>
                  <a:pt x="1190" y="481011"/>
                </a:lnTo>
                <a:lnTo>
                  <a:pt x="1984" y="477833"/>
                </a:lnTo>
                <a:lnTo>
                  <a:pt x="3175" y="475053"/>
                </a:lnTo>
                <a:lnTo>
                  <a:pt x="4762" y="472273"/>
                </a:lnTo>
                <a:lnTo>
                  <a:pt x="7144" y="469889"/>
                </a:lnTo>
                <a:lnTo>
                  <a:pt x="12700" y="461548"/>
                </a:lnTo>
                <a:lnTo>
                  <a:pt x="26987" y="444071"/>
                </a:lnTo>
                <a:lnTo>
                  <a:pt x="48419" y="417062"/>
                </a:lnTo>
                <a:lnTo>
                  <a:pt x="76597" y="382902"/>
                </a:lnTo>
                <a:lnTo>
                  <a:pt x="92869" y="363439"/>
                </a:lnTo>
                <a:lnTo>
                  <a:pt x="111125" y="342785"/>
                </a:lnTo>
                <a:lnTo>
                  <a:pt x="130572" y="320939"/>
                </a:lnTo>
                <a:lnTo>
                  <a:pt x="151209" y="297901"/>
                </a:lnTo>
                <a:lnTo>
                  <a:pt x="173037" y="274069"/>
                </a:lnTo>
                <a:lnTo>
                  <a:pt x="196453" y="249840"/>
                </a:lnTo>
                <a:lnTo>
                  <a:pt x="220265" y="224816"/>
                </a:lnTo>
                <a:lnTo>
                  <a:pt x="245269" y="200190"/>
                </a:lnTo>
                <a:lnTo>
                  <a:pt x="258365" y="187479"/>
                </a:lnTo>
                <a:lnTo>
                  <a:pt x="271462" y="175166"/>
                </a:lnTo>
                <a:lnTo>
                  <a:pt x="284162" y="163647"/>
                </a:lnTo>
                <a:lnTo>
                  <a:pt x="297259" y="152525"/>
                </a:lnTo>
                <a:lnTo>
                  <a:pt x="321865" y="131474"/>
                </a:lnTo>
                <a:lnTo>
                  <a:pt x="346472" y="112011"/>
                </a:lnTo>
                <a:lnTo>
                  <a:pt x="369887" y="94137"/>
                </a:lnTo>
                <a:lnTo>
                  <a:pt x="392906" y="78646"/>
                </a:lnTo>
                <a:lnTo>
                  <a:pt x="413940" y="64347"/>
                </a:lnTo>
                <a:lnTo>
                  <a:pt x="434181" y="51239"/>
                </a:lnTo>
                <a:lnTo>
                  <a:pt x="452040" y="40117"/>
                </a:lnTo>
                <a:lnTo>
                  <a:pt x="469106" y="30584"/>
                </a:lnTo>
                <a:lnTo>
                  <a:pt x="483791" y="22640"/>
                </a:lnTo>
                <a:lnTo>
                  <a:pt x="496491" y="15888"/>
                </a:lnTo>
                <a:lnTo>
                  <a:pt x="514747" y="6752"/>
                </a:lnTo>
                <a:lnTo>
                  <a:pt x="522685" y="3178"/>
                </a:lnTo>
                <a:lnTo>
                  <a:pt x="527447" y="1192"/>
                </a:lnTo>
                <a:lnTo>
                  <a:pt x="532606" y="397"/>
                </a:lnTo>
                <a:lnTo>
                  <a:pt x="537766" y="0"/>
                </a:lnTo>
                <a:close/>
              </a:path>
            </a:pathLst>
          </a:custGeom>
          <a:solidFill>
            <a:schemeClr val="accent5">
              <a:lumMod val="60000"/>
              <a:lumOff val="40000"/>
            </a:schemeClr>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6" name="TextBox 10"/>
          <p:cNvSpPr txBox="1"/>
          <p:nvPr/>
        </p:nvSpPr>
        <p:spPr>
          <a:xfrm>
            <a:off x="2448271" y="4320821"/>
            <a:ext cx="2001962" cy="36893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lnSpc>
                <a:spcPct val="100000"/>
              </a:lnSpc>
            </a:pPr>
            <a:r>
              <a:rPr lang="zh-CN" altLang="en-US" sz="2400" b="1" dirty="0">
                <a:solidFill>
                  <a:schemeClr val="accent5">
                    <a:lumMod val="60000"/>
                    <a:lumOff val="40000"/>
                  </a:schemeClr>
                </a:solidFill>
              </a:rPr>
              <a:t>数据库设计</a:t>
            </a:r>
            <a:endParaRPr lang="zh-CN" altLang="en-US" sz="2400" b="1" dirty="0">
              <a:solidFill>
                <a:schemeClr val="accent5">
                  <a:lumMod val="60000"/>
                  <a:lumOff val="40000"/>
                </a:schemeClr>
              </a:solidFill>
            </a:endParaRPr>
          </a:p>
        </p:txBody>
      </p:sp>
      <p:sp>
        <p:nvSpPr>
          <p:cNvPr id="9" name="椭圆 8"/>
          <p:cNvSpPr/>
          <p:nvPr/>
        </p:nvSpPr>
        <p:spPr>
          <a:xfrm>
            <a:off x="5521528" y="236654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smtClean="0">
                <a:solidFill>
                  <a:schemeClr val="accent5">
                    <a:lumMod val="60000"/>
                    <a:lumOff val="40000"/>
                  </a:schemeClr>
                </a:solidFill>
                <a:latin typeface="Impact MT Std" pitchFamily="34" charset="0"/>
                <a:ea typeface="微软雅黑" panose="020B0503020204020204" pitchFamily="34" charset="-122"/>
              </a:rPr>
              <a:t>1</a:t>
            </a:r>
            <a:endParaRPr lang="zh-CN" altLang="en-US" dirty="0">
              <a:solidFill>
                <a:schemeClr val="accent5">
                  <a:lumMod val="60000"/>
                  <a:lumOff val="40000"/>
                </a:schemeClr>
              </a:solidFill>
              <a:latin typeface="Impact MT Std" pitchFamily="34" charset="0"/>
              <a:ea typeface="微软雅黑" panose="020B0503020204020204" pitchFamily="34" charset="-122"/>
            </a:endParaRPr>
          </a:p>
        </p:txBody>
      </p:sp>
      <p:cxnSp>
        <p:nvCxnSpPr>
          <p:cNvPr id="10" name="直接连接符 9"/>
          <p:cNvCxnSpPr/>
          <p:nvPr/>
        </p:nvCxnSpPr>
        <p:spPr>
          <a:xfrm>
            <a:off x="6098666" y="267137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5521529" y="382350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2</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cxnSp>
        <p:nvCxnSpPr>
          <p:cNvPr id="26" name="直接连接符 25"/>
          <p:cNvCxnSpPr/>
          <p:nvPr/>
        </p:nvCxnSpPr>
        <p:spPr>
          <a:xfrm>
            <a:off x="6098667" y="412833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9" name="标题 11"/>
          <p:cNvSpPr txBox="1"/>
          <p:nvPr/>
        </p:nvSpPr>
        <p:spPr>
          <a:xfrm>
            <a:off x="7177102" y="2487620"/>
            <a:ext cx="3865930" cy="796652"/>
          </a:xfrm>
          <a:prstGeom prst="rect">
            <a:avLst/>
          </a:prstGeom>
        </p:spPr>
        <p:txBody>
          <a:bodyPr>
            <a:normAutofit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sz="2000" dirty="0">
                <a:solidFill>
                  <a:schemeClr val="tx1">
                    <a:lumMod val="65000"/>
                    <a:lumOff val="35000"/>
                  </a:schemeClr>
                </a:solidFill>
                <a:latin typeface="微软雅黑" panose="020B0503020204020204" pitchFamily="34" charset="-122"/>
                <a:ea typeface="微软雅黑" panose="020B0503020204020204" pitchFamily="34" charset="-122"/>
                <a:sym typeface="+mn-ea"/>
              </a:rPr>
              <a:t>逻辑结构设计</a:t>
            </a:r>
            <a:endParaRPr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标题 11"/>
          <p:cNvSpPr txBox="1"/>
          <p:nvPr/>
        </p:nvSpPr>
        <p:spPr>
          <a:xfrm>
            <a:off x="7177102" y="4004635"/>
            <a:ext cx="3865930"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sz="2000" dirty="0">
                <a:solidFill>
                  <a:schemeClr val="tx1">
                    <a:lumMod val="65000"/>
                    <a:lumOff val="35000"/>
                  </a:schemeClr>
                </a:solidFill>
                <a:latin typeface="微软雅黑" panose="020B0503020204020204" pitchFamily="34" charset="-122"/>
                <a:ea typeface="微软雅黑" panose="020B0503020204020204" pitchFamily="34" charset="-122"/>
              </a:rPr>
              <a:t>信息表的设计</a:t>
            </a:r>
            <a:endParaRPr lang="zh-CN"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anim calcmode="lin" valueType="num">
                                      <p:cBhvr>
                                        <p:cTn id="10" dur="500" fill="hold"/>
                                        <p:tgtEl>
                                          <p:spTgt spid="5"/>
                                        </p:tgtEl>
                                        <p:attrNameLst>
                                          <p:attrName>ppt_x</p:attrName>
                                        </p:attrNameLst>
                                      </p:cBhvr>
                                      <p:tavLst>
                                        <p:tav tm="0">
                                          <p:val>
                                            <p:fltVal val="0.5"/>
                                          </p:val>
                                        </p:tav>
                                        <p:tav tm="100000">
                                          <p:val>
                                            <p:strVal val="#ppt_x"/>
                                          </p:val>
                                        </p:tav>
                                      </p:tavLst>
                                    </p:anim>
                                    <p:anim calcmode="lin" valueType="num">
                                      <p:cBhvr>
                                        <p:cTn id="11" dur="500" fill="hold"/>
                                        <p:tgtEl>
                                          <p:spTgt spid="5"/>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anim calcmode="lin" valueType="num">
                                      <p:cBhvr>
                                        <p:cTn id="17" dur="500" fill="hold"/>
                                        <p:tgtEl>
                                          <p:spTgt spid="4"/>
                                        </p:tgtEl>
                                        <p:attrNameLst>
                                          <p:attrName>ppt_x</p:attrName>
                                        </p:attrNameLst>
                                      </p:cBhvr>
                                      <p:tavLst>
                                        <p:tav tm="0">
                                          <p:val>
                                            <p:fltVal val="0.5"/>
                                          </p:val>
                                        </p:tav>
                                        <p:tav tm="100000">
                                          <p:val>
                                            <p:strVal val="#ppt_x"/>
                                          </p:val>
                                        </p:tav>
                                      </p:tavLst>
                                    </p:anim>
                                    <p:anim calcmode="lin" valueType="num">
                                      <p:cBhvr>
                                        <p:cTn id="18" dur="500" fill="hold"/>
                                        <p:tgtEl>
                                          <p:spTgt spid="4"/>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25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anim calcmode="lin" valueType="num">
                                      <p:cBhvr>
                                        <p:cTn id="24" dur="500" fill="hold"/>
                                        <p:tgtEl>
                                          <p:spTgt spid="8"/>
                                        </p:tgtEl>
                                        <p:attrNameLst>
                                          <p:attrName>ppt_x</p:attrName>
                                        </p:attrNameLst>
                                      </p:cBhvr>
                                      <p:tavLst>
                                        <p:tav tm="0">
                                          <p:val>
                                            <p:fltVal val="0.5"/>
                                          </p:val>
                                        </p:tav>
                                        <p:tav tm="100000">
                                          <p:val>
                                            <p:strVal val="#ppt_x"/>
                                          </p:val>
                                        </p:tav>
                                      </p:tavLst>
                                    </p:anim>
                                    <p:anim calcmode="lin" valueType="num">
                                      <p:cBhvr>
                                        <p:cTn id="25" dur="500" fill="hold"/>
                                        <p:tgtEl>
                                          <p:spTgt spid="8"/>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250"/>
                                  </p:stCondLst>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anim calcmode="lin" valueType="num">
                                      <p:cBhvr>
                                        <p:cTn id="31" dur="500" fill="hold"/>
                                        <p:tgtEl>
                                          <p:spTgt spid="6"/>
                                        </p:tgtEl>
                                        <p:attrNameLst>
                                          <p:attrName>ppt_x</p:attrName>
                                        </p:attrNameLst>
                                      </p:cBhvr>
                                      <p:tavLst>
                                        <p:tav tm="0">
                                          <p:val>
                                            <p:fltVal val="0.5"/>
                                          </p:val>
                                        </p:tav>
                                        <p:tav tm="100000">
                                          <p:val>
                                            <p:strVal val="#ppt_x"/>
                                          </p:val>
                                        </p:tav>
                                      </p:tavLst>
                                    </p:anim>
                                    <p:anim calcmode="lin" valueType="num">
                                      <p:cBhvr>
                                        <p:cTn id="32" dur="500" fill="hold"/>
                                        <p:tgtEl>
                                          <p:spTgt spid="6"/>
                                        </p:tgtEl>
                                        <p:attrNameLst>
                                          <p:attrName>ppt_y</p:attrName>
                                        </p:attrNameLst>
                                      </p:cBhvr>
                                      <p:tavLst>
                                        <p:tav tm="0">
                                          <p:val>
                                            <p:fltVal val="0.5"/>
                                          </p:val>
                                        </p:tav>
                                        <p:tav tm="100000">
                                          <p:val>
                                            <p:strVal val="#ppt_y"/>
                                          </p:val>
                                        </p:tav>
                                      </p:tavLst>
                                    </p:anim>
                                  </p:childTnLst>
                                </p:cTn>
                              </p:par>
                              <p:par>
                                <p:cTn id="33" presetID="10" presetClass="entr" presetSubtype="0"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par>
                                <p:cTn id="36" presetID="22" presetClass="entr" presetSubtype="8" fill="hold" nodeType="with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left)">
                                      <p:cBhvr>
                                        <p:cTn id="38" dur="500"/>
                                        <p:tgtEl>
                                          <p:spTgt spid="1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fade">
                                      <p:cBhvr>
                                        <p:cTn id="41" dur="500"/>
                                        <p:tgtEl>
                                          <p:spTgt spid="14"/>
                                        </p:tgtEl>
                                      </p:cBhvr>
                                    </p:animEffect>
                                  </p:childTnLst>
                                </p:cTn>
                              </p:par>
                              <p:par>
                                <p:cTn id="42" presetID="22" presetClass="entr" presetSubtype="8" fill="hold" nodeType="with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wipe(left)">
                                      <p:cBhvr>
                                        <p:cTn id="44" dur="500"/>
                                        <p:tgtEl>
                                          <p:spTgt spid="26"/>
                                        </p:tgtEl>
                                      </p:cBhvr>
                                    </p:animEffect>
                                  </p:childTnLst>
                                </p:cTn>
                              </p:par>
                            </p:childTnLst>
                          </p:cTn>
                        </p:par>
                        <p:par>
                          <p:cTn id="45" fill="hold">
                            <p:stCondLst>
                              <p:cond delay="500"/>
                            </p:stCondLst>
                            <p:childTnLst>
                              <p:par>
                                <p:cTn id="46" presetID="53" presetClass="entr" presetSubtype="16" fill="hold" grpId="0" nodeType="afterEffect">
                                  <p:stCondLst>
                                    <p:cond delay="0"/>
                                  </p:stCondLst>
                                  <p:childTnLst>
                                    <p:set>
                                      <p:cBhvr>
                                        <p:cTn id="47" dur="1" fill="hold">
                                          <p:stCondLst>
                                            <p:cond delay="0"/>
                                          </p:stCondLst>
                                        </p:cTn>
                                        <p:tgtEl>
                                          <p:spTgt spid="29"/>
                                        </p:tgtEl>
                                        <p:attrNameLst>
                                          <p:attrName>style.visibility</p:attrName>
                                        </p:attrNameLst>
                                      </p:cBhvr>
                                      <p:to>
                                        <p:strVal val="visible"/>
                                      </p:to>
                                    </p:set>
                                    <p:anim calcmode="lin" valueType="num">
                                      <p:cBhvr>
                                        <p:cTn id="48" dur="500" fill="hold"/>
                                        <p:tgtEl>
                                          <p:spTgt spid="29"/>
                                        </p:tgtEl>
                                        <p:attrNameLst>
                                          <p:attrName>ppt_w</p:attrName>
                                        </p:attrNameLst>
                                      </p:cBhvr>
                                      <p:tavLst>
                                        <p:tav tm="0">
                                          <p:val>
                                            <p:fltVal val="0"/>
                                          </p:val>
                                        </p:tav>
                                        <p:tav tm="100000">
                                          <p:val>
                                            <p:strVal val="#ppt_w"/>
                                          </p:val>
                                        </p:tav>
                                      </p:tavLst>
                                    </p:anim>
                                    <p:anim calcmode="lin" valueType="num">
                                      <p:cBhvr>
                                        <p:cTn id="49" dur="500" fill="hold"/>
                                        <p:tgtEl>
                                          <p:spTgt spid="29"/>
                                        </p:tgtEl>
                                        <p:attrNameLst>
                                          <p:attrName>ppt_h</p:attrName>
                                        </p:attrNameLst>
                                      </p:cBhvr>
                                      <p:tavLst>
                                        <p:tav tm="0">
                                          <p:val>
                                            <p:fltVal val="0"/>
                                          </p:val>
                                        </p:tav>
                                        <p:tav tm="100000">
                                          <p:val>
                                            <p:strVal val="#ppt_h"/>
                                          </p:val>
                                        </p:tav>
                                      </p:tavLst>
                                    </p:anim>
                                    <p:animEffect transition="in" filter="fade">
                                      <p:cBhvr>
                                        <p:cTn id="50" dur="500"/>
                                        <p:tgtEl>
                                          <p:spTgt spid="29"/>
                                        </p:tgtEl>
                                      </p:cBhvr>
                                    </p:animEffect>
                                  </p:childTnLst>
                                </p:cTn>
                              </p:par>
                            </p:childTnLst>
                          </p:cTn>
                        </p:par>
                        <p:par>
                          <p:cTn id="51" fill="hold">
                            <p:stCondLst>
                              <p:cond delay="1000"/>
                            </p:stCondLst>
                            <p:childTnLst>
                              <p:par>
                                <p:cTn id="52" presetID="53" presetClass="entr" presetSubtype="16" fill="hold" grpId="0" nodeType="afterEffect">
                                  <p:stCondLst>
                                    <p:cond delay="0"/>
                                  </p:stCondLst>
                                  <p:childTnLst>
                                    <p:set>
                                      <p:cBhvr>
                                        <p:cTn id="53" dur="1" fill="hold">
                                          <p:stCondLst>
                                            <p:cond delay="0"/>
                                          </p:stCondLst>
                                        </p:cTn>
                                        <p:tgtEl>
                                          <p:spTgt spid="38"/>
                                        </p:tgtEl>
                                        <p:attrNameLst>
                                          <p:attrName>style.visibility</p:attrName>
                                        </p:attrNameLst>
                                      </p:cBhvr>
                                      <p:to>
                                        <p:strVal val="visible"/>
                                      </p:to>
                                    </p:set>
                                    <p:anim calcmode="lin" valueType="num">
                                      <p:cBhvr>
                                        <p:cTn id="54" dur="500" fill="hold"/>
                                        <p:tgtEl>
                                          <p:spTgt spid="38"/>
                                        </p:tgtEl>
                                        <p:attrNameLst>
                                          <p:attrName>ppt_w</p:attrName>
                                        </p:attrNameLst>
                                      </p:cBhvr>
                                      <p:tavLst>
                                        <p:tav tm="0">
                                          <p:val>
                                            <p:fltVal val="0"/>
                                          </p:val>
                                        </p:tav>
                                        <p:tav tm="100000">
                                          <p:val>
                                            <p:strVal val="#ppt_w"/>
                                          </p:val>
                                        </p:tav>
                                      </p:tavLst>
                                    </p:anim>
                                    <p:anim calcmode="lin" valueType="num">
                                      <p:cBhvr>
                                        <p:cTn id="55" dur="500" fill="hold"/>
                                        <p:tgtEl>
                                          <p:spTgt spid="38"/>
                                        </p:tgtEl>
                                        <p:attrNameLst>
                                          <p:attrName>ppt_h</p:attrName>
                                        </p:attrNameLst>
                                      </p:cBhvr>
                                      <p:tavLst>
                                        <p:tav tm="0">
                                          <p:val>
                                            <p:fltVal val="0"/>
                                          </p:val>
                                        </p:tav>
                                        <p:tav tm="100000">
                                          <p:val>
                                            <p:strVal val="#ppt_h"/>
                                          </p:val>
                                        </p:tav>
                                      </p:tavLst>
                                    </p:anim>
                                    <p:animEffect transition="in" filter="fade">
                                      <p:cBhvr>
                                        <p:cTn id="56"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4" grpId="0" bldLvl="0" animBg="1"/>
      <p:bldP spid="5" grpId="0" bldLvl="0" animBg="1"/>
      <p:bldP spid="6" grpId="0"/>
      <p:bldP spid="9" grpId="0" bldLvl="0" animBg="1"/>
      <p:bldP spid="14" grpId="0" bldLvl="0" animBg="1"/>
      <p:bldP spid="29" grpId="0"/>
      <p:bldP spid="3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sym typeface="+mn-ea"/>
              </a:rPr>
              <a:t>数据库设计</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2" name="圆角矩形 11"/>
          <p:cNvSpPr/>
          <p:nvPr/>
        </p:nvSpPr>
        <p:spPr>
          <a:xfrm>
            <a:off x="3547110" y="1772285"/>
            <a:ext cx="2026285" cy="314325"/>
          </a:xfrm>
          <a:prstGeom prst="round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1859C"/>
              </a:solidFill>
              <a:latin typeface="Impact MT Std" pitchFamily="34" charset="0"/>
              <a:ea typeface="微软雅黑" panose="020B0503020204020204" pitchFamily="34" charset="-122"/>
              <a:cs typeface="Arial" panose="020B0604020202020204" pitchFamily="34" charset="0"/>
            </a:endParaRPr>
          </a:p>
        </p:txBody>
      </p:sp>
      <p:sp>
        <p:nvSpPr>
          <p:cNvPr id="17" name="圆角矩形 16"/>
          <p:cNvSpPr/>
          <p:nvPr/>
        </p:nvSpPr>
        <p:spPr>
          <a:xfrm>
            <a:off x="3547110" y="2169160"/>
            <a:ext cx="854710" cy="313690"/>
          </a:xfrm>
          <a:prstGeom prst="round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1859C"/>
              </a:solidFill>
              <a:latin typeface="Impact MT Std" pitchFamily="34" charset="0"/>
              <a:ea typeface="微软雅黑" panose="020B0503020204020204" pitchFamily="34" charset="-122"/>
              <a:cs typeface="Arial" panose="020B0604020202020204" pitchFamily="34" charset="0"/>
            </a:endParaRPr>
          </a:p>
        </p:txBody>
      </p:sp>
      <p:sp>
        <p:nvSpPr>
          <p:cNvPr id="24" name="圆角矩形 23"/>
          <p:cNvSpPr/>
          <p:nvPr/>
        </p:nvSpPr>
        <p:spPr>
          <a:xfrm>
            <a:off x="3531870" y="4577715"/>
            <a:ext cx="1155065" cy="314325"/>
          </a:xfrm>
          <a:prstGeom prst="roundRect">
            <a:avLst>
              <a:gd name="adj" fmla="val 5000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1859C"/>
              </a:solidFill>
              <a:latin typeface="Impact MT Std" pitchFamily="34" charset="0"/>
              <a:ea typeface="微软雅黑" panose="020B0503020204020204" pitchFamily="34" charset="-122"/>
              <a:cs typeface="Arial" panose="020B0604020202020204" pitchFamily="34" charset="0"/>
            </a:endParaRPr>
          </a:p>
        </p:txBody>
      </p:sp>
      <p:sp>
        <p:nvSpPr>
          <p:cNvPr id="28" name="圆角矩形 27"/>
          <p:cNvSpPr/>
          <p:nvPr/>
        </p:nvSpPr>
        <p:spPr>
          <a:xfrm>
            <a:off x="3531870" y="4993640"/>
            <a:ext cx="2026285" cy="314325"/>
          </a:xfrm>
          <a:prstGeom prst="roundRect">
            <a:avLst>
              <a:gd name="adj" fmla="val 5000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1859C"/>
              </a:solidFill>
              <a:latin typeface="Impact MT Std" pitchFamily="34" charset="0"/>
              <a:ea typeface="微软雅黑" panose="020B0503020204020204" pitchFamily="34" charset="-122"/>
              <a:cs typeface="Arial" panose="020B0604020202020204" pitchFamily="34" charset="0"/>
            </a:endParaRPr>
          </a:p>
        </p:txBody>
      </p:sp>
      <p:grpSp>
        <p:nvGrpSpPr>
          <p:cNvPr id="31" name="组合 30"/>
          <p:cNvGrpSpPr>
            <a:grpSpLocks noChangeAspect="1"/>
          </p:cNvGrpSpPr>
          <p:nvPr/>
        </p:nvGrpSpPr>
        <p:grpSpPr>
          <a:xfrm rot="0">
            <a:off x="1581785" y="1438275"/>
            <a:ext cx="2158365" cy="2195830"/>
            <a:chOff x="5397500" y="5734050"/>
            <a:chExt cx="365125" cy="371476"/>
          </a:xfrm>
          <a:solidFill>
            <a:schemeClr val="accent5">
              <a:lumMod val="75000"/>
            </a:schemeClr>
          </a:solidFill>
        </p:grpSpPr>
        <p:sp>
          <p:nvSpPr>
            <p:cNvPr id="35" name="Freeform 288"/>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latin typeface="Arial" panose="020B0604020202020204" pitchFamily="34" charset="0"/>
                <a:ea typeface="微软雅黑" panose="020B0503020204020204" pitchFamily="34" charset="-122"/>
                <a:cs typeface="Arial" panose="020B0604020202020204" pitchFamily="34" charset="0"/>
              </a:endParaRPr>
            </a:p>
          </p:txBody>
        </p:sp>
        <p:sp>
          <p:nvSpPr>
            <p:cNvPr id="36"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latin typeface="Arial" panose="020B0604020202020204" pitchFamily="34" charset="0"/>
                <a:ea typeface="微软雅黑" panose="020B0503020204020204" pitchFamily="34" charset="-122"/>
                <a:cs typeface="Arial" panose="020B0604020202020204" pitchFamily="34" charset="0"/>
              </a:endParaRPr>
            </a:p>
          </p:txBody>
        </p:sp>
        <p:sp>
          <p:nvSpPr>
            <p:cNvPr id="37" name="Freeform 291"/>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latin typeface="Arial" panose="020B0604020202020204" pitchFamily="34" charset="0"/>
                <a:ea typeface="微软雅黑" panose="020B0503020204020204" pitchFamily="34" charset="-122"/>
                <a:cs typeface="Arial" panose="020B0604020202020204" pitchFamily="34" charset="0"/>
              </a:endParaRPr>
            </a:p>
          </p:txBody>
        </p:sp>
      </p:grpSp>
      <p:grpSp>
        <p:nvGrpSpPr>
          <p:cNvPr id="40" name="组合 39"/>
          <p:cNvGrpSpPr>
            <a:grpSpLocks noChangeAspect="1"/>
          </p:cNvGrpSpPr>
          <p:nvPr/>
        </p:nvGrpSpPr>
        <p:grpSpPr>
          <a:xfrm rot="0">
            <a:off x="1581785" y="4292600"/>
            <a:ext cx="2158365" cy="2195830"/>
            <a:chOff x="5397500" y="5734050"/>
            <a:chExt cx="365125" cy="371476"/>
          </a:xfrm>
          <a:solidFill>
            <a:schemeClr val="accent5">
              <a:lumMod val="50000"/>
            </a:schemeClr>
          </a:solidFill>
        </p:grpSpPr>
        <p:sp>
          <p:nvSpPr>
            <p:cNvPr id="41" name="Freeform 288"/>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latin typeface="Arial" panose="020B0604020202020204" pitchFamily="34" charset="0"/>
                <a:ea typeface="微软雅黑" panose="020B0503020204020204" pitchFamily="34" charset="-122"/>
                <a:cs typeface="Arial" panose="020B0604020202020204" pitchFamily="34" charset="0"/>
              </a:endParaRPr>
            </a:p>
          </p:txBody>
        </p:sp>
        <p:sp>
          <p:nvSpPr>
            <p:cNvPr id="42"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latin typeface="Arial" panose="020B0604020202020204" pitchFamily="34" charset="0"/>
                <a:ea typeface="微软雅黑" panose="020B0503020204020204" pitchFamily="34" charset="-122"/>
                <a:cs typeface="Arial" panose="020B0604020202020204" pitchFamily="34" charset="0"/>
              </a:endParaRPr>
            </a:p>
          </p:txBody>
        </p:sp>
        <p:sp>
          <p:nvSpPr>
            <p:cNvPr id="43" name="Freeform 291"/>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latin typeface="Arial" panose="020B0604020202020204" pitchFamily="34" charset="0"/>
                <a:ea typeface="微软雅黑" panose="020B0503020204020204" pitchFamily="34" charset="-122"/>
                <a:cs typeface="Arial" panose="020B0604020202020204" pitchFamily="34" charset="0"/>
              </a:endParaRPr>
            </a:p>
          </p:txBody>
        </p:sp>
      </p:grpSp>
      <p:sp>
        <p:nvSpPr>
          <p:cNvPr id="58" name="TextBox 57"/>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grpSp>
        <p:nvGrpSpPr>
          <p:cNvPr id="7" name="组合 6"/>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57"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59"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60"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61" name="椭圆 60"/>
          <p:cNvSpPr/>
          <p:nvPr/>
        </p:nvSpPr>
        <p:spPr>
          <a:xfrm>
            <a:off x="5172913" y="6202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1</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sp>
        <p:nvSpPr>
          <p:cNvPr id="3" name="椭圆 2"/>
          <p:cNvSpPr/>
          <p:nvPr/>
        </p:nvSpPr>
        <p:spPr>
          <a:xfrm>
            <a:off x="2785313" y="1812191"/>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1</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sp>
        <p:nvSpPr>
          <p:cNvPr id="4" name="椭圆 3"/>
          <p:cNvSpPr/>
          <p:nvPr/>
        </p:nvSpPr>
        <p:spPr>
          <a:xfrm>
            <a:off x="2791663" y="4644926"/>
            <a:ext cx="576622" cy="576785"/>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2</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sp>
        <p:nvSpPr>
          <p:cNvPr id="26" name="Freeform 12"/>
          <p:cNvSpPr/>
          <p:nvPr/>
        </p:nvSpPr>
        <p:spPr bwMode="auto">
          <a:xfrm>
            <a:off x="4477439" y="217853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7" name="Freeform 12"/>
          <p:cNvSpPr/>
          <p:nvPr/>
        </p:nvSpPr>
        <p:spPr bwMode="auto">
          <a:xfrm flipH="1" flipV="1">
            <a:off x="11498078" y="3762350"/>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5" name="TextBox 27"/>
          <p:cNvSpPr txBox="1"/>
          <p:nvPr/>
        </p:nvSpPr>
        <p:spPr>
          <a:xfrm>
            <a:off x="4657090" y="2564765"/>
            <a:ext cx="7185660" cy="1768475"/>
          </a:xfrm>
          <a:prstGeom prst="rect">
            <a:avLst/>
          </a:prstGeom>
          <a:noFill/>
        </p:spPr>
        <p:txBody>
          <a:bodyPr wrap="square" rtlCol="0">
            <a:spAutoFit/>
          </a:bodyPr>
          <a:p>
            <a:pPr>
              <a:lnSpc>
                <a:spcPct val="130000"/>
              </a:lnSpc>
              <a:spcBef>
                <a:spcPct val="0"/>
              </a:spcBef>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sz="14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用户信息表</a:t>
            </a:r>
            <a:r>
              <a:rPr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（用户ID、用户名、真实姓名、性别、密码、邮箱地址、头像信息）；</a:t>
            </a:r>
            <a:endParaRPr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30000"/>
              </a:lnSpc>
              <a:spcBef>
                <a:spcPct val="0"/>
              </a:spcBef>
            </a:pPr>
            <a:r>
              <a:rPr sz="14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管理员信息表</a:t>
            </a:r>
            <a:r>
              <a:rPr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（管理员ID、用户名、密码、头像信息）；</a:t>
            </a:r>
            <a:endParaRPr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30000"/>
              </a:lnSpc>
              <a:spcBef>
                <a:spcPct val="0"/>
              </a:spcBef>
            </a:pPr>
            <a:r>
              <a:rPr sz="14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博文信息表</a:t>
            </a:r>
            <a:r>
              <a:rPr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（博文编号、发布时间、博文标题、博文内容、点击量、博文分栏、博主名）；</a:t>
            </a:r>
            <a:endParaRPr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30000"/>
              </a:lnSpc>
              <a:spcBef>
                <a:spcPct val="0"/>
              </a:spcBef>
            </a:pPr>
            <a:r>
              <a:rPr sz="14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评论信息表</a:t>
            </a:r>
            <a:r>
              <a:rPr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（留言编号、评论时间、博文编号、评论内容、评论者）；</a:t>
            </a:r>
            <a:endParaRPr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30000"/>
              </a:lnSpc>
              <a:spcBef>
                <a:spcPct val="0"/>
              </a:spcBef>
            </a:pPr>
            <a:r>
              <a:rPr sz="14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博文回收信息表</a:t>
            </a:r>
            <a:r>
              <a:rPr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（博文编号、删除时间、博文标题、博文内容、发布时间、点击量、博文分栏、博主名）；</a:t>
            </a:r>
            <a:endParaRPr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6" name="图片 -2147482566"/>
          <p:cNvPicPr>
            <a:picLocks noChangeAspect="1"/>
          </p:cNvPicPr>
          <p:nvPr/>
        </p:nvPicPr>
        <p:blipFill>
          <a:blip r:embed="rId2"/>
          <a:stretch>
            <a:fillRect/>
          </a:stretch>
        </p:blipFill>
        <p:spPr>
          <a:xfrm>
            <a:off x="5808980" y="4508183"/>
            <a:ext cx="3500755" cy="2244725"/>
          </a:xfrm>
          <a:prstGeom prst="rect">
            <a:avLst/>
          </a:prstGeom>
          <a:noFill/>
          <a:ln w="9525">
            <a:noFill/>
          </a:ln>
        </p:spPr>
      </p:pic>
      <p:sp>
        <p:nvSpPr>
          <p:cNvPr id="8" name="TextBox 498"/>
          <p:cNvSpPr txBox="1"/>
          <p:nvPr/>
        </p:nvSpPr>
        <p:spPr>
          <a:xfrm>
            <a:off x="3792726" y="1357359"/>
            <a:ext cx="1706880" cy="398780"/>
          </a:xfrm>
          <a:prstGeom prst="rect">
            <a:avLst/>
          </a:prstGeom>
          <a:noFill/>
        </p:spPr>
        <p:txBody>
          <a:bodyPr wrap="none" rtlCol="0" anchor="ctr">
            <a:spAutoFit/>
          </a:bodyPr>
          <a:p>
            <a:pPr algn="l">
              <a:spcBef>
                <a:spcPct val="0"/>
              </a:spcBef>
              <a:buFont typeface="Arial" panose="020B0604020202020204" pitchFamily="34" charset="0"/>
              <a:buNone/>
            </a:pPr>
            <a:r>
              <a:rPr lang="zh-CN" altLang="en-US" sz="2000" b="1" dirty="0">
                <a:solidFill>
                  <a:srgbClr val="31859C"/>
                </a:solidFill>
                <a:latin typeface="Impact MT Std" pitchFamily="34" charset="0"/>
                <a:ea typeface="微软雅黑" panose="020B0503020204020204" pitchFamily="34" charset="-122"/>
                <a:sym typeface="+mn-ea"/>
              </a:rPr>
              <a:t>关系模式设计</a:t>
            </a:r>
            <a:endParaRPr lang="zh-CN" altLang="en-US" sz="2000" b="1" dirty="0">
              <a:solidFill>
                <a:srgbClr val="31859C"/>
              </a:solidFill>
              <a:latin typeface="Impact MT Std" pitchFamily="34" charset="0"/>
              <a:ea typeface="微软雅黑" panose="020B0503020204020204" pitchFamily="34" charset="-122"/>
              <a:cs typeface="Arial" panose="020B0604020202020204" pitchFamily="34" charset="0"/>
              <a:sym typeface="+mn-ea"/>
            </a:endParaRPr>
          </a:p>
        </p:txBody>
      </p:sp>
      <p:sp>
        <p:nvSpPr>
          <p:cNvPr id="9" name="TextBox 498"/>
          <p:cNvSpPr txBox="1"/>
          <p:nvPr/>
        </p:nvSpPr>
        <p:spPr>
          <a:xfrm>
            <a:off x="3720971" y="4178664"/>
            <a:ext cx="1198880" cy="398780"/>
          </a:xfrm>
          <a:prstGeom prst="rect">
            <a:avLst/>
          </a:prstGeom>
          <a:noFill/>
        </p:spPr>
        <p:txBody>
          <a:bodyPr wrap="none" rtlCol="0" anchor="ctr">
            <a:spAutoFit/>
          </a:bodyPr>
          <a:p>
            <a:pPr algn="l">
              <a:spcBef>
                <a:spcPct val="0"/>
              </a:spcBef>
              <a:buFont typeface="Arial" panose="020B0604020202020204" pitchFamily="34" charset="0"/>
              <a:buNone/>
            </a:pPr>
            <a:r>
              <a:rPr lang="en-US" altLang="zh-CN" sz="2000" b="1" dirty="0">
                <a:solidFill>
                  <a:srgbClr val="31859C"/>
                </a:solidFill>
                <a:latin typeface="微软雅黑" panose="020B0503020204020204" pitchFamily="34" charset="-122"/>
                <a:ea typeface="微软雅黑" panose="020B0503020204020204" pitchFamily="34" charset="-122"/>
                <a:sym typeface="+mn-ea"/>
              </a:rPr>
              <a:t>视图预览</a:t>
            </a:r>
            <a:endParaRPr lang="zh-CN" altLang="en-US" sz="2000" b="1" dirty="0">
              <a:solidFill>
                <a:srgbClr val="31859C"/>
              </a:solidFill>
              <a:latin typeface="Impact MT Std" pitchFamily="34" charset="0"/>
              <a:ea typeface="微软雅黑" panose="020B0503020204020204" pitchFamily="34" charset="-122"/>
              <a:cs typeface="Arial" panose="020B0604020202020204" pitchFamily="34" charset="0"/>
              <a:sym typeface="+mn-ea"/>
            </a:endParaRPr>
          </a:p>
        </p:txBody>
      </p:sp>
      <p:sp>
        <p:nvSpPr>
          <p:cNvPr id="10" name="TextBox 498"/>
          <p:cNvSpPr txBox="1"/>
          <p:nvPr/>
        </p:nvSpPr>
        <p:spPr>
          <a:xfrm>
            <a:off x="6025386" y="692197"/>
            <a:ext cx="2011680" cy="460375"/>
          </a:xfrm>
          <a:prstGeom prst="rect">
            <a:avLst/>
          </a:prstGeom>
          <a:noFill/>
        </p:spPr>
        <p:txBody>
          <a:bodyPr wrap="none" rtlCol="0" anchor="ctr">
            <a:spAutoFit/>
          </a:bodyPr>
          <a:p>
            <a:pPr algn="l">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rPr>
              <a:t>逻辑结构设计</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par>
                                <p:cTn id="8" presetID="12" presetClass="entr" presetSubtype="1" fill="hold" grpId="0" nodeType="withEffect">
                                  <p:stCondLst>
                                    <p:cond delay="0"/>
                                  </p:stCondLst>
                                  <p:iterate type="lt">
                                    <p:tmPct val="50000"/>
                                  </p:iterate>
                                  <p:childTnLst>
                                    <p:set>
                                      <p:cBhvr>
                                        <p:cTn id="9" dur="1" fill="hold">
                                          <p:stCondLst>
                                            <p:cond delay="0"/>
                                          </p:stCondLst>
                                        </p:cTn>
                                        <p:tgtEl>
                                          <p:spTgt spid="10"/>
                                        </p:tgtEl>
                                        <p:attrNameLst>
                                          <p:attrName>style.visibility</p:attrName>
                                        </p:attrNameLst>
                                      </p:cBhvr>
                                      <p:to>
                                        <p:strVal val="visible"/>
                                      </p:to>
                                    </p:set>
                                    <p:anim calcmode="lin" valueType="num">
                                      <p:cBhvr additive="base">
                                        <p:cTn id="10" dur="300"/>
                                        <p:tgtEl>
                                          <p:spTgt spid="10"/>
                                        </p:tgtEl>
                                        <p:attrNameLst>
                                          <p:attrName>ppt_y</p:attrName>
                                        </p:attrNameLst>
                                      </p:cBhvr>
                                      <p:tavLst>
                                        <p:tav tm="0">
                                          <p:val>
                                            <p:strVal val="#ppt_y-#ppt_h*1.125000"/>
                                          </p:val>
                                        </p:tav>
                                        <p:tav tm="100000">
                                          <p:val>
                                            <p:strVal val="#ppt_y"/>
                                          </p:val>
                                        </p:tav>
                                      </p:tavLst>
                                    </p:anim>
                                    <p:animEffect transition="in" filter="wipe(down)">
                                      <p:cBhvr>
                                        <p:cTn id="11" dur="300"/>
                                        <p:tgtEl>
                                          <p:spTgt spid="10"/>
                                        </p:tgtEl>
                                      </p:cBhvr>
                                    </p:animEffect>
                                  </p:childTnLst>
                                </p:cTn>
                              </p:par>
                              <p:par>
                                <p:cTn id="12" presetID="12" presetClass="entr" presetSubtype="1" fill="hold" grpId="0" nodeType="withEffect">
                                  <p:stCondLst>
                                    <p:cond delay="0"/>
                                  </p:stCondLst>
                                  <p:iterate type="lt">
                                    <p:tmPct val="50000"/>
                                  </p:iterate>
                                  <p:childTnLst>
                                    <p:set>
                                      <p:cBhvr>
                                        <p:cTn id="13" dur="1" fill="hold">
                                          <p:stCondLst>
                                            <p:cond delay="0"/>
                                          </p:stCondLst>
                                        </p:cTn>
                                        <p:tgtEl>
                                          <p:spTgt spid="8"/>
                                        </p:tgtEl>
                                        <p:attrNameLst>
                                          <p:attrName>style.visibility</p:attrName>
                                        </p:attrNameLst>
                                      </p:cBhvr>
                                      <p:to>
                                        <p:strVal val="visible"/>
                                      </p:to>
                                    </p:set>
                                    <p:anim calcmode="lin" valueType="num">
                                      <p:cBhvr additive="base">
                                        <p:cTn id="14" dur="300"/>
                                        <p:tgtEl>
                                          <p:spTgt spid="8"/>
                                        </p:tgtEl>
                                        <p:attrNameLst>
                                          <p:attrName>ppt_y</p:attrName>
                                        </p:attrNameLst>
                                      </p:cBhvr>
                                      <p:tavLst>
                                        <p:tav tm="0">
                                          <p:val>
                                            <p:strVal val="#ppt_y-#ppt_h*1.125000"/>
                                          </p:val>
                                        </p:tav>
                                        <p:tav tm="100000">
                                          <p:val>
                                            <p:strVal val="#ppt_y"/>
                                          </p:val>
                                        </p:tav>
                                      </p:tavLst>
                                    </p:anim>
                                    <p:animEffect transition="in" filter="wipe(down)">
                                      <p:cBhvr>
                                        <p:cTn id="15" dur="300"/>
                                        <p:tgtEl>
                                          <p:spTgt spid="8"/>
                                        </p:tgtEl>
                                      </p:cBhvr>
                                    </p:animEffect>
                                  </p:childTnLst>
                                </p:cTn>
                              </p:par>
                              <p:par>
                                <p:cTn id="16" presetID="12" presetClass="entr" presetSubtype="1" fill="hold" grpId="0" nodeType="withEffect">
                                  <p:stCondLst>
                                    <p:cond delay="0"/>
                                  </p:stCondLst>
                                  <p:iterate type="lt">
                                    <p:tmPct val="50000"/>
                                  </p:iterate>
                                  <p:childTnLst>
                                    <p:set>
                                      <p:cBhvr>
                                        <p:cTn id="17" dur="1" fill="hold">
                                          <p:stCondLst>
                                            <p:cond delay="0"/>
                                          </p:stCondLst>
                                        </p:cTn>
                                        <p:tgtEl>
                                          <p:spTgt spid="9"/>
                                        </p:tgtEl>
                                        <p:attrNameLst>
                                          <p:attrName>style.visibility</p:attrName>
                                        </p:attrNameLst>
                                      </p:cBhvr>
                                      <p:to>
                                        <p:strVal val="visible"/>
                                      </p:to>
                                    </p:set>
                                    <p:anim calcmode="lin" valueType="num">
                                      <p:cBhvr additive="base">
                                        <p:cTn id="18" dur="300"/>
                                        <p:tgtEl>
                                          <p:spTgt spid="9"/>
                                        </p:tgtEl>
                                        <p:attrNameLst>
                                          <p:attrName>ppt_y</p:attrName>
                                        </p:attrNameLst>
                                      </p:cBhvr>
                                      <p:tavLst>
                                        <p:tav tm="0">
                                          <p:val>
                                            <p:strVal val="#ppt_y-#ppt_h*1.125000"/>
                                          </p:val>
                                        </p:tav>
                                        <p:tav tm="100000">
                                          <p:val>
                                            <p:strVal val="#ppt_y"/>
                                          </p:val>
                                        </p:tav>
                                      </p:tavLst>
                                    </p:anim>
                                    <p:animEffect transition="in" filter="wipe(down)">
                                      <p:cBhvr>
                                        <p:cTn id="19" dur="3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1" presetClass="entr" presetSubtype="0" fill="hold" grpId="0" nodeType="withEffect">
                                  <p:stCondLst>
                                    <p:cond delay="0"/>
                                  </p:stCondLst>
                                  <p:childTnLst>
                                    <p:set>
                                      <p:cBhvr>
                                        <p:cTn id="27" dur="1" fill="hold">
                                          <p:stCondLst>
                                            <p:cond delay="0"/>
                                          </p:stCondLst>
                                        </p:cTn>
                                        <p:tgtEl>
                                          <p:spTgt spid="26"/>
                                        </p:tgtEl>
                                        <p:attrNameLst>
                                          <p:attrName>style.visibility</p:attrName>
                                        </p:attrNameLst>
                                      </p:cBhvr>
                                      <p:to>
                                        <p:strVal val="visible"/>
                                      </p:to>
                                    </p:set>
                                  </p:childTnLst>
                                </p:cTn>
                              </p:par>
                              <p:par>
                                <p:cTn id="28" presetID="35" presetClass="path" presetSubtype="0" accel="50000" decel="50000" fill="hold" grpId="1" nodeType="withEffect">
                                  <p:stCondLst>
                                    <p:cond delay="0"/>
                                  </p:stCondLst>
                                  <p:childTnLst>
                                    <p:animMotion origin="layout" path="M -3.56836E-6 -3.7037E-7 L 0.36686 0.15278 " pathEditMode="relative" rAng="0" ptsTypes="AA">
                                      <p:cBhvr>
                                        <p:cTn id="29" dur="500" spd="-99900" fill="hold"/>
                                        <p:tgtEl>
                                          <p:spTgt spid="26"/>
                                        </p:tgtEl>
                                        <p:attrNameLst>
                                          <p:attrName>ppt_x</p:attrName>
                                          <p:attrName>ppt_y</p:attrName>
                                        </p:attrNameLst>
                                      </p:cBhvr>
                                      <p:rCtr x="18343" y="7639"/>
                                    </p:animMotion>
                                  </p:childTnLst>
                                </p:cTn>
                              </p:par>
                              <p:par>
                                <p:cTn id="30" presetID="1" presetClass="entr" presetSubtype="0"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childTnLst>
                                </p:cTn>
                              </p:par>
                              <p:par>
                                <p:cTn id="32" presetID="35" presetClass="path" presetSubtype="0" accel="50000" decel="50000" fill="hold" grpId="1" nodeType="withEffect">
                                  <p:stCondLst>
                                    <p:cond delay="0"/>
                                  </p:stCondLst>
                                  <p:childTnLst>
                                    <p:animMotion origin="layout" path="M 7.85742E-7 -3.33333E-6 L -0.39495 -0.11018 " pathEditMode="relative" rAng="0" ptsTypes="AA">
                                      <p:cBhvr>
                                        <p:cTn id="33" dur="500" spd="-99900" fill="hold"/>
                                        <p:tgtEl>
                                          <p:spTgt spid="27"/>
                                        </p:tgtEl>
                                        <p:attrNameLst>
                                          <p:attrName>ppt_x</p:attrName>
                                          <p:attrName>ppt_y</p:attrName>
                                        </p:attrNameLst>
                                      </p:cBhvr>
                                      <p:rCtr x="-19748" y="-5509"/>
                                    </p:animMotion>
                                  </p:childTnLst>
                                </p:cTn>
                              </p:par>
                              <p:par>
                                <p:cTn id="34" presetID="18" presetClass="entr" presetSubtype="3"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strips(upRight)">
                                      <p:cBhvr>
                                        <p:cTn id="36" dur="500"/>
                                        <p:tgtEl>
                                          <p:spTgt spid="5"/>
                                        </p:tgtEl>
                                      </p:cBhvr>
                                    </p:animEffect>
                                  </p:childTnLst>
                                </p:cTn>
                              </p:par>
                              <p:par>
                                <p:cTn id="37" presetID="3" presetClass="entr" presetSubtype="10" fill="hold"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blinds(horizontal)">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animBg="1"/>
      <p:bldP spid="3" grpId="0" bldLvl="0" animBg="1"/>
      <p:bldP spid="4" grpId="0" bldLvl="0" animBg="1"/>
      <p:bldP spid="26" grpId="0" bldLvl="0" animBg="1"/>
      <p:bldP spid="26" grpId="1" bldLvl="0" animBg="1"/>
      <p:bldP spid="27" grpId="0" bldLvl="0" animBg="1"/>
      <p:bldP spid="27" grpId="1" bldLvl="0" animBg="1"/>
      <p:bldP spid="5" grpId="0"/>
      <p:bldP spid="8" grpId="0"/>
      <p:bldP spid="9" grpId="0"/>
      <p:bldP spid="10"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数据库设计</a:t>
            </a:r>
            <a:endParaRPr lang="zh-CN" altLang="en-US" dirty="0">
              <a:solidFill>
                <a:schemeClr val="bg1"/>
              </a:solidFill>
              <a:latin typeface="微软雅黑" panose="020B0503020204020204" pitchFamily="34" charset="-122"/>
              <a:ea typeface="微软雅黑" panose="020B0503020204020204" pitchFamily="34" charset="-122"/>
            </a:endParaRPr>
          </a:p>
        </p:txBody>
      </p:sp>
      <p:grpSp>
        <p:nvGrpSpPr>
          <p:cNvPr id="32" name="组合 31"/>
          <p:cNvGrpSpPr>
            <a:grpSpLocks noChangeAspect="1"/>
          </p:cNvGrpSpPr>
          <p:nvPr/>
        </p:nvGrpSpPr>
        <p:grpSpPr>
          <a:xfrm>
            <a:off x="362213" y="116632"/>
            <a:ext cx="381514" cy="327267"/>
            <a:chOff x="5084763" y="971548"/>
            <a:chExt cx="323865" cy="277813"/>
          </a:xfrm>
          <a:solidFill>
            <a:schemeClr val="accent5">
              <a:lumMod val="60000"/>
              <a:lumOff val="40000"/>
            </a:schemeClr>
          </a:solidFill>
        </p:grpSpPr>
        <p:sp>
          <p:nvSpPr>
            <p:cNvPr id="33"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4"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35"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60" name="TextBox 59"/>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61" name="椭圆 60"/>
          <p:cNvSpPr/>
          <p:nvPr/>
        </p:nvSpPr>
        <p:spPr>
          <a:xfrm>
            <a:off x="5172913" y="620296"/>
            <a:ext cx="576622" cy="576785"/>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5">
                    <a:lumMod val="60000"/>
                    <a:lumOff val="40000"/>
                  </a:schemeClr>
                </a:solidFill>
                <a:latin typeface="Impact MT Std" pitchFamily="34" charset="0"/>
                <a:ea typeface="微软雅黑" panose="020B0503020204020204" pitchFamily="34" charset="-122"/>
              </a:rPr>
              <a:t>2</a:t>
            </a:r>
            <a:endParaRPr lang="en-US" altLang="zh-CN" dirty="0">
              <a:solidFill>
                <a:schemeClr val="accent5">
                  <a:lumMod val="60000"/>
                  <a:lumOff val="40000"/>
                </a:schemeClr>
              </a:solidFill>
              <a:latin typeface="Impact MT Std" pitchFamily="34" charset="0"/>
              <a:ea typeface="微软雅黑" panose="020B0503020204020204" pitchFamily="34" charset="-122"/>
            </a:endParaRPr>
          </a:p>
        </p:txBody>
      </p:sp>
      <p:sp>
        <p:nvSpPr>
          <p:cNvPr id="4" name="文本框 3"/>
          <p:cNvSpPr txBox="1"/>
          <p:nvPr/>
        </p:nvSpPr>
        <p:spPr>
          <a:xfrm>
            <a:off x="1704975" y="1196340"/>
            <a:ext cx="1793875" cy="275590"/>
          </a:xfrm>
          <a:prstGeom prst="rect">
            <a:avLst/>
          </a:prstGeom>
          <a:noFill/>
          <a:ln w="9525">
            <a:noFill/>
          </a:ln>
        </p:spPr>
        <p:txBody>
          <a:bodyPr wrap="square">
            <a:spAutoFit/>
            <a:scene3d>
              <a:camera prst="orthographicFront"/>
              <a:lightRig rig="threePt" dir="t"/>
            </a:scene3d>
          </a:bodyPr>
          <a:p>
            <a:pPr indent="266700" algn="ctr"/>
            <a:r>
              <a:rPr lang="zh-CN" sz="12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rPr>
              <a:t>表</a:t>
            </a:r>
            <a:r>
              <a:rPr lang="en-US" altLang="zh-CN" sz="12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rPr>
              <a:t>2</a:t>
            </a:r>
            <a:r>
              <a:rPr lang="en-US" sz="12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rPr>
              <a:t>-1 </a:t>
            </a:r>
            <a:r>
              <a:rPr lang="zh-CN" sz="12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rPr>
              <a:t>用户信息表</a:t>
            </a:r>
            <a:endParaRPr lang="zh-CN" altLang="en-US" sz="1200"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宋体" panose="02010600030101010101" pitchFamily="2" charset="-122"/>
            </a:endParaRPr>
          </a:p>
        </p:txBody>
      </p:sp>
      <p:sp>
        <p:nvSpPr>
          <p:cNvPr id="6" name="文本框 5"/>
          <p:cNvSpPr txBox="1"/>
          <p:nvPr/>
        </p:nvSpPr>
        <p:spPr>
          <a:xfrm>
            <a:off x="6313170" y="1196975"/>
            <a:ext cx="2606675" cy="275590"/>
          </a:xfrm>
          <a:prstGeom prst="rect">
            <a:avLst/>
          </a:prstGeom>
          <a:noFill/>
          <a:ln w="9525">
            <a:noFill/>
          </a:ln>
        </p:spPr>
        <p:txBody>
          <a:bodyPr wrap="square">
            <a:spAutoFit/>
          </a:bodyPr>
          <a:p>
            <a:pPr indent="266700" algn="ctr"/>
            <a:r>
              <a:rPr lang="zh-CN" sz="1200" b="1">
                <a:latin typeface="Times New Roman" panose="02020603050405020304" pitchFamily="18" charset="0"/>
                <a:ea typeface="宋体" panose="02010600030101010101" pitchFamily="2" charset="-122"/>
              </a:rPr>
              <a:t>表</a:t>
            </a:r>
            <a:r>
              <a:rPr lang="en-US" altLang="zh-CN" sz="1200" b="1">
                <a:latin typeface="Times New Roman" panose="02020603050405020304" pitchFamily="18" charset="0"/>
                <a:ea typeface="宋体" panose="02010600030101010101" pitchFamily="2" charset="-122"/>
              </a:rPr>
              <a:t>2</a:t>
            </a:r>
            <a:r>
              <a:rPr lang="en-US" sz="1200" b="1">
                <a:latin typeface="Times New Roman" panose="02020603050405020304" pitchFamily="18" charset="0"/>
                <a:ea typeface="宋体" panose="02010600030101010101" pitchFamily="2" charset="-122"/>
              </a:rPr>
              <a:t>-2 </a:t>
            </a:r>
            <a:r>
              <a:rPr lang="zh-CN" sz="1200" b="1">
                <a:latin typeface="Times New Roman" panose="02020603050405020304" pitchFamily="18" charset="0"/>
                <a:ea typeface="宋体" panose="02010600030101010101" pitchFamily="2" charset="-122"/>
              </a:rPr>
              <a:t>管理员信息表</a:t>
            </a:r>
            <a:endParaRPr lang="zh-CN" altLang="en-US" sz="1200" b="1"/>
          </a:p>
        </p:txBody>
      </p:sp>
      <p:sp>
        <p:nvSpPr>
          <p:cNvPr id="8" name="文本框 7"/>
          <p:cNvSpPr txBox="1"/>
          <p:nvPr/>
        </p:nvSpPr>
        <p:spPr>
          <a:xfrm>
            <a:off x="336550" y="3500755"/>
            <a:ext cx="4547235" cy="275590"/>
          </a:xfrm>
          <a:prstGeom prst="rect">
            <a:avLst/>
          </a:prstGeom>
          <a:noFill/>
          <a:ln w="9525">
            <a:noFill/>
          </a:ln>
        </p:spPr>
        <p:txBody>
          <a:bodyPr wrap="square">
            <a:spAutoFit/>
          </a:bodyPr>
          <a:p>
            <a:pPr indent="0" algn="ctr"/>
            <a:r>
              <a:rPr lang="zh-CN" sz="1200" b="1">
                <a:latin typeface="Times New Roman" panose="02020603050405020304" pitchFamily="18" charset="0"/>
                <a:ea typeface="宋体" panose="02010600030101010101" pitchFamily="2" charset="-122"/>
              </a:rPr>
              <a:t>表</a:t>
            </a:r>
            <a:r>
              <a:rPr lang="en-US" altLang="zh-CN" sz="1200" b="1">
                <a:latin typeface="Times New Roman" panose="02020603050405020304" pitchFamily="18" charset="0"/>
                <a:ea typeface="宋体" panose="02010600030101010101" pitchFamily="2" charset="-122"/>
              </a:rPr>
              <a:t>2</a:t>
            </a:r>
            <a:r>
              <a:rPr lang="en-US" sz="1200" b="1">
                <a:latin typeface="Times New Roman" panose="02020603050405020304" pitchFamily="18" charset="0"/>
                <a:ea typeface="宋体" panose="02010600030101010101" pitchFamily="2" charset="-122"/>
              </a:rPr>
              <a:t>-3 </a:t>
            </a:r>
            <a:r>
              <a:rPr lang="zh-CN" sz="1200" b="1">
                <a:latin typeface="Times New Roman" panose="02020603050405020304" pitchFamily="18" charset="0"/>
                <a:ea typeface="宋体" panose="02010600030101010101" pitchFamily="2" charset="-122"/>
              </a:rPr>
              <a:t>博文信息表</a:t>
            </a:r>
            <a:endParaRPr lang="zh-CN" altLang="en-US" sz="1200" b="1"/>
          </a:p>
        </p:txBody>
      </p:sp>
      <p:sp>
        <p:nvSpPr>
          <p:cNvPr id="10" name="文本框 9"/>
          <p:cNvSpPr txBox="1"/>
          <p:nvPr/>
        </p:nvSpPr>
        <p:spPr>
          <a:xfrm>
            <a:off x="5232718" y="2837180"/>
            <a:ext cx="5080000" cy="275590"/>
          </a:xfrm>
          <a:prstGeom prst="rect">
            <a:avLst/>
          </a:prstGeom>
          <a:noFill/>
          <a:ln w="9525">
            <a:noFill/>
          </a:ln>
        </p:spPr>
        <p:txBody>
          <a:bodyPr>
            <a:spAutoFit/>
          </a:bodyPr>
          <a:p>
            <a:pPr indent="0" algn="ctr"/>
            <a:r>
              <a:rPr lang="zh-CN" sz="1200" b="1">
                <a:latin typeface="Times New Roman" panose="02020603050405020304" pitchFamily="18" charset="0"/>
                <a:ea typeface="宋体" panose="02010600030101010101" pitchFamily="2" charset="-122"/>
              </a:rPr>
              <a:t>表</a:t>
            </a:r>
            <a:r>
              <a:rPr lang="en-US" altLang="zh-CN" sz="1200" b="1">
                <a:latin typeface="Times New Roman" panose="02020603050405020304" pitchFamily="18" charset="0"/>
                <a:ea typeface="宋体" panose="02010600030101010101" pitchFamily="2" charset="-122"/>
              </a:rPr>
              <a:t>2</a:t>
            </a:r>
            <a:r>
              <a:rPr lang="en-US" sz="1200" b="1">
                <a:latin typeface="Times New Roman" panose="02020603050405020304" pitchFamily="18" charset="0"/>
                <a:ea typeface="宋体" panose="02010600030101010101" pitchFamily="2" charset="-122"/>
              </a:rPr>
              <a:t>-4 </a:t>
            </a:r>
            <a:r>
              <a:rPr lang="zh-CN" sz="1200" b="1">
                <a:latin typeface="Times New Roman" panose="02020603050405020304" pitchFamily="18" charset="0"/>
                <a:ea typeface="宋体" panose="02010600030101010101" pitchFamily="2" charset="-122"/>
              </a:rPr>
              <a:t>评论信息表</a:t>
            </a:r>
            <a:endParaRPr lang="zh-CN" altLang="en-US" sz="1200" b="1"/>
          </a:p>
        </p:txBody>
      </p:sp>
      <p:sp>
        <p:nvSpPr>
          <p:cNvPr id="12" name="文本框 11"/>
          <p:cNvSpPr txBox="1"/>
          <p:nvPr/>
        </p:nvSpPr>
        <p:spPr>
          <a:xfrm>
            <a:off x="5489258" y="4504690"/>
            <a:ext cx="5080000" cy="275590"/>
          </a:xfrm>
          <a:prstGeom prst="rect">
            <a:avLst/>
          </a:prstGeom>
          <a:noFill/>
          <a:ln w="9525">
            <a:noFill/>
          </a:ln>
        </p:spPr>
        <p:txBody>
          <a:bodyPr>
            <a:spAutoFit/>
          </a:bodyPr>
          <a:p>
            <a:pPr indent="0" algn="ctr"/>
            <a:r>
              <a:rPr lang="zh-CN" sz="1200" b="1">
                <a:latin typeface="Times New Roman" panose="02020603050405020304" pitchFamily="18" charset="0"/>
                <a:ea typeface="宋体" panose="02010600030101010101" pitchFamily="2" charset="-122"/>
              </a:rPr>
              <a:t>表</a:t>
            </a:r>
            <a:r>
              <a:rPr lang="en-US" altLang="zh-CN" sz="1200" b="1">
                <a:latin typeface="Times New Roman" panose="02020603050405020304" pitchFamily="18" charset="0"/>
                <a:ea typeface="宋体" panose="02010600030101010101" pitchFamily="2" charset="-122"/>
              </a:rPr>
              <a:t>2</a:t>
            </a:r>
            <a:r>
              <a:rPr lang="en-US" sz="1200" b="1">
                <a:latin typeface="Times New Roman" panose="02020603050405020304" pitchFamily="18" charset="0"/>
                <a:ea typeface="宋体" panose="02010600030101010101" pitchFamily="2" charset="-122"/>
              </a:rPr>
              <a:t>-5 </a:t>
            </a:r>
            <a:r>
              <a:rPr lang="zh-CN" sz="1200" b="1">
                <a:latin typeface="Times New Roman" panose="02020603050405020304" pitchFamily="18" charset="0"/>
                <a:ea typeface="宋体" panose="02010600030101010101" pitchFamily="2" charset="-122"/>
              </a:rPr>
              <a:t>博文回收信息表</a:t>
            </a:r>
            <a:endParaRPr lang="zh-CN" altLang="en-US" sz="1200" b="1"/>
          </a:p>
        </p:txBody>
      </p:sp>
      <p:pic>
        <p:nvPicPr>
          <p:cNvPr id="3" name="图片 2"/>
          <p:cNvPicPr>
            <a:picLocks noChangeAspect="1"/>
          </p:cNvPicPr>
          <p:nvPr/>
        </p:nvPicPr>
        <p:blipFill>
          <a:blip r:embed="rId2"/>
          <a:stretch>
            <a:fillRect/>
          </a:stretch>
        </p:blipFill>
        <p:spPr>
          <a:xfrm>
            <a:off x="527050" y="1412240"/>
            <a:ext cx="4608830" cy="2026920"/>
          </a:xfrm>
          <a:prstGeom prst="rect">
            <a:avLst/>
          </a:prstGeom>
        </p:spPr>
      </p:pic>
      <p:pic>
        <p:nvPicPr>
          <p:cNvPr id="14" name="图片 13"/>
          <p:cNvPicPr>
            <a:picLocks noChangeAspect="1"/>
          </p:cNvPicPr>
          <p:nvPr/>
        </p:nvPicPr>
        <p:blipFill>
          <a:blip r:embed="rId3"/>
          <a:stretch>
            <a:fillRect/>
          </a:stretch>
        </p:blipFill>
        <p:spPr>
          <a:xfrm>
            <a:off x="487680" y="3716655"/>
            <a:ext cx="4671060" cy="1973580"/>
          </a:xfrm>
          <a:prstGeom prst="rect">
            <a:avLst/>
          </a:prstGeom>
        </p:spPr>
      </p:pic>
      <p:pic>
        <p:nvPicPr>
          <p:cNvPr id="15" name="图片 14"/>
          <p:cNvPicPr>
            <a:picLocks noChangeAspect="1"/>
          </p:cNvPicPr>
          <p:nvPr/>
        </p:nvPicPr>
        <p:blipFill>
          <a:blip r:embed="rId4"/>
          <a:stretch>
            <a:fillRect/>
          </a:stretch>
        </p:blipFill>
        <p:spPr>
          <a:xfrm>
            <a:off x="5514975" y="1449705"/>
            <a:ext cx="4951095" cy="1278890"/>
          </a:xfrm>
          <a:prstGeom prst="rect">
            <a:avLst/>
          </a:prstGeom>
        </p:spPr>
      </p:pic>
      <p:pic>
        <p:nvPicPr>
          <p:cNvPr id="16" name="图片 15"/>
          <p:cNvPicPr>
            <a:picLocks noChangeAspect="1"/>
          </p:cNvPicPr>
          <p:nvPr/>
        </p:nvPicPr>
        <p:blipFill>
          <a:blip r:embed="rId5"/>
          <a:stretch>
            <a:fillRect/>
          </a:stretch>
        </p:blipFill>
        <p:spPr>
          <a:xfrm>
            <a:off x="5552440" y="3068955"/>
            <a:ext cx="4872990" cy="1448435"/>
          </a:xfrm>
          <a:prstGeom prst="rect">
            <a:avLst/>
          </a:prstGeom>
        </p:spPr>
      </p:pic>
      <p:pic>
        <p:nvPicPr>
          <p:cNvPr id="17" name="图片 16"/>
          <p:cNvPicPr>
            <a:picLocks noChangeAspect="1"/>
          </p:cNvPicPr>
          <p:nvPr/>
        </p:nvPicPr>
        <p:blipFill>
          <a:blip r:embed="rId6"/>
          <a:stretch>
            <a:fillRect/>
          </a:stretch>
        </p:blipFill>
        <p:spPr>
          <a:xfrm>
            <a:off x="5569585" y="4752975"/>
            <a:ext cx="4872990" cy="1834515"/>
          </a:xfrm>
          <a:prstGeom prst="rect">
            <a:avLst/>
          </a:prstGeom>
        </p:spPr>
      </p:pic>
      <p:sp>
        <p:nvSpPr>
          <p:cNvPr id="21" name="TextBox 498"/>
          <p:cNvSpPr txBox="1"/>
          <p:nvPr/>
        </p:nvSpPr>
        <p:spPr>
          <a:xfrm>
            <a:off x="6025386" y="678862"/>
            <a:ext cx="2011680" cy="460375"/>
          </a:xfrm>
          <a:prstGeom prst="rect">
            <a:avLst/>
          </a:prstGeom>
          <a:noFill/>
        </p:spPr>
        <p:txBody>
          <a:bodyPr wrap="none" rtlCol="0" anchor="ctr">
            <a:spAutoFit/>
          </a:bodyPr>
          <a:p>
            <a:pPr algn="l">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rPr>
              <a:t>信息表的设计</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p:comb/>
      </p:transition>
    </mc:Choice>
    <mc:Fallback>
      <p:transition spd="slow">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par>
                                <p:cTn id="8" presetID="12" presetClass="entr" presetSubtype="1" fill="hold" grpId="0" nodeType="withEffect">
                                  <p:stCondLst>
                                    <p:cond delay="0"/>
                                  </p:stCondLst>
                                  <p:iterate type="lt">
                                    <p:tmPct val="50000"/>
                                  </p:iterate>
                                  <p:childTnLst>
                                    <p:set>
                                      <p:cBhvr>
                                        <p:cTn id="9" dur="1" fill="hold">
                                          <p:stCondLst>
                                            <p:cond delay="0"/>
                                          </p:stCondLst>
                                        </p:cTn>
                                        <p:tgtEl>
                                          <p:spTgt spid="21"/>
                                        </p:tgtEl>
                                        <p:attrNameLst>
                                          <p:attrName>style.visibility</p:attrName>
                                        </p:attrNameLst>
                                      </p:cBhvr>
                                      <p:to>
                                        <p:strVal val="visible"/>
                                      </p:to>
                                    </p:set>
                                    <p:anim calcmode="lin" valueType="num">
                                      <p:cBhvr additive="base">
                                        <p:cTn id="10" dur="300"/>
                                        <p:tgtEl>
                                          <p:spTgt spid="21"/>
                                        </p:tgtEl>
                                        <p:attrNameLst>
                                          <p:attrName>ppt_y</p:attrName>
                                        </p:attrNameLst>
                                      </p:cBhvr>
                                      <p:tavLst>
                                        <p:tav tm="0">
                                          <p:val>
                                            <p:strVal val="#ppt_y-#ppt_h*1.125000"/>
                                          </p:val>
                                        </p:tav>
                                        <p:tav tm="100000">
                                          <p:val>
                                            <p:strVal val="#ppt_y"/>
                                          </p:val>
                                        </p:tav>
                                      </p:tavLst>
                                    </p:anim>
                                    <p:animEffect transition="in" filter="wipe(down)">
                                      <p:cBhvr>
                                        <p:cTn id="11" dur="300"/>
                                        <p:tgtEl>
                                          <p:spTgt spid="21"/>
                                        </p:tgtEl>
                                      </p:cBhvr>
                                    </p:animEffect>
                                  </p:childTnLst>
                                </p:cTn>
                              </p:par>
                              <p:par>
                                <p:cTn id="12" presetID="1" presetClass="entr"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4"/>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animBg="1"/>
      <p:bldP spid="4" grpId="0"/>
      <p:bldP spid="4" grpId="1"/>
      <p:bldP spid="6" grpId="0"/>
      <p:bldP spid="6" grpId="1"/>
      <p:bldP spid="8" grpId="0"/>
      <p:bldP spid="8" grpId="1"/>
      <p:bldP spid="10" grpId="0"/>
      <p:bldP spid="10" grpId="1"/>
      <p:bldP spid="12" grpId="0"/>
      <p:bldP spid="12" grpId="1"/>
      <p:bldP spid="2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193189" y="2637155"/>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p:nvPr/>
        </p:nvSpPr>
        <p:spPr bwMode="auto">
          <a:xfrm>
            <a:off x="5392064" y="185917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58" name="文本框 12"/>
          <p:cNvSpPr txBox="1"/>
          <p:nvPr/>
        </p:nvSpPr>
        <p:spPr>
          <a:xfrm>
            <a:off x="4386811" y="3573016"/>
            <a:ext cx="3491230" cy="1568450"/>
          </a:xfrm>
          <a:prstGeom prst="rect">
            <a:avLst/>
          </a:prstGeom>
          <a:noFill/>
        </p:spPr>
        <p:txBody>
          <a:bodyPr wrap="none" rtlCol="0">
            <a:spAutoFit/>
          </a:bodyPr>
          <a:lstStyle/>
          <a:p>
            <a:pPr algn="ctr">
              <a:spcBef>
                <a:spcPts val="500"/>
              </a:spcBef>
              <a:defRPr/>
            </a:pPr>
            <a:r>
              <a:rPr lang="zh-CN" altLang="en-US" sz="48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sym typeface="+mn-ea"/>
              </a:rPr>
              <a:t>系统测试</a:t>
            </a:r>
            <a:endParaRPr lang="en-US" altLang="zh-CN" sz="48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defRPr/>
            </a:pPr>
            <a:r>
              <a:rPr lang="en-US" altLang="zh-CN" sz="4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sym typeface="+mn-ea"/>
              </a:rPr>
              <a:t>System Test</a:t>
            </a: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3" name="Freeform 9"/>
          <p:cNvSpPr>
            <a:spLocks noEditPoints="1"/>
          </p:cNvSpPr>
          <p:nvPr/>
        </p:nvSpPr>
        <p:spPr bwMode="auto">
          <a:xfrm rot="19469485">
            <a:off x="5602658" y="2053066"/>
            <a:ext cx="1013732" cy="1080193"/>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59" name="TextBox 58"/>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43"/>
                                        </p:tgtEl>
                                        <p:attrNameLst>
                                          <p:attrName>style.visibility</p:attrName>
                                        </p:attrNameLst>
                                      </p:cBhvr>
                                      <p:to>
                                        <p:strVal val="visible"/>
                                      </p:to>
                                    </p:set>
                                    <p:anim calcmode="lin" valueType="num">
                                      <p:cBhvr>
                                        <p:cTn id="11" dur="500" fill="hold"/>
                                        <p:tgtEl>
                                          <p:spTgt spid="43"/>
                                        </p:tgtEl>
                                        <p:attrNameLst>
                                          <p:attrName>ppt_w</p:attrName>
                                        </p:attrNameLst>
                                      </p:cBhvr>
                                      <p:tavLst>
                                        <p:tav tm="0">
                                          <p:val>
                                            <p:fltVal val="0"/>
                                          </p:val>
                                        </p:tav>
                                        <p:tav tm="100000">
                                          <p:val>
                                            <p:strVal val="#ppt_w"/>
                                          </p:val>
                                        </p:tav>
                                      </p:tavLst>
                                    </p:anim>
                                    <p:anim calcmode="lin" valueType="num">
                                      <p:cBhvr>
                                        <p:cTn id="12" dur="500" fill="hold"/>
                                        <p:tgtEl>
                                          <p:spTgt spid="43"/>
                                        </p:tgtEl>
                                        <p:attrNameLst>
                                          <p:attrName>ppt_h</p:attrName>
                                        </p:attrNameLst>
                                      </p:cBhvr>
                                      <p:tavLst>
                                        <p:tav tm="0">
                                          <p:val>
                                            <p:fltVal val="0"/>
                                          </p:val>
                                        </p:tav>
                                        <p:tav tm="100000">
                                          <p:val>
                                            <p:strVal val="#ppt_h"/>
                                          </p:val>
                                        </p:tav>
                                      </p:tavLst>
                                    </p:anim>
                                    <p:animEffect transition="in" filter="fade">
                                      <p:cBhvr>
                                        <p:cTn id="13" dur="500"/>
                                        <p:tgtEl>
                                          <p:spTgt spid="43"/>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dissolve">
                                      <p:cBhvr>
                                        <p:cTn id="16"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bldLvl="0" animBg="1"/>
      <p:bldP spid="58" grpId="0"/>
      <p:bldP spid="4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anose="020B0503020204020204" pitchFamily="34" charset="-122"/>
                <a:ea typeface="微软雅黑" panose="020B0503020204020204" pitchFamily="34" charset="-122"/>
              </a:rPr>
              <a:t>系统测试</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0" name="Freeform 9"/>
          <p:cNvSpPr>
            <a:spLocks noEditPoints="1"/>
          </p:cNvSpPr>
          <p:nvPr/>
        </p:nvSpPr>
        <p:spPr bwMode="auto">
          <a:xfrm rot="19469485">
            <a:off x="360047" y="120387"/>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6" name="TextBox 9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100" name="文本框 99"/>
          <p:cNvSpPr txBox="1"/>
          <p:nvPr/>
        </p:nvSpPr>
        <p:spPr>
          <a:xfrm>
            <a:off x="697230" y="756285"/>
            <a:ext cx="10447655" cy="1014730"/>
          </a:xfrm>
          <a:prstGeom prst="rect">
            <a:avLst/>
          </a:prstGeom>
          <a:solidFill>
            <a:schemeClr val="accent5">
              <a:lumMod val="60000"/>
              <a:lumOff val="40000"/>
            </a:schemeClr>
          </a:solidFill>
          <a:ln w="9525">
            <a:noFill/>
          </a:ln>
        </p:spPr>
        <p:txBody>
          <a:bodyPr wrap="square">
            <a:spAutoFit/>
            <a:scene3d>
              <a:camera prst="orthographicFront"/>
              <a:lightRig rig="threePt" dir="t"/>
            </a:scene3d>
          </a:bodyPr>
          <a:p>
            <a:pPr indent="266700"/>
            <a:r>
              <a:rPr lang="en-US" altLang="zh-CN" sz="2000" b="0">
                <a:effectLst>
                  <a:outerShdw blurRad="38100" dist="19050" dir="2700000" algn="tl" rotWithShape="0">
                    <a:schemeClr val="dk1">
                      <a:alpha val="40000"/>
                    </a:schemeClr>
                  </a:outerShdw>
                </a:effectLst>
                <a:latin typeface="黑体" panose="02010609060101010101" charset="-122"/>
                <a:ea typeface="黑体" panose="02010609060101010101" charset="-122"/>
                <a:cs typeface="黑体" panose="02010609060101010101" charset="-122"/>
              </a:rPr>
              <a:t>  </a:t>
            </a:r>
            <a:r>
              <a:rPr lang="zh-CN" sz="2000" b="0">
                <a:solidFill>
                  <a:schemeClr val="tx1"/>
                </a:solidFill>
                <a:effectLst>
                  <a:outerShdw blurRad="38100" dist="19050" dir="2700000" algn="tl" rotWithShape="0">
                    <a:schemeClr val="dk1">
                      <a:alpha val="40000"/>
                    </a:schemeClr>
                  </a:outerShdw>
                </a:effectLst>
                <a:latin typeface="黑体" panose="02010609060101010101" charset="-122"/>
                <a:ea typeface="黑体" panose="02010609060101010101" charset="-122"/>
                <a:cs typeface="黑体" panose="02010609060101010101" charset="-122"/>
              </a:rPr>
              <a:t>测试用例是为某个特殊目标而编制的一组测试输入、执行条件以及预期结果，以便测试某个程序是否满足特定的需求。下面将记录在本次系统测试过程中的主要测试用例，以用户名：Link,真实姓名：小魏，密码：123456为例。</a:t>
            </a:r>
            <a:endParaRPr lang="zh-CN" altLang="en-US" sz="2000" b="0">
              <a:solidFill>
                <a:schemeClr val="tx1"/>
              </a:solidFill>
              <a:effectLst>
                <a:outerShdw blurRad="38100" dist="19050" dir="2700000" algn="tl" rotWithShape="0">
                  <a:schemeClr val="dk1">
                    <a:alpha val="40000"/>
                  </a:schemeClr>
                </a:outerShdw>
              </a:effectLst>
              <a:latin typeface="黑体" panose="02010609060101010101" charset="-122"/>
              <a:ea typeface="黑体" panose="02010609060101010101" charset="-122"/>
              <a:cs typeface="黑体" panose="02010609060101010101" charset="-122"/>
            </a:endParaRPr>
          </a:p>
        </p:txBody>
      </p:sp>
      <p:sp>
        <p:nvSpPr>
          <p:cNvPr id="3" name="文本框 2"/>
          <p:cNvSpPr txBox="1"/>
          <p:nvPr/>
        </p:nvSpPr>
        <p:spPr>
          <a:xfrm>
            <a:off x="768985" y="1844675"/>
            <a:ext cx="190436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博客首页截图</a:t>
            </a:r>
            <a:endParaRPr lang="zh-CN" altLang="en-US" sz="2000" b="1">
              <a:latin typeface="黑体" panose="02010609060101010101" charset="-122"/>
              <a:ea typeface="黑体" panose="02010609060101010101" charset="-122"/>
            </a:endParaRPr>
          </a:p>
        </p:txBody>
      </p:sp>
      <p:pic>
        <p:nvPicPr>
          <p:cNvPr id="4" name="图片 -2147482547"/>
          <p:cNvPicPr>
            <a:picLocks noChangeAspect="1"/>
          </p:cNvPicPr>
          <p:nvPr/>
        </p:nvPicPr>
        <p:blipFill>
          <a:blip r:embed="rId2"/>
          <a:stretch>
            <a:fillRect/>
          </a:stretch>
        </p:blipFill>
        <p:spPr>
          <a:xfrm>
            <a:off x="768985" y="2420620"/>
            <a:ext cx="8672830" cy="4352290"/>
          </a:xfrm>
          <a:prstGeom prst="rect">
            <a:avLst/>
          </a:prstGeom>
          <a:noFill/>
          <a:ln w="9525">
            <a:noFill/>
          </a:ln>
        </p:spPr>
      </p:pic>
      <p:sp>
        <p:nvSpPr>
          <p:cNvPr id="5" name="文本框 4"/>
          <p:cNvSpPr txBox="1"/>
          <p:nvPr/>
        </p:nvSpPr>
        <p:spPr>
          <a:xfrm>
            <a:off x="9491980" y="2132330"/>
            <a:ext cx="2622550" cy="4523105"/>
          </a:xfrm>
          <a:prstGeom prst="rect">
            <a:avLst/>
          </a:prstGeom>
          <a:noFill/>
          <a:ln w="9525">
            <a:noFill/>
          </a:ln>
        </p:spPr>
        <p:txBody>
          <a:bodyPr wrap="square">
            <a:spAutoFit/>
          </a:bodyPr>
          <a:p>
            <a:pPr indent="266700" algn="l"/>
            <a:r>
              <a:rPr lang="zh-CN" b="1">
                <a:solidFill>
                  <a:schemeClr val="tx1"/>
                </a:solidFill>
                <a:effectLst>
                  <a:outerShdw blurRad="38100" dist="19050" dir="2700000" algn="tl" rotWithShape="0">
                    <a:schemeClr val="dk1">
                      <a:alpha val="40000"/>
                    </a:schemeClr>
                  </a:outerShdw>
                </a:effectLst>
                <a:latin typeface="黑体" panose="02010609060101010101" charset="-122"/>
                <a:ea typeface="黑体" panose="02010609060101010101" charset="-122"/>
                <a:cs typeface="黑体" panose="02010609060101010101" charset="-122"/>
                <a:sym typeface="+mn-ea"/>
              </a:rPr>
              <a:t>功能描述</a:t>
            </a:r>
            <a:r>
              <a:rPr lang="zh-CN">
                <a:solidFill>
                  <a:schemeClr val="tx1"/>
                </a:solidFill>
                <a:effectLst>
                  <a:outerShdw blurRad="38100" dist="19050" dir="2700000" algn="tl" rotWithShape="0">
                    <a:schemeClr val="dk1">
                      <a:alpha val="40000"/>
                    </a:schemeClr>
                  </a:outerShdw>
                </a:effectLst>
                <a:latin typeface="黑体" panose="02010609060101010101" charset="-122"/>
                <a:ea typeface="黑体" panose="02010609060101010101" charset="-122"/>
                <a:cs typeface="黑体" panose="02010609060101010101" charset="-122"/>
                <a:sym typeface="+mn-ea"/>
              </a:rPr>
              <a:t>:</a:t>
            </a:r>
            <a:r>
              <a:rPr lang="zh-CN" b="0">
                <a:solidFill>
                  <a:schemeClr val="tx1"/>
                </a:solidFill>
                <a:effectLst>
                  <a:outerShdw blurRad="38100" dist="19050" dir="2700000" algn="tl" rotWithShape="0">
                    <a:schemeClr val="dk1">
                      <a:alpha val="40000"/>
                    </a:schemeClr>
                  </a:outerShdw>
                </a:effectLst>
                <a:latin typeface="黑体" panose="02010609060101010101" charset="-122"/>
                <a:ea typeface="黑体" panose="02010609060101010101" charset="-122"/>
                <a:cs typeface="黑体" panose="02010609060101010101" charset="-122"/>
              </a:rPr>
              <a:t>博客的首页是相当重要的，是展现个人博客系统的布局、美工、风格和个性的窗口。它包括博客这几个界面合理的组合是布局和美工的重要之处，所以个人主页顶端设置了博客的几个模块的菜单导航，可以方便快捷的跳转至相应界面。通过SELECT语句，用户可以在个人主页上浏览最近新鲜事，当点击查看博文时，可以浏览博主的文章。</a:t>
            </a:r>
            <a:endParaRPr lang="zh-CN" altLang="en-US" b="0">
              <a:solidFill>
                <a:schemeClr val="tx1"/>
              </a:solidFill>
              <a:effectLst>
                <a:outerShdw blurRad="38100" dist="19050" dir="2700000" algn="tl" rotWithShape="0">
                  <a:schemeClr val="dk1">
                    <a:alpha val="40000"/>
                  </a:schemeClr>
                </a:outerShdw>
              </a:effectLst>
              <a:latin typeface="黑体" panose="02010609060101010101" charset="-122"/>
              <a:ea typeface="黑体" panose="02010609060101010101" charset="-122"/>
              <a:cs typeface="黑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animBg="1"/>
      <p:bldP spid="3" grpId="0"/>
      <p:bldP spid="5" grpId="0"/>
      <p:bldP spid="5"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anose="020B0503020204020204" pitchFamily="34" charset="-122"/>
                <a:ea typeface="微软雅黑" panose="020B0503020204020204" pitchFamily="34" charset="-122"/>
              </a:rPr>
              <a:t>系统测试</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0" name="Freeform 9"/>
          <p:cNvSpPr>
            <a:spLocks noEditPoints="1"/>
          </p:cNvSpPr>
          <p:nvPr/>
        </p:nvSpPr>
        <p:spPr bwMode="auto">
          <a:xfrm rot="19469485">
            <a:off x="360047" y="120387"/>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6" name="TextBox 9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 name="文本框 2"/>
          <p:cNvSpPr txBox="1"/>
          <p:nvPr/>
        </p:nvSpPr>
        <p:spPr>
          <a:xfrm>
            <a:off x="768985" y="764540"/>
            <a:ext cx="228282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用户注册页面截图</a:t>
            </a:r>
            <a:endParaRPr lang="zh-CN" sz="2000" b="1">
              <a:latin typeface="黑体" panose="02010609060101010101" charset="-122"/>
              <a:ea typeface="黑体" panose="02010609060101010101" charset="-122"/>
            </a:endParaRPr>
          </a:p>
        </p:txBody>
      </p:sp>
      <p:pic>
        <p:nvPicPr>
          <p:cNvPr id="4" name="图片 -2147482519"/>
          <p:cNvPicPr>
            <a:picLocks noChangeAspect="1"/>
          </p:cNvPicPr>
          <p:nvPr/>
        </p:nvPicPr>
        <p:blipFill>
          <a:blip r:embed="rId2"/>
          <a:stretch>
            <a:fillRect/>
          </a:stretch>
        </p:blipFill>
        <p:spPr>
          <a:xfrm>
            <a:off x="984885" y="1196975"/>
            <a:ext cx="7802880" cy="4027805"/>
          </a:xfrm>
          <a:prstGeom prst="rect">
            <a:avLst/>
          </a:prstGeom>
          <a:noFill/>
          <a:ln w="9525">
            <a:noFill/>
          </a:ln>
        </p:spPr>
      </p:pic>
      <p:sp>
        <p:nvSpPr>
          <p:cNvPr id="26" name="Freeform 12"/>
          <p:cNvSpPr/>
          <p:nvPr/>
        </p:nvSpPr>
        <p:spPr bwMode="auto">
          <a:xfrm>
            <a:off x="1021134" y="534718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7" name="Freeform 12"/>
          <p:cNvSpPr/>
          <p:nvPr/>
        </p:nvSpPr>
        <p:spPr bwMode="auto">
          <a:xfrm flipH="1" flipV="1">
            <a:off x="8833618" y="6278220"/>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8" name="TextBox 27"/>
          <p:cNvSpPr txBox="1"/>
          <p:nvPr/>
        </p:nvSpPr>
        <p:spPr>
          <a:xfrm>
            <a:off x="1272540" y="5516880"/>
            <a:ext cx="7955280" cy="1291590"/>
          </a:xfrm>
          <a:prstGeom prst="rect">
            <a:avLst/>
          </a:prstGeom>
          <a:noFill/>
        </p:spPr>
        <p:txBody>
          <a:bodyPr wrap="square" rtlCol="0">
            <a:spAutoFit/>
          </a:bodyPr>
          <a:p>
            <a:pPr>
              <a:lnSpc>
                <a:spcPct val="130000"/>
              </a:lnSpc>
              <a:spcBef>
                <a:spcPct val="0"/>
              </a:spcBef>
            </a:pPr>
            <a:r>
              <a:rPr lang="en-US" altLang="zh-CN" sz="1400" dirty="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 </a:t>
            </a:r>
            <a:r>
              <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注册功能相当于整个网站平台的入口,注册功能用户体验的良好性直接影响了用户的使用心理，注册功能简单、明快便于操作，友好型的使用体验也促使用户乐于分享。</a:t>
            </a:r>
            <a:endPar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35" presetClass="path" presetSubtype="0" accel="50000" decel="50000" fill="hold" grpId="1" nodeType="withEffect">
                                  <p:stCondLst>
                                    <p:cond delay="0"/>
                                  </p:stCondLst>
                                  <p:childTnLst>
                                    <p:animMotion origin="layout" path="M -3.56836E-6 -3.7037E-7 L 0.36686 0.15278 " pathEditMode="relative" rAng="0" ptsTypes="AA">
                                      <p:cBhvr>
                                        <p:cTn id="8" dur="500" spd="-99900" fill="hold"/>
                                        <p:tgtEl>
                                          <p:spTgt spid="26"/>
                                        </p:tgtEl>
                                        <p:attrNameLst>
                                          <p:attrName>ppt_x</p:attrName>
                                          <p:attrName>ppt_y</p:attrName>
                                        </p:attrNameLst>
                                      </p:cBhvr>
                                      <p:rCtr x="18343" y="7639"/>
                                    </p:animMotion>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35" presetClass="path" presetSubtype="0" accel="50000" decel="50000" fill="hold" grpId="1" nodeType="withEffect">
                                  <p:stCondLst>
                                    <p:cond delay="0"/>
                                  </p:stCondLst>
                                  <p:childTnLst>
                                    <p:animMotion origin="layout" path="M 7.85742E-7 -3.33333E-6 L -0.39495 -0.11018 " pathEditMode="relative" rAng="0" ptsTypes="AA">
                                      <p:cBhvr>
                                        <p:cTn id="12" dur="500" spd="-99900" fill="hold"/>
                                        <p:tgtEl>
                                          <p:spTgt spid="27"/>
                                        </p:tgtEl>
                                        <p:attrNameLst>
                                          <p:attrName>ppt_x</p:attrName>
                                          <p:attrName>ppt_y</p:attrName>
                                        </p:attrNameLst>
                                      </p:cBhvr>
                                      <p:rCtr x="-19748" y="-5509"/>
                                    </p:animMotion>
                                  </p:childTnLst>
                                </p:cTn>
                              </p:par>
                              <p:par>
                                <p:cTn id="13" presetID="18" presetClass="entr" presetSubtype="3"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strips(upRight)">
                                      <p:cBhvr>
                                        <p:cTn id="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6" grpId="1" bldLvl="0" animBg="1"/>
      <p:bldP spid="27" grpId="0" bldLvl="0" animBg="1"/>
      <p:bldP spid="27" grpId="1" bldLvl="0" animBg="1"/>
      <p:bldP spid="2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anose="020B0503020204020204" pitchFamily="34" charset="-122"/>
                <a:ea typeface="微软雅黑" panose="020B0503020204020204" pitchFamily="34" charset="-122"/>
              </a:rPr>
              <a:t>系统测试</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0" name="Freeform 9"/>
          <p:cNvSpPr>
            <a:spLocks noEditPoints="1"/>
          </p:cNvSpPr>
          <p:nvPr/>
        </p:nvSpPr>
        <p:spPr bwMode="auto">
          <a:xfrm rot="19469485">
            <a:off x="360047" y="120387"/>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6" name="TextBox 9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 name="文本框 2"/>
          <p:cNvSpPr txBox="1"/>
          <p:nvPr/>
        </p:nvSpPr>
        <p:spPr>
          <a:xfrm>
            <a:off x="984885" y="692150"/>
            <a:ext cx="228282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用户登录页面截图</a:t>
            </a:r>
            <a:endParaRPr lang="zh-CN" sz="2000" b="1">
              <a:latin typeface="黑体" panose="02010609060101010101" charset="-122"/>
              <a:ea typeface="黑体" panose="02010609060101010101" charset="-122"/>
            </a:endParaRPr>
          </a:p>
        </p:txBody>
      </p:sp>
      <p:sp>
        <p:nvSpPr>
          <p:cNvPr id="26" name="Freeform 12"/>
          <p:cNvSpPr/>
          <p:nvPr/>
        </p:nvSpPr>
        <p:spPr bwMode="auto">
          <a:xfrm>
            <a:off x="1021134" y="534718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7" name="Freeform 12"/>
          <p:cNvSpPr/>
          <p:nvPr/>
        </p:nvSpPr>
        <p:spPr bwMode="auto">
          <a:xfrm flipH="1" flipV="1">
            <a:off x="8113528" y="6165190"/>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8" name="TextBox 27"/>
          <p:cNvSpPr txBox="1"/>
          <p:nvPr/>
        </p:nvSpPr>
        <p:spPr>
          <a:xfrm>
            <a:off x="1200785" y="5588635"/>
            <a:ext cx="7185660" cy="891540"/>
          </a:xfrm>
          <a:prstGeom prst="rect">
            <a:avLst/>
          </a:prstGeom>
          <a:noFill/>
        </p:spPr>
        <p:txBody>
          <a:bodyPr wrap="square" rtlCol="0">
            <a:spAutoFit/>
          </a:bodyPr>
          <a:p>
            <a:pPr>
              <a:lnSpc>
                <a:spcPct val="130000"/>
              </a:lnSpc>
              <a:spcBef>
                <a:spcPct val="0"/>
              </a:spcBef>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sz="2000" dirty="0">
                <a:solidFill>
                  <a:schemeClr val="tx1"/>
                </a:solidFill>
                <a:latin typeface="黑体" panose="02010609060101010101" charset="-122"/>
                <a:ea typeface="黑体" panose="02010609060101010101" charset="-122"/>
                <a:sym typeface="微软雅黑" panose="020B0503020204020204" pitchFamily="34" charset="-122"/>
              </a:rPr>
              <a:t>提供用户名、密码验证的界面，有控制用户权限、记录用户行为和保护操作安全的作用。</a:t>
            </a:r>
            <a:endParaRPr sz="2000" dirty="0">
              <a:solidFill>
                <a:schemeClr val="tx1"/>
              </a:solidFill>
              <a:latin typeface="黑体" panose="02010609060101010101" charset="-122"/>
              <a:ea typeface="黑体" panose="02010609060101010101" charset="-122"/>
              <a:sym typeface="微软雅黑" panose="020B0503020204020204" pitchFamily="34" charset="-122"/>
            </a:endParaRPr>
          </a:p>
        </p:txBody>
      </p:sp>
      <p:pic>
        <p:nvPicPr>
          <p:cNvPr id="4" name="图片 -2147482496"/>
          <p:cNvPicPr>
            <a:picLocks noChangeAspect="1"/>
          </p:cNvPicPr>
          <p:nvPr/>
        </p:nvPicPr>
        <p:blipFill>
          <a:blip r:embed="rId2"/>
          <a:stretch>
            <a:fillRect/>
          </a:stretch>
        </p:blipFill>
        <p:spPr>
          <a:xfrm>
            <a:off x="1101090" y="1144270"/>
            <a:ext cx="7048500" cy="413702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35" presetClass="path" presetSubtype="0" accel="50000" decel="50000" fill="hold" grpId="1" nodeType="withEffect">
                                  <p:stCondLst>
                                    <p:cond delay="0"/>
                                  </p:stCondLst>
                                  <p:childTnLst>
                                    <p:animMotion origin="layout" path="M -3.56836E-6 -3.7037E-7 L 0.36686 0.15278 " pathEditMode="relative" rAng="0" ptsTypes="AA">
                                      <p:cBhvr>
                                        <p:cTn id="8" dur="500" spd="-99900" fill="hold"/>
                                        <p:tgtEl>
                                          <p:spTgt spid="26"/>
                                        </p:tgtEl>
                                        <p:attrNameLst>
                                          <p:attrName>ppt_x</p:attrName>
                                          <p:attrName>ppt_y</p:attrName>
                                        </p:attrNameLst>
                                      </p:cBhvr>
                                      <p:rCtr x="18343" y="7639"/>
                                    </p:animMotion>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35" presetClass="path" presetSubtype="0" accel="50000" decel="50000" fill="hold" grpId="1" nodeType="withEffect">
                                  <p:stCondLst>
                                    <p:cond delay="0"/>
                                  </p:stCondLst>
                                  <p:childTnLst>
                                    <p:animMotion origin="layout" path="M 7.85742E-7 -3.33333E-6 L -0.39495 -0.11018 " pathEditMode="relative" rAng="0" ptsTypes="AA">
                                      <p:cBhvr>
                                        <p:cTn id="12" dur="500" spd="-99900" fill="hold"/>
                                        <p:tgtEl>
                                          <p:spTgt spid="27"/>
                                        </p:tgtEl>
                                        <p:attrNameLst>
                                          <p:attrName>ppt_x</p:attrName>
                                          <p:attrName>ppt_y</p:attrName>
                                        </p:attrNameLst>
                                      </p:cBhvr>
                                      <p:rCtr x="-19748" y="-5509"/>
                                    </p:animMotion>
                                  </p:childTnLst>
                                </p:cTn>
                              </p:par>
                              <p:par>
                                <p:cTn id="13" presetID="18" presetClass="entr" presetSubtype="3"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strips(upRight)">
                                      <p:cBhvr>
                                        <p:cTn id="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6" grpId="1" bldLvl="0" animBg="1"/>
      <p:bldP spid="27" grpId="0" bldLvl="0" animBg="1"/>
      <p:bldP spid="27" grpId="1" bldLvl="0" animBg="1"/>
      <p:bldP spid="2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133" y="-27940"/>
            <a:ext cx="12192000" cy="6858000"/>
          </a:xfrm>
          <a:prstGeom prst="rect">
            <a:avLst/>
          </a:prstGeom>
        </p:spPr>
      </p:pic>
      <p:sp>
        <p:nvSpPr>
          <p:cNvPr id="55" name="矩形 5"/>
          <p:cNvSpPr/>
          <p:nvPr/>
        </p:nvSpPr>
        <p:spPr>
          <a:xfrm>
            <a:off x="13484" y="2564765"/>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57" name="Freeform 126"/>
          <p:cNvSpPr>
            <a:spLocks noChangeAspect="1" noEditPoints="1"/>
          </p:cNvSpPr>
          <p:nvPr/>
        </p:nvSpPr>
        <p:spPr bwMode="auto">
          <a:xfrm>
            <a:off x="5780384" y="2181307"/>
            <a:ext cx="658282" cy="823712"/>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58" name="文本框 12"/>
          <p:cNvSpPr txBox="1"/>
          <p:nvPr/>
        </p:nvSpPr>
        <p:spPr>
          <a:xfrm>
            <a:off x="5112617" y="3573016"/>
            <a:ext cx="2039620" cy="1260475"/>
          </a:xfrm>
          <a:prstGeom prst="rect">
            <a:avLst/>
          </a:prstGeom>
          <a:noFill/>
        </p:spPr>
        <p:txBody>
          <a:bodyPr wrap="none" rtlCol="0">
            <a:spAutoFit/>
          </a:bodyPr>
          <a:lstStyle/>
          <a:p>
            <a:pPr algn="ctr"/>
            <a:r>
              <a:rPr lang="zh-CN" sz="4800" b="1" dirty="0" smtClean="0">
                <a:solidFill>
                  <a:schemeClr val="accent5">
                    <a:lumMod val="60000"/>
                    <a:lumOff val="40000"/>
                  </a:schemeClr>
                </a:solidFill>
                <a:latin typeface="微软雅黑" panose="020B0503020204020204" pitchFamily="34" charset="-122"/>
                <a:ea typeface="微软雅黑" panose="020B0503020204020204" pitchFamily="34" charset="-122"/>
              </a:rPr>
              <a:t>绪论</a:t>
            </a:r>
            <a:endParaRPr lang="zh-CN" sz="4800" b="1" dirty="0" smtClean="0">
              <a:solidFill>
                <a:schemeClr val="accent5">
                  <a:lumMod val="60000"/>
                  <a:lumOff val="40000"/>
                </a:schemeClr>
              </a:solidFill>
              <a:latin typeface="微软雅黑" panose="020B0503020204020204" pitchFamily="34" charset="-122"/>
              <a:ea typeface="微软雅黑" panose="020B0503020204020204" pitchFamily="34" charset="-122"/>
            </a:endParaRPr>
          </a:p>
          <a:p>
            <a:pPr algn="ctr"/>
            <a:r>
              <a:rPr lang="en-US"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Introduction</a:t>
            </a: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grpSp>
        <p:nvGrpSpPr>
          <p:cNvPr id="60" name="组合 59"/>
          <p:cNvGrpSpPr/>
          <p:nvPr/>
        </p:nvGrpSpPr>
        <p:grpSpPr>
          <a:xfrm>
            <a:off x="4400939" y="4942438"/>
            <a:ext cx="1436675" cy="215265"/>
            <a:chOff x="4369395" y="3284984"/>
            <a:chExt cx="1436675" cy="215265"/>
          </a:xfrm>
        </p:grpSpPr>
        <p:sp>
          <p:nvSpPr>
            <p:cNvPr id="61" name="文本框 9"/>
            <p:cNvSpPr txBox="1"/>
            <p:nvPr/>
          </p:nvSpPr>
          <p:spPr>
            <a:xfrm>
              <a:off x="4581935" y="3284984"/>
              <a:ext cx="1224135" cy="215265"/>
            </a:xfrm>
            <a:prstGeom prst="rect">
              <a:avLst/>
            </a:prstGeom>
            <a:noFill/>
          </p:spPr>
          <p:txBody>
            <a:bodyPr wrap="square" lIns="0" tIns="0" rIns="0" bIns="0" rtlCol="0">
              <a:spAutoFit/>
            </a:bodyPr>
            <a:lstStyle/>
            <a:p>
              <a:pPr marL="0" lvl="1"/>
              <a:r>
                <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rPr>
                <a:t>概述</a:t>
              </a:r>
              <a:endPar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grpSp>
          <p:nvGrpSpPr>
            <p:cNvPr id="62" name="组合 61"/>
            <p:cNvGrpSpPr/>
            <p:nvPr/>
          </p:nvGrpSpPr>
          <p:grpSpPr>
            <a:xfrm>
              <a:off x="4369395" y="3316401"/>
              <a:ext cx="168551" cy="168551"/>
              <a:chOff x="5005199" y="3717032"/>
              <a:chExt cx="168551" cy="168551"/>
            </a:xfrm>
          </p:grpSpPr>
          <p:sp>
            <p:nvSpPr>
              <p:cNvPr id="63" name="椭圆 62"/>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4" name="等腰三角形 63"/>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sp>
        <p:nvSpPr>
          <p:cNvPr id="38" name="TextBox 37"/>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grpSp>
        <p:nvGrpSpPr>
          <p:cNvPr id="7" name="组合 6"/>
          <p:cNvGrpSpPr/>
          <p:nvPr/>
        </p:nvGrpSpPr>
        <p:grpSpPr>
          <a:xfrm>
            <a:off x="5985264" y="4942438"/>
            <a:ext cx="1436675" cy="215265"/>
            <a:chOff x="4369395" y="3284984"/>
            <a:chExt cx="1436675" cy="215265"/>
          </a:xfrm>
        </p:grpSpPr>
        <p:sp>
          <p:nvSpPr>
            <p:cNvPr id="8" name="文本框 9"/>
            <p:cNvSpPr txBox="1"/>
            <p:nvPr/>
          </p:nvSpPr>
          <p:spPr>
            <a:xfrm>
              <a:off x="4581935" y="3284984"/>
              <a:ext cx="1224135" cy="215265"/>
            </a:xfrm>
            <a:prstGeom prst="rect">
              <a:avLst/>
            </a:prstGeom>
            <a:noFill/>
          </p:spPr>
          <p:txBody>
            <a:bodyPr wrap="square" lIns="0" tIns="0" rIns="0" bIns="0" rtlCol="0">
              <a:spAutoFit/>
            </a:bodyPr>
            <a:p>
              <a:pPr marL="0" lvl="1"/>
              <a:r>
                <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rPr>
                <a:t>项目说明</a:t>
              </a:r>
              <a:endPar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4369395" y="3316401"/>
              <a:ext cx="168551" cy="168551"/>
              <a:chOff x="5005199" y="3717032"/>
              <a:chExt cx="168551" cy="168551"/>
            </a:xfrm>
          </p:grpSpPr>
          <p:sp>
            <p:nvSpPr>
              <p:cNvPr id="10" name="椭圆 9"/>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5">
                      <a:lumMod val="60000"/>
                      <a:lumOff val="40000"/>
                    </a:schemeClr>
                  </a:solidFill>
                </a:endParaRPr>
              </a:p>
            </p:txBody>
          </p:sp>
          <p:sp>
            <p:nvSpPr>
              <p:cNvPr id="11" name="等腰三角形 10"/>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5">
                      <a:lumMod val="60000"/>
                      <a:lumOff val="40000"/>
                    </a:schemeClr>
                  </a:solidFill>
                </a:endParaRPr>
              </a:p>
            </p:txBody>
          </p:sp>
        </p:grpSp>
      </p:grpSp>
      <p:grpSp>
        <p:nvGrpSpPr>
          <p:cNvPr id="12" name="组合 11"/>
          <p:cNvGrpSpPr/>
          <p:nvPr/>
        </p:nvGrpSpPr>
        <p:grpSpPr>
          <a:xfrm>
            <a:off x="7632454" y="4941803"/>
            <a:ext cx="1436675" cy="215265"/>
            <a:chOff x="4369395" y="3284984"/>
            <a:chExt cx="1436675" cy="215265"/>
          </a:xfrm>
        </p:grpSpPr>
        <p:sp>
          <p:nvSpPr>
            <p:cNvPr id="13" name="文本框 9"/>
            <p:cNvSpPr txBox="1"/>
            <p:nvPr/>
          </p:nvSpPr>
          <p:spPr>
            <a:xfrm>
              <a:off x="4581935" y="3284984"/>
              <a:ext cx="1224135" cy="215265"/>
            </a:xfrm>
            <a:prstGeom prst="rect">
              <a:avLst/>
            </a:prstGeom>
            <a:noFill/>
          </p:spPr>
          <p:txBody>
            <a:bodyPr wrap="square" lIns="0" tIns="0" rIns="0" bIns="0" rtlCol="0">
              <a:spAutoFit/>
            </a:bodyPr>
            <a:lstStyle/>
            <a:p>
              <a:pPr marL="0" lvl="1"/>
              <a:r>
                <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rPr>
                <a:t>开发工具</a:t>
              </a:r>
              <a:endPar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grpSp>
          <p:nvGrpSpPr>
            <p:cNvPr id="14" name="组合 13"/>
            <p:cNvGrpSpPr/>
            <p:nvPr/>
          </p:nvGrpSpPr>
          <p:grpSpPr>
            <a:xfrm>
              <a:off x="4369395" y="3316401"/>
              <a:ext cx="168551" cy="168551"/>
              <a:chOff x="5005199" y="3717032"/>
              <a:chExt cx="168551" cy="168551"/>
            </a:xfrm>
          </p:grpSpPr>
          <p:sp>
            <p:nvSpPr>
              <p:cNvPr id="15" name="椭圆 14"/>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16" name="等腰三角形 15"/>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57"/>
                                        </p:tgtEl>
                                        <p:attrNameLst>
                                          <p:attrName>style.visibility</p:attrName>
                                        </p:attrNameLst>
                                      </p:cBhvr>
                                      <p:to>
                                        <p:strVal val="visible"/>
                                      </p:to>
                                    </p:set>
                                    <p:anim calcmode="lin" valueType="num">
                                      <p:cBhvr>
                                        <p:cTn id="11" dur="500" fill="hold"/>
                                        <p:tgtEl>
                                          <p:spTgt spid="57"/>
                                        </p:tgtEl>
                                        <p:attrNameLst>
                                          <p:attrName>ppt_w</p:attrName>
                                        </p:attrNameLst>
                                      </p:cBhvr>
                                      <p:tavLst>
                                        <p:tav tm="0">
                                          <p:val>
                                            <p:fltVal val="0"/>
                                          </p:val>
                                        </p:tav>
                                        <p:tav tm="100000">
                                          <p:val>
                                            <p:strVal val="#ppt_w"/>
                                          </p:val>
                                        </p:tav>
                                      </p:tavLst>
                                    </p:anim>
                                    <p:anim calcmode="lin" valueType="num">
                                      <p:cBhvr>
                                        <p:cTn id="12" dur="500" fill="hold"/>
                                        <p:tgtEl>
                                          <p:spTgt spid="57"/>
                                        </p:tgtEl>
                                        <p:attrNameLst>
                                          <p:attrName>ppt_h</p:attrName>
                                        </p:attrNameLst>
                                      </p:cBhvr>
                                      <p:tavLst>
                                        <p:tav tm="0">
                                          <p:val>
                                            <p:fltVal val="0"/>
                                          </p:val>
                                        </p:tav>
                                        <p:tav tm="100000">
                                          <p:val>
                                            <p:strVal val="#ppt_h"/>
                                          </p:val>
                                        </p:tav>
                                      </p:tavLst>
                                    </p:anim>
                                    <p:animEffect transition="in" filter="fade">
                                      <p:cBhvr>
                                        <p:cTn id="13" dur="500"/>
                                        <p:tgtEl>
                                          <p:spTgt spid="57"/>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dissolve">
                                      <p:cBhvr>
                                        <p:cTn id="16" dur="500"/>
                                        <p:tgtEl>
                                          <p:spTgt spid="58"/>
                                        </p:tgtEl>
                                      </p:cBhvr>
                                    </p:animEffect>
                                  </p:childTnLst>
                                </p:cTn>
                              </p:par>
                              <p:par>
                                <p:cTn id="17" presetID="53" presetClass="entr" presetSubtype="16" fill="hold" nodeType="withEffect">
                                  <p:stCondLst>
                                    <p:cond delay="500"/>
                                  </p:stCondLst>
                                  <p:childTnLst>
                                    <p:set>
                                      <p:cBhvr>
                                        <p:cTn id="18" dur="1" fill="hold">
                                          <p:stCondLst>
                                            <p:cond delay="0"/>
                                          </p:stCondLst>
                                        </p:cTn>
                                        <p:tgtEl>
                                          <p:spTgt spid="60"/>
                                        </p:tgtEl>
                                        <p:attrNameLst>
                                          <p:attrName>style.visibility</p:attrName>
                                        </p:attrNameLst>
                                      </p:cBhvr>
                                      <p:to>
                                        <p:strVal val="visible"/>
                                      </p:to>
                                    </p:set>
                                    <p:anim calcmode="lin" valueType="num">
                                      <p:cBhvr>
                                        <p:cTn id="19" dur="500" fill="hold"/>
                                        <p:tgtEl>
                                          <p:spTgt spid="60"/>
                                        </p:tgtEl>
                                        <p:attrNameLst>
                                          <p:attrName>ppt_w</p:attrName>
                                        </p:attrNameLst>
                                      </p:cBhvr>
                                      <p:tavLst>
                                        <p:tav tm="0">
                                          <p:val>
                                            <p:fltVal val="0"/>
                                          </p:val>
                                        </p:tav>
                                        <p:tav tm="100000">
                                          <p:val>
                                            <p:strVal val="#ppt_w"/>
                                          </p:val>
                                        </p:tav>
                                      </p:tavLst>
                                    </p:anim>
                                    <p:anim calcmode="lin" valueType="num">
                                      <p:cBhvr>
                                        <p:cTn id="20" dur="500" fill="hold"/>
                                        <p:tgtEl>
                                          <p:spTgt spid="60"/>
                                        </p:tgtEl>
                                        <p:attrNameLst>
                                          <p:attrName>ppt_h</p:attrName>
                                        </p:attrNameLst>
                                      </p:cBhvr>
                                      <p:tavLst>
                                        <p:tav tm="0">
                                          <p:val>
                                            <p:fltVal val="0"/>
                                          </p:val>
                                        </p:tav>
                                        <p:tav tm="100000">
                                          <p:val>
                                            <p:strVal val="#ppt_h"/>
                                          </p:val>
                                        </p:tav>
                                      </p:tavLst>
                                    </p:anim>
                                    <p:animEffect transition="in" filter="fade">
                                      <p:cBhvr>
                                        <p:cTn id="21" dur="500"/>
                                        <p:tgtEl>
                                          <p:spTgt spid="60"/>
                                        </p:tgtEl>
                                      </p:cBhvr>
                                    </p:animEffect>
                                  </p:childTnLst>
                                </p:cTn>
                              </p:par>
                              <p:par>
                                <p:cTn id="22" presetID="53" presetClass="entr" presetSubtype="16" fill="hold" nodeType="withEffect">
                                  <p:stCondLst>
                                    <p:cond delay="500"/>
                                  </p:stCondLst>
                                  <p:childTnLst>
                                    <p:set>
                                      <p:cBhvr>
                                        <p:cTn id="23" dur="1" fill="hold">
                                          <p:stCondLst>
                                            <p:cond delay="0"/>
                                          </p:stCondLst>
                                        </p:cTn>
                                        <p:tgtEl>
                                          <p:spTgt spid="7"/>
                                        </p:tgtEl>
                                        <p:attrNameLst>
                                          <p:attrName>style.visibility</p:attrName>
                                        </p:attrNameLst>
                                      </p:cBhvr>
                                      <p:to>
                                        <p:strVal val="visible"/>
                                      </p:to>
                                    </p:set>
                                    <p:anim calcmode="lin" valueType="num">
                                      <p:cBhvr>
                                        <p:cTn id="24" dur="500" fill="hold"/>
                                        <p:tgtEl>
                                          <p:spTgt spid="7"/>
                                        </p:tgtEl>
                                        <p:attrNameLst>
                                          <p:attrName>ppt_w</p:attrName>
                                        </p:attrNameLst>
                                      </p:cBhvr>
                                      <p:tavLst>
                                        <p:tav tm="0">
                                          <p:val>
                                            <p:fltVal val="0"/>
                                          </p:val>
                                        </p:tav>
                                        <p:tav tm="100000">
                                          <p:val>
                                            <p:strVal val="#ppt_w"/>
                                          </p:val>
                                        </p:tav>
                                      </p:tavLst>
                                    </p:anim>
                                    <p:anim calcmode="lin" valueType="num">
                                      <p:cBhvr>
                                        <p:cTn id="25" dur="500" fill="hold"/>
                                        <p:tgtEl>
                                          <p:spTgt spid="7"/>
                                        </p:tgtEl>
                                        <p:attrNameLst>
                                          <p:attrName>ppt_h</p:attrName>
                                        </p:attrNameLst>
                                      </p:cBhvr>
                                      <p:tavLst>
                                        <p:tav tm="0">
                                          <p:val>
                                            <p:fltVal val="0"/>
                                          </p:val>
                                        </p:tav>
                                        <p:tav tm="100000">
                                          <p:val>
                                            <p:strVal val="#ppt_h"/>
                                          </p:val>
                                        </p:tav>
                                      </p:tavLst>
                                    </p:anim>
                                    <p:animEffect transition="in" filter="fade">
                                      <p:cBhvr>
                                        <p:cTn id="26" dur="500"/>
                                        <p:tgtEl>
                                          <p:spTgt spid="7"/>
                                        </p:tgtEl>
                                      </p:cBhvr>
                                    </p:animEffect>
                                  </p:childTnLst>
                                </p:cTn>
                              </p:par>
                              <p:par>
                                <p:cTn id="27" presetID="53" presetClass="entr" presetSubtype="16" fill="hold" nodeType="withEffect">
                                  <p:stCondLst>
                                    <p:cond delay="50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anose="020B0503020204020204" pitchFamily="34" charset="-122"/>
                <a:ea typeface="微软雅黑" panose="020B0503020204020204" pitchFamily="34" charset="-122"/>
              </a:rPr>
              <a:t>系统测试</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0" name="Freeform 9"/>
          <p:cNvSpPr>
            <a:spLocks noEditPoints="1"/>
          </p:cNvSpPr>
          <p:nvPr/>
        </p:nvSpPr>
        <p:spPr bwMode="auto">
          <a:xfrm rot="19469485">
            <a:off x="360047" y="120387"/>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6" name="TextBox 9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 name="文本框 2"/>
          <p:cNvSpPr txBox="1"/>
          <p:nvPr/>
        </p:nvSpPr>
        <p:spPr>
          <a:xfrm>
            <a:off x="274320" y="836930"/>
            <a:ext cx="263588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管理员登录页面截图</a:t>
            </a:r>
            <a:endParaRPr lang="zh-CN" sz="2000" b="1">
              <a:latin typeface="黑体" panose="02010609060101010101" charset="-122"/>
              <a:ea typeface="黑体" panose="02010609060101010101" charset="-122"/>
            </a:endParaRPr>
          </a:p>
        </p:txBody>
      </p:sp>
      <p:sp>
        <p:nvSpPr>
          <p:cNvPr id="26" name="Freeform 12"/>
          <p:cNvSpPr/>
          <p:nvPr/>
        </p:nvSpPr>
        <p:spPr bwMode="auto">
          <a:xfrm>
            <a:off x="157534" y="462709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7" name="Freeform 12"/>
          <p:cNvSpPr/>
          <p:nvPr/>
        </p:nvSpPr>
        <p:spPr bwMode="auto">
          <a:xfrm flipH="1" flipV="1">
            <a:off x="5161413" y="6148680"/>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8" name="TextBox 27"/>
          <p:cNvSpPr txBox="1"/>
          <p:nvPr/>
        </p:nvSpPr>
        <p:spPr>
          <a:xfrm>
            <a:off x="480695" y="4796790"/>
            <a:ext cx="5163820" cy="1691640"/>
          </a:xfrm>
          <a:prstGeom prst="rect">
            <a:avLst/>
          </a:prstGeom>
          <a:noFill/>
        </p:spPr>
        <p:txBody>
          <a:bodyPr wrap="square" rtlCol="0">
            <a:spAutoFit/>
          </a:bodyPr>
          <a:p>
            <a:pPr>
              <a:lnSpc>
                <a:spcPct val="130000"/>
              </a:lnSpc>
              <a:spcBef>
                <a:spcPct val="0"/>
              </a:spcBef>
            </a:pPr>
            <a:r>
              <a:rPr lang="en-US" altLang="zh-CN"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 </a:t>
            </a:r>
            <a:r>
              <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提供用户名、密码验证的界面，有控制管理员权限、记录用户行为和保护操作安全的作用，本系统以用户名：admin，密码：123456为管理员账号登录。</a:t>
            </a:r>
            <a:endPar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endParaRPr>
          </a:p>
        </p:txBody>
      </p:sp>
      <p:pic>
        <p:nvPicPr>
          <p:cNvPr id="4" name="图片 -2147482531"/>
          <p:cNvPicPr>
            <a:picLocks noChangeAspect="1"/>
          </p:cNvPicPr>
          <p:nvPr/>
        </p:nvPicPr>
        <p:blipFill>
          <a:blip r:embed="rId2"/>
          <a:stretch>
            <a:fillRect/>
          </a:stretch>
        </p:blipFill>
        <p:spPr>
          <a:xfrm>
            <a:off x="192088" y="1299845"/>
            <a:ext cx="5803900" cy="3262630"/>
          </a:xfrm>
          <a:prstGeom prst="rect">
            <a:avLst/>
          </a:prstGeom>
          <a:noFill/>
          <a:ln w="9525">
            <a:noFill/>
          </a:ln>
        </p:spPr>
      </p:pic>
      <p:sp>
        <p:nvSpPr>
          <p:cNvPr id="5" name="文本框 4"/>
          <p:cNvSpPr txBox="1"/>
          <p:nvPr/>
        </p:nvSpPr>
        <p:spPr>
          <a:xfrm>
            <a:off x="6313805" y="836930"/>
            <a:ext cx="228282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搜索页面截图</a:t>
            </a:r>
            <a:endParaRPr lang="zh-CN" sz="2000" b="1">
              <a:latin typeface="黑体" panose="02010609060101010101" charset="-122"/>
              <a:ea typeface="黑体" panose="02010609060101010101" charset="-122"/>
            </a:endParaRPr>
          </a:p>
        </p:txBody>
      </p:sp>
      <p:pic>
        <p:nvPicPr>
          <p:cNvPr id="6" name="图片 -2147482500"/>
          <p:cNvPicPr>
            <a:picLocks noChangeAspect="1"/>
          </p:cNvPicPr>
          <p:nvPr/>
        </p:nvPicPr>
        <p:blipFill>
          <a:blip r:embed="rId3"/>
          <a:stretch>
            <a:fillRect/>
          </a:stretch>
        </p:blipFill>
        <p:spPr>
          <a:xfrm>
            <a:off x="6169660" y="1340485"/>
            <a:ext cx="5753735" cy="3200400"/>
          </a:xfrm>
          <a:prstGeom prst="rect">
            <a:avLst/>
          </a:prstGeom>
          <a:noFill/>
          <a:ln w="9525">
            <a:noFill/>
          </a:ln>
        </p:spPr>
      </p:pic>
      <p:sp>
        <p:nvSpPr>
          <p:cNvPr id="7" name="Freeform 12"/>
          <p:cNvSpPr/>
          <p:nvPr/>
        </p:nvSpPr>
        <p:spPr bwMode="auto">
          <a:xfrm flipH="1" flipV="1">
            <a:off x="11425688" y="6165190"/>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8" name="TextBox 27"/>
          <p:cNvSpPr txBox="1"/>
          <p:nvPr/>
        </p:nvSpPr>
        <p:spPr>
          <a:xfrm>
            <a:off x="6385560" y="4747260"/>
            <a:ext cx="5349240" cy="2091690"/>
          </a:xfrm>
          <a:prstGeom prst="rect">
            <a:avLst/>
          </a:prstGeom>
          <a:noFill/>
        </p:spPr>
        <p:txBody>
          <a:bodyPr wrap="square" rtlCol="0">
            <a:spAutoFit/>
          </a:bodyPr>
          <a:p>
            <a:pPr>
              <a:lnSpc>
                <a:spcPct val="130000"/>
              </a:lnSpc>
              <a:spcBef>
                <a:spcPct val="0"/>
              </a:spcBef>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搜索子模块是在“博文搜索”的前提下操作的，主要由search.php完成，通过SELECT语句，用户可以进行搜索标题的方式查询有关博文信息，下边栏则是从news表里面查询日志标题按照文章编号升序排列循环显示。</a:t>
            </a:r>
            <a:endPar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endParaRPr>
          </a:p>
        </p:txBody>
      </p:sp>
      <p:sp>
        <p:nvSpPr>
          <p:cNvPr id="9" name="Freeform 12"/>
          <p:cNvSpPr/>
          <p:nvPr/>
        </p:nvSpPr>
        <p:spPr bwMode="auto">
          <a:xfrm>
            <a:off x="6025569" y="462709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dir="in"/>
      </p:transition>
    </mc:Choice>
    <mc:Fallback>
      <p:transition spd="slow">
        <p:split orient="vert" dir="in"/>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35" presetClass="path" presetSubtype="0" accel="50000" decel="50000" fill="hold" grpId="1" nodeType="withEffect">
                                  <p:stCondLst>
                                    <p:cond delay="0"/>
                                  </p:stCondLst>
                                  <p:childTnLst>
                                    <p:animMotion origin="layout" path="M -3.56836E-6 -3.7037E-7 L 0.36686 0.15278 " pathEditMode="relative" rAng="0" ptsTypes="AA">
                                      <p:cBhvr>
                                        <p:cTn id="8" dur="500" spd="-99900" fill="hold"/>
                                        <p:tgtEl>
                                          <p:spTgt spid="26"/>
                                        </p:tgtEl>
                                        <p:attrNameLst>
                                          <p:attrName>ppt_x</p:attrName>
                                          <p:attrName>ppt_y</p:attrName>
                                        </p:attrNameLst>
                                      </p:cBhvr>
                                      <p:rCtr x="18343" y="7639"/>
                                    </p:animMotion>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35" presetClass="path" presetSubtype="0" accel="50000" decel="50000" fill="hold" grpId="1" nodeType="withEffect">
                                  <p:stCondLst>
                                    <p:cond delay="0"/>
                                  </p:stCondLst>
                                  <p:childTnLst>
                                    <p:animMotion origin="layout" path="M 7.85742E-7 -3.33333E-6 L -0.39495 -0.11018 " pathEditMode="relative" rAng="0" ptsTypes="AA">
                                      <p:cBhvr>
                                        <p:cTn id="12" dur="500" spd="-99900" fill="hold"/>
                                        <p:tgtEl>
                                          <p:spTgt spid="27"/>
                                        </p:tgtEl>
                                        <p:attrNameLst>
                                          <p:attrName>ppt_x</p:attrName>
                                          <p:attrName>ppt_y</p:attrName>
                                        </p:attrNameLst>
                                      </p:cBhvr>
                                      <p:rCtr x="-19748" y="-5509"/>
                                    </p:animMotion>
                                  </p:childTnLst>
                                </p:cTn>
                              </p:par>
                              <p:par>
                                <p:cTn id="13" presetID="18" presetClass="entr" presetSubtype="3"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strips(upRight)">
                                      <p:cBhvr>
                                        <p:cTn id="15" dur="500"/>
                                        <p:tgtEl>
                                          <p:spTgt spid="28"/>
                                        </p:tgtEl>
                                      </p:cBhvr>
                                    </p:animEffect>
                                  </p:childTnLst>
                                </p:cTn>
                              </p:par>
                              <p:par>
                                <p:cTn id="16" presetID="1"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childTnLst>
                                </p:cTn>
                              </p:par>
                              <p:par>
                                <p:cTn id="18" presetID="35" presetClass="path" presetSubtype="0" accel="50000" decel="50000" fill="hold" grpId="1" nodeType="withEffect">
                                  <p:stCondLst>
                                    <p:cond delay="0"/>
                                  </p:stCondLst>
                                  <p:childTnLst>
                                    <p:animMotion origin="layout" path="M 7.85742E-7 -3.33333E-6 L -0.39495 -0.11018 " pathEditMode="relative" rAng="0" ptsTypes="AA">
                                      <p:cBhvr>
                                        <p:cTn id="19" dur="500" spd="-99900" fill="hold"/>
                                        <p:tgtEl>
                                          <p:spTgt spid="6"/>
                                        </p:tgtEl>
                                        <p:attrNameLst>
                                          <p:attrName>ppt_x</p:attrName>
                                          <p:attrName>ppt_y</p:attrName>
                                        </p:attrNameLst>
                                      </p:cBhvr>
                                      <p:rCtr x="-19748" y="-5509"/>
                                    </p:animMotion>
                                  </p:childTnLst>
                                </p:cTn>
                              </p:par>
                              <p:par>
                                <p:cTn id="20" presetID="18" presetClass="entr" presetSubtype="3"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strips(upRight)">
                                      <p:cBhvr>
                                        <p:cTn id="22" dur="500"/>
                                        <p:tgtEl>
                                          <p:spTgt spid="7"/>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35" presetClass="path" presetSubtype="0" accel="50000" decel="50000" fill="hold" grpId="1" nodeType="withEffect">
                                  <p:stCondLst>
                                    <p:cond delay="0"/>
                                  </p:stCondLst>
                                  <p:childTnLst>
                                    <p:animMotion origin="layout" path="M -3.56836E-6 -3.7037E-7 L 0.36686 0.15278 " pathEditMode="relative" rAng="0" ptsTypes="AA">
                                      <p:cBhvr>
                                        <p:cTn id="26" dur="500" spd="-99900" fill="hold"/>
                                        <p:tgtEl>
                                          <p:spTgt spid="8"/>
                                        </p:tgtEl>
                                        <p:attrNameLst>
                                          <p:attrName>ppt_x</p:attrName>
                                          <p:attrName>ppt_y</p:attrName>
                                        </p:attrNameLst>
                                      </p:cBhvr>
                                      <p:rCtr x="18343" y="76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6" grpId="1" bldLvl="0" animBg="1"/>
      <p:bldP spid="27" grpId="0" bldLvl="0" animBg="1"/>
      <p:bldP spid="27" grpId="1" bldLvl="0" animBg="1"/>
      <p:bldP spid="28" grpId="0"/>
      <p:bldP spid="6" grpId="0" bldLvl="0" animBg="1"/>
      <p:bldP spid="6" grpId="1" bldLvl="0" animBg="1"/>
      <p:bldP spid="7" grpId="0" bldLvl="0" animBg="1"/>
      <p:bldP spid="8" grpId="0" bldLvl="0" animBg="1"/>
      <p:bldP spid="8" grpId="1"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anose="020B0503020204020204" pitchFamily="34" charset="-122"/>
                <a:ea typeface="微软雅黑" panose="020B0503020204020204" pitchFamily="34" charset="-122"/>
              </a:rPr>
              <a:t>系统测试</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0" name="Freeform 9"/>
          <p:cNvSpPr>
            <a:spLocks noEditPoints="1"/>
          </p:cNvSpPr>
          <p:nvPr/>
        </p:nvSpPr>
        <p:spPr bwMode="auto">
          <a:xfrm rot="19469485">
            <a:off x="360047" y="120387"/>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6" name="TextBox 9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 name="文本框 2"/>
          <p:cNvSpPr txBox="1"/>
          <p:nvPr/>
        </p:nvSpPr>
        <p:spPr>
          <a:xfrm>
            <a:off x="274320" y="836930"/>
            <a:ext cx="228282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密码重置</a:t>
            </a:r>
            <a:endParaRPr lang="zh-CN" sz="2000" b="1">
              <a:latin typeface="黑体" panose="02010609060101010101" charset="-122"/>
              <a:ea typeface="黑体" panose="02010609060101010101" charset="-122"/>
            </a:endParaRPr>
          </a:p>
        </p:txBody>
      </p:sp>
      <p:sp>
        <p:nvSpPr>
          <p:cNvPr id="26" name="Freeform 12"/>
          <p:cNvSpPr/>
          <p:nvPr/>
        </p:nvSpPr>
        <p:spPr bwMode="auto">
          <a:xfrm>
            <a:off x="157534" y="462709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7" name="Freeform 12"/>
          <p:cNvSpPr/>
          <p:nvPr/>
        </p:nvSpPr>
        <p:spPr bwMode="auto">
          <a:xfrm flipH="1" flipV="1">
            <a:off x="5377948" y="5373345"/>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8" name="TextBox 27"/>
          <p:cNvSpPr txBox="1"/>
          <p:nvPr/>
        </p:nvSpPr>
        <p:spPr>
          <a:xfrm>
            <a:off x="408940" y="4869180"/>
            <a:ext cx="5334635" cy="891540"/>
          </a:xfrm>
          <a:prstGeom prst="rect">
            <a:avLst/>
          </a:prstGeom>
          <a:noFill/>
        </p:spPr>
        <p:txBody>
          <a:bodyPr wrap="square" rtlCol="0">
            <a:spAutoFit/>
          </a:bodyPr>
          <a:p>
            <a:pPr>
              <a:lnSpc>
                <a:spcPct val="130000"/>
              </a:lnSpc>
              <a:spcBef>
                <a:spcPct val="0"/>
              </a:spcBef>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sz="2000" dirty="0">
                <a:solidFill>
                  <a:schemeClr val="tx1"/>
                </a:solidFill>
                <a:latin typeface="黑体" panose="02010609060101010101" charset="-122"/>
                <a:ea typeface="黑体" panose="02010609060101010101" charset="-122"/>
                <a:sym typeface="微软雅黑" panose="020B0503020204020204" pitchFamily="34" charset="-122"/>
              </a:rPr>
              <a:t>密码重置是在忘记密码情况下使用邮箱地址进行验证并重新获取密码的一种方式。</a:t>
            </a:r>
            <a:endParaRPr sz="2000" dirty="0">
              <a:solidFill>
                <a:schemeClr val="tx1"/>
              </a:solidFill>
              <a:latin typeface="黑体" panose="02010609060101010101" charset="-122"/>
              <a:ea typeface="黑体" panose="02010609060101010101" charset="-122"/>
              <a:sym typeface="微软雅黑" panose="020B0503020204020204" pitchFamily="34" charset="-122"/>
            </a:endParaRPr>
          </a:p>
        </p:txBody>
      </p:sp>
      <p:sp>
        <p:nvSpPr>
          <p:cNvPr id="5" name="文本框 4"/>
          <p:cNvSpPr txBox="1"/>
          <p:nvPr/>
        </p:nvSpPr>
        <p:spPr>
          <a:xfrm>
            <a:off x="6313805" y="836930"/>
            <a:ext cx="228282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密码修改</a:t>
            </a:r>
            <a:endParaRPr lang="zh-CN" sz="2000" b="1">
              <a:latin typeface="黑体" panose="02010609060101010101" charset="-122"/>
              <a:ea typeface="黑体" panose="02010609060101010101" charset="-122"/>
            </a:endParaRPr>
          </a:p>
        </p:txBody>
      </p:sp>
      <p:sp>
        <p:nvSpPr>
          <p:cNvPr id="7" name="Freeform 12"/>
          <p:cNvSpPr/>
          <p:nvPr/>
        </p:nvSpPr>
        <p:spPr bwMode="auto">
          <a:xfrm flipH="1" flipV="1">
            <a:off x="11210423" y="5517490"/>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8" name="TextBox 27"/>
          <p:cNvSpPr txBox="1"/>
          <p:nvPr/>
        </p:nvSpPr>
        <p:spPr>
          <a:xfrm>
            <a:off x="6379210" y="4797425"/>
            <a:ext cx="5334635" cy="891540"/>
          </a:xfrm>
          <a:prstGeom prst="rect">
            <a:avLst/>
          </a:prstGeom>
          <a:noFill/>
        </p:spPr>
        <p:txBody>
          <a:bodyPr wrap="square" rtlCol="0">
            <a:spAutoFit/>
          </a:bodyPr>
          <a:p>
            <a:pPr>
              <a:lnSpc>
                <a:spcPct val="130000"/>
              </a:lnSpc>
              <a:spcBef>
                <a:spcPct val="0"/>
              </a:spcBef>
            </a:pPr>
            <a:r>
              <a:rPr lang="en-US" altLang="zh-CN" sz="1400" dirty="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 </a:t>
            </a:r>
            <a:r>
              <a:rPr sz="2000" dirty="0">
                <a:solidFill>
                  <a:schemeClr val="tx1"/>
                </a:solidFill>
                <a:latin typeface="黑体" panose="02010609060101010101" charset="-122"/>
                <a:ea typeface="黑体" panose="02010609060101010101" charset="-122"/>
                <a:sym typeface="微软雅黑" panose="020B0503020204020204" pitchFamily="34" charset="-122"/>
              </a:rPr>
              <a:t>修改密码是在还记得现在的密码情况下使用的一种重新获得密码的方式。</a:t>
            </a:r>
            <a:endParaRPr sz="2000" dirty="0">
              <a:solidFill>
                <a:schemeClr val="tx1"/>
              </a:solidFill>
              <a:latin typeface="黑体" panose="02010609060101010101" charset="-122"/>
              <a:ea typeface="黑体" panose="02010609060101010101" charset="-122"/>
              <a:sym typeface="微软雅黑" panose="020B0503020204020204" pitchFamily="34" charset="-122"/>
            </a:endParaRPr>
          </a:p>
        </p:txBody>
      </p:sp>
      <p:sp>
        <p:nvSpPr>
          <p:cNvPr id="9" name="Freeform 12"/>
          <p:cNvSpPr/>
          <p:nvPr/>
        </p:nvSpPr>
        <p:spPr bwMode="auto">
          <a:xfrm>
            <a:off x="6025569" y="462709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pic>
        <p:nvPicPr>
          <p:cNvPr id="4" name="图片 -2147482513"/>
          <p:cNvPicPr>
            <a:picLocks noChangeAspect="1"/>
          </p:cNvPicPr>
          <p:nvPr/>
        </p:nvPicPr>
        <p:blipFill>
          <a:blip r:embed="rId2"/>
          <a:stretch>
            <a:fillRect/>
          </a:stretch>
        </p:blipFill>
        <p:spPr>
          <a:xfrm>
            <a:off x="408940" y="1268730"/>
            <a:ext cx="5441315" cy="2703195"/>
          </a:xfrm>
          <a:prstGeom prst="rect">
            <a:avLst/>
          </a:prstGeom>
          <a:noFill/>
          <a:ln w="9525">
            <a:noFill/>
          </a:ln>
        </p:spPr>
      </p:pic>
      <p:pic>
        <p:nvPicPr>
          <p:cNvPr id="6" name="图片 -2147482501"/>
          <p:cNvPicPr>
            <a:picLocks noChangeAspect="1"/>
          </p:cNvPicPr>
          <p:nvPr/>
        </p:nvPicPr>
        <p:blipFill>
          <a:blip r:embed="rId3"/>
          <a:stretch>
            <a:fillRect/>
          </a:stretch>
        </p:blipFill>
        <p:spPr>
          <a:xfrm>
            <a:off x="6379210" y="1205230"/>
            <a:ext cx="5168265" cy="268859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35" presetClass="path" presetSubtype="0" accel="50000" decel="50000" fill="hold" grpId="1" nodeType="withEffect">
                                  <p:stCondLst>
                                    <p:cond delay="0"/>
                                  </p:stCondLst>
                                  <p:childTnLst>
                                    <p:animMotion origin="layout" path="M -3.56836E-6 -3.7037E-7 L 0.36686 0.15278 " pathEditMode="relative" rAng="0" ptsTypes="AA">
                                      <p:cBhvr>
                                        <p:cTn id="8" dur="500" spd="-99900" fill="hold"/>
                                        <p:tgtEl>
                                          <p:spTgt spid="26"/>
                                        </p:tgtEl>
                                        <p:attrNameLst>
                                          <p:attrName>ppt_x</p:attrName>
                                          <p:attrName>ppt_y</p:attrName>
                                        </p:attrNameLst>
                                      </p:cBhvr>
                                      <p:rCtr x="18343" y="7639"/>
                                    </p:animMotion>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35" presetClass="path" presetSubtype="0" accel="50000" decel="50000" fill="hold" grpId="1" nodeType="withEffect">
                                  <p:stCondLst>
                                    <p:cond delay="0"/>
                                  </p:stCondLst>
                                  <p:childTnLst>
                                    <p:animMotion origin="layout" path="M 7.85742E-7 -3.33333E-6 L -0.39495 -0.11018 " pathEditMode="relative" rAng="0" ptsTypes="AA">
                                      <p:cBhvr>
                                        <p:cTn id="12" dur="500" spd="-99900" fill="hold"/>
                                        <p:tgtEl>
                                          <p:spTgt spid="27"/>
                                        </p:tgtEl>
                                        <p:attrNameLst>
                                          <p:attrName>ppt_x</p:attrName>
                                          <p:attrName>ppt_y</p:attrName>
                                        </p:attrNameLst>
                                      </p:cBhvr>
                                      <p:rCtr x="-19748" y="-5509"/>
                                    </p:animMotion>
                                  </p:childTnLst>
                                </p:cTn>
                              </p:par>
                              <p:par>
                                <p:cTn id="13" presetID="18" presetClass="entr" presetSubtype="3"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strips(upRight)">
                                      <p:cBhvr>
                                        <p:cTn id="15" dur="500"/>
                                        <p:tgtEl>
                                          <p:spTgt spid="28"/>
                                        </p:tgtEl>
                                      </p:cBhvr>
                                    </p:animEffect>
                                  </p:childTnLst>
                                </p:cTn>
                              </p:par>
                              <p:par>
                                <p:cTn id="16" presetID="1"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childTnLst>
                                </p:cTn>
                              </p:par>
                              <p:par>
                                <p:cTn id="18" presetID="35" presetClass="path" presetSubtype="0" accel="50000" decel="50000" fill="hold" grpId="1" nodeType="withEffect">
                                  <p:stCondLst>
                                    <p:cond delay="0"/>
                                  </p:stCondLst>
                                  <p:childTnLst>
                                    <p:animMotion origin="layout" path="M 7.85742E-7 -3.33333E-6 L -0.39495 -0.11018 " pathEditMode="relative" rAng="0" ptsTypes="AA">
                                      <p:cBhvr>
                                        <p:cTn id="19" dur="500" spd="-99900" fill="hold"/>
                                        <p:tgtEl>
                                          <p:spTgt spid="7"/>
                                        </p:tgtEl>
                                        <p:attrNameLst>
                                          <p:attrName>ppt_x</p:attrName>
                                          <p:attrName>ppt_y</p:attrName>
                                        </p:attrNameLst>
                                      </p:cBhvr>
                                      <p:rCtr x="-19748" y="-5509"/>
                                    </p:animMotion>
                                  </p:childTnLst>
                                </p:cTn>
                              </p:par>
                              <p:par>
                                <p:cTn id="20" presetID="18" presetClass="entr" presetSubtype="3"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strips(upRight)">
                                      <p:cBhvr>
                                        <p:cTn id="22" dur="500"/>
                                        <p:tgtEl>
                                          <p:spTgt spid="8"/>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35" presetClass="path" presetSubtype="0" accel="50000" decel="50000" fill="hold" grpId="1" nodeType="withEffect">
                                  <p:stCondLst>
                                    <p:cond delay="0"/>
                                  </p:stCondLst>
                                  <p:childTnLst>
                                    <p:animMotion origin="layout" path="M -3.56836E-6 -3.7037E-7 L 0.36686 0.15278 " pathEditMode="relative" rAng="0" ptsTypes="AA">
                                      <p:cBhvr>
                                        <p:cTn id="26" dur="500" spd="-99900" fill="hold"/>
                                        <p:tgtEl>
                                          <p:spTgt spid="9"/>
                                        </p:tgtEl>
                                        <p:attrNameLst>
                                          <p:attrName>ppt_x</p:attrName>
                                          <p:attrName>ppt_y</p:attrName>
                                        </p:attrNameLst>
                                      </p:cBhvr>
                                      <p:rCtr x="18343" y="76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6" grpId="1" bldLvl="0" animBg="1"/>
      <p:bldP spid="27" grpId="0" bldLvl="0" animBg="1"/>
      <p:bldP spid="27" grpId="1" bldLvl="0" animBg="1"/>
      <p:bldP spid="28" grpId="0"/>
      <p:bldP spid="7" grpId="0" bldLvl="0" animBg="1"/>
      <p:bldP spid="7" grpId="1" bldLvl="0" animBg="1"/>
      <p:bldP spid="8" grpId="0"/>
      <p:bldP spid="9" grpId="0" bldLvl="0" animBg="1"/>
      <p:bldP spid="9" grpId="1" bldLvl="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anose="020B0503020204020204" pitchFamily="34" charset="-122"/>
                <a:ea typeface="微软雅黑" panose="020B0503020204020204" pitchFamily="34" charset="-122"/>
              </a:rPr>
              <a:t>系统测试</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0" name="Freeform 9"/>
          <p:cNvSpPr>
            <a:spLocks noEditPoints="1"/>
          </p:cNvSpPr>
          <p:nvPr/>
        </p:nvSpPr>
        <p:spPr bwMode="auto">
          <a:xfrm rot="19469485">
            <a:off x="360047" y="120387"/>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6" name="TextBox 9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 name="文本框 2"/>
          <p:cNvSpPr txBox="1"/>
          <p:nvPr/>
        </p:nvSpPr>
        <p:spPr>
          <a:xfrm>
            <a:off x="274320" y="836930"/>
            <a:ext cx="228282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博文发布页面截图</a:t>
            </a:r>
            <a:endParaRPr lang="zh-CN" sz="2000" b="1">
              <a:latin typeface="黑体" panose="02010609060101010101" charset="-122"/>
              <a:ea typeface="黑体" panose="02010609060101010101" charset="-122"/>
            </a:endParaRPr>
          </a:p>
        </p:txBody>
      </p:sp>
      <p:sp>
        <p:nvSpPr>
          <p:cNvPr id="26" name="Freeform 12"/>
          <p:cNvSpPr/>
          <p:nvPr/>
        </p:nvSpPr>
        <p:spPr bwMode="auto">
          <a:xfrm>
            <a:off x="157534" y="462709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7" name="Freeform 12"/>
          <p:cNvSpPr/>
          <p:nvPr/>
        </p:nvSpPr>
        <p:spPr bwMode="auto">
          <a:xfrm flipH="1" flipV="1">
            <a:off x="5521458" y="6236945"/>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8" name="TextBox 27"/>
          <p:cNvSpPr txBox="1"/>
          <p:nvPr/>
        </p:nvSpPr>
        <p:spPr>
          <a:xfrm>
            <a:off x="274320" y="4725035"/>
            <a:ext cx="5334635" cy="1691640"/>
          </a:xfrm>
          <a:prstGeom prst="rect">
            <a:avLst/>
          </a:prstGeom>
          <a:noFill/>
        </p:spPr>
        <p:txBody>
          <a:bodyPr wrap="square" rtlCol="0">
            <a:spAutoFit/>
          </a:bodyPr>
          <a:p>
            <a:pPr>
              <a:lnSpc>
                <a:spcPct val="130000"/>
              </a:lnSpc>
              <a:spcBef>
                <a:spcPct val="0"/>
              </a:spcBef>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sz="2000" dirty="0">
                <a:solidFill>
                  <a:schemeClr val="tx1"/>
                </a:solidFill>
                <a:latin typeface="黑体" panose="02010609060101010101" charset="-122"/>
                <a:ea typeface="黑体" panose="02010609060101010101" charset="-122"/>
                <a:sym typeface="微软雅黑" panose="020B0503020204020204" pitchFamily="34" charset="-122"/>
              </a:rPr>
              <a:t>发表博文主要是提供用户发表和展示个人文章或对某些事物的独到见解等，通过发表的文章，其他用户可以发表相关评论，以便能够同来访者进行交流，是一个展示自己的网络交流平台。</a:t>
            </a:r>
            <a:endParaRPr sz="2000" dirty="0">
              <a:solidFill>
                <a:schemeClr val="tx1"/>
              </a:solidFill>
              <a:latin typeface="黑体" panose="02010609060101010101" charset="-122"/>
              <a:ea typeface="黑体" panose="02010609060101010101" charset="-122"/>
              <a:sym typeface="微软雅黑" panose="020B0503020204020204" pitchFamily="34" charset="-122"/>
            </a:endParaRPr>
          </a:p>
        </p:txBody>
      </p:sp>
      <p:sp>
        <p:nvSpPr>
          <p:cNvPr id="5" name="文本框 4"/>
          <p:cNvSpPr txBox="1"/>
          <p:nvPr/>
        </p:nvSpPr>
        <p:spPr>
          <a:xfrm>
            <a:off x="6313805" y="836930"/>
            <a:ext cx="228282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博文管理页面截图</a:t>
            </a:r>
            <a:endParaRPr lang="zh-CN" sz="2000" b="1">
              <a:latin typeface="黑体" panose="02010609060101010101" charset="-122"/>
              <a:ea typeface="黑体" panose="02010609060101010101" charset="-122"/>
            </a:endParaRPr>
          </a:p>
        </p:txBody>
      </p:sp>
      <p:sp>
        <p:nvSpPr>
          <p:cNvPr id="7" name="Freeform 12"/>
          <p:cNvSpPr/>
          <p:nvPr/>
        </p:nvSpPr>
        <p:spPr bwMode="auto">
          <a:xfrm flipH="1" flipV="1">
            <a:off x="11138033" y="6165190"/>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8" name="TextBox 27"/>
          <p:cNvSpPr txBox="1"/>
          <p:nvPr/>
        </p:nvSpPr>
        <p:spPr>
          <a:xfrm>
            <a:off x="6301740" y="4797425"/>
            <a:ext cx="5365115" cy="1291590"/>
          </a:xfrm>
          <a:prstGeom prst="rect">
            <a:avLst/>
          </a:prstGeom>
          <a:noFill/>
        </p:spPr>
        <p:txBody>
          <a:bodyPr wrap="square" rtlCol="0">
            <a:spAutoFit/>
          </a:bodyPr>
          <a:p>
            <a:pPr>
              <a:lnSpc>
                <a:spcPct val="130000"/>
              </a:lnSpc>
              <a:spcBef>
                <a:spcPct val="0"/>
              </a:spcBef>
            </a:pPr>
            <a:r>
              <a:rPr lang="en-US" altLang="zh-CN" sz="2000" dirty="0">
                <a:solidFill>
                  <a:schemeClr val="tx1">
                    <a:lumMod val="65000"/>
                    <a:lumOff val="35000"/>
                  </a:schemeClr>
                </a:solidFill>
                <a:latin typeface="黑体" panose="02010609060101010101" charset="-122"/>
                <a:ea typeface="黑体" panose="02010609060101010101" charset="-122"/>
                <a:cs typeface="黑体" panose="02010609060101010101" charset="-122"/>
                <a:sym typeface="微软雅黑" panose="020B0503020204020204" pitchFamily="34" charset="-122"/>
              </a:rPr>
              <a:t> </a:t>
            </a:r>
            <a:r>
              <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博文管理中将需要处理的文章进行修改或者删除，利用Delete语句实现数据的删除，以及利用Update语句实现数据的</a:t>
            </a:r>
            <a:r>
              <a:rPr lang="zh-CN"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更新</a:t>
            </a:r>
            <a:r>
              <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a:t>
            </a:r>
            <a:endPar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endParaRPr>
          </a:p>
        </p:txBody>
      </p:sp>
      <p:sp>
        <p:nvSpPr>
          <p:cNvPr id="9" name="Freeform 12"/>
          <p:cNvSpPr/>
          <p:nvPr/>
        </p:nvSpPr>
        <p:spPr bwMode="auto">
          <a:xfrm>
            <a:off x="6025569" y="462709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pic>
        <p:nvPicPr>
          <p:cNvPr id="4" name="图片 -2147482529"/>
          <p:cNvPicPr>
            <a:picLocks noChangeAspect="1"/>
          </p:cNvPicPr>
          <p:nvPr/>
        </p:nvPicPr>
        <p:blipFill>
          <a:blip r:embed="rId2"/>
          <a:stretch>
            <a:fillRect/>
          </a:stretch>
        </p:blipFill>
        <p:spPr>
          <a:xfrm>
            <a:off x="264795" y="1268413"/>
            <a:ext cx="5744845" cy="2938145"/>
          </a:xfrm>
          <a:prstGeom prst="rect">
            <a:avLst/>
          </a:prstGeom>
          <a:noFill/>
          <a:ln w="9525">
            <a:noFill/>
          </a:ln>
        </p:spPr>
      </p:pic>
      <p:pic>
        <p:nvPicPr>
          <p:cNvPr id="6" name="图片 -2147482486"/>
          <p:cNvPicPr>
            <a:picLocks noChangeAspect="1"/>
          </p:cNvPicPr>
          <p:nvPr/>
        </p:nvPicPr>
        <p:blipFill>
          <a:blip r:embed="rId3"/>
          <a:stretch>
            <a:fillRect/>
          </a:stretch>
        </p:blipFill>
        <p:spPr>
          <a:xfrm>
            <a:off x="6457950" y="1268413"/>
            <a:ext cx="5699125" cy="2935605"/>
          </a:xfrm>
          <a:prstGeom prst="rect">
            <a:avLst/>
          </a:prstGeom>
          <a:noFill/>
          <a:ln w="9525">
            <a:noFill/>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35" presetClass="path" presetSubtype="0" accel="50000" decel="50000" fill="hold" grpId="1" nodeType="withEffect">
                                  <p:stCondLst>
                                    <p:cond delay="0"/>
                                  </p:stCondLst>
                                  <p:childTnLst>
                                    <p:animMotion origin="layout" path="M -3.56836E-6 -3.7037E-7 L 0.36686 0.15278 " pathEditMode="relative" rAng="0" ptsTypes="AA">
                                      <p:cBhvr>
                                        <p:cTn id="8" dur="500" spd="-99900" fill="hold"/>
                                        <p:tgtEl>
                                          <p:spTgt spid="26"/>
                                        </p:tgtEl>
                                        <p:attrNameLst>
                                          <p:attrName>ppt_x</p:attrName>
                                          <p:attrName>ppt_y</p:attrName>
                                        </p:attrNameLst>
                                      </p:cBhvr>
                                      <p:rCtr x="18343" y="7639"/>
                                    </p:animMotion>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35" presetClass="path" presetSubtype="0" accel="50000" decel="50000" fill="hold" grpId="1" nodeType="withEffect">
                                  <p:stCondLst>
                                    <p:cond delay="0"/>
                                  </p:stCondLst>
                                  <p:childTnLst>
                                    <p:animMotion origin="layout" path="M 7.85742E-7 -3.33333E-6 L -0.39495 -0.11018 " pathEditMode="relative" rAng="0" ptsTypes="AA">
                                      <p:cBhvr>
                                        <p:cTn id="12" dur="500" spd="-99900" fill="hold"/>
                                        <p:tgtEl>
                                          <p:spTgt spid="27"/>
                                        </p:tgtEl>
                                        <p:attrNameLst>
                                          <p:attrName>ppt_x</p:attrName>
                                          <p:attrName>ppt_y</p:attrName>
                                        </p:attrNameLst>
                                      </p:cBhvr>
                                      <p:rCtr x="-19748" y="-5509"/>
                                    </p:animMotion>
                                  </p:childTnLst>
                                </p:cTn>
                              </p:par>
                              <p:par>
                                <p:cTn id="13" presetID="18" presetClass="entr" presetSubtype="3"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strips(upRight)">
                                      <p:cBhvr>
                                        <p:cTn id="15" dur="500"/>
                                        <p:tgtEl>
                                          <p:spTgt spid="28"/>
                                        </p:tgtEl>
                                      </p:cBhvr>
                                    </p:animEffect>
                                  </p:childTnLst>
                                </p:cTn>
                              </p:par>
                              <p:par>
                                <p:cTn id="16" presetID="1"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childTnLst>
                                </p:cTn>
                              </p:par>
                              <p:par>
                                <p:cTn id="18" presetID="35" presetClass="path" presetSubtype="0" accel="50000" decel="50000" fill="hold" grpId="1" nodeType="withEffect">
                                  <p:stCondLst>
                                    <p:cond delay="0"/>
                                  </p:stCondLst>
                                  <p:childTnLst>
                                    <p:animMotion origin="layout" path="M 7.85742E-7 -3.33333E-6 L -0.39495 -0.11018 " pathEditMode="relative" rAng="0" ptsTypes="AA">
                                      <p:cBhvr>
                                        <p:cTn id="19" dur="500" spd="-99900" fill="hold"/>
                                        <p:tgtEl>
                                          <p:spTgt spid="7"/>
                                        </p:tgtEl>
                                        <p:attrNameLst>
                                          <p:attrName>ppt_x</p:attrName>
                                          <p:attrName>ppt_y</p:attrName>
                                        </p:attrNameLst>
                                      </p:cBhvr>
                                      <p:rCtr x="-19748" y="-5509"/>
                                    </p:animMotion>
                                  </p:childTnLst>
                                </p:cTn>
                              </p:par>
                              <p:par>
                                <p:cTn id="20" presetID="18" presetClass="entr" presetSubtype="3"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strips(upRight)">
                                      <p:cBhvr>
                                        <p:cTn id="22" dur="500"/>
                                        <p:tgtEl>
                                          <p:spTgt spid="8"/>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35" presetClass="path" presetSubtype="0" accel="50000" decel="50000" fill="hold" grpId="1" nodeType="withEffect">
                                  <p:stCondLst>
                                    <p:cond delay="0"/>
                                  </p:stCondLst>
                                  <p:childTnLst>
                                    <p:animMotion origin="layout" path="M -3.56836E-6 -3.7037E-7 L 0.36686 0.15278 " pathEditMode="relative" rAng="0" ptsTypes="AA">
                                      <p:cBhvr>
                                        <p:cTn id="26" dur="500" spd="-99900" fill="hold"/>
                                        <p:tgtEl>
                                          <p:spTgt spid="9"/>
                                        </p:tgtEl>
                                        <p:attrNameLst>
                                          <p:attrName>ppt_x</p:attrName>
                                          <p:attrName>ppt_y</p:attrName>
                                        </p:attrNameLst>
                                      </p:cBhvr>
                                      <p:rCtr x="18343" y="76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6" grpId="1" bldLvl="0" animBg="1"/>
      <p:bldP spid="27" grpId="0" bldLvl="0" animBg="1"/>
      <p:bldP spid="27" grpId="1" bldLvl="0" animBg="1"/>
      <p:bldP spid="28" grpId="0"/>
      <p:bldP spid="7" grpId="0" bldLvl="0" animBg="1"/>
      <p:bldP spid="7" grpId="1" bldLvl="0" animBg="1"/>
      <p:bldP spid="8" grpId="0"/>
      <p:bldP spid="9" grpId="0" bldLvl="0" animBg="1"/>
      <p:bldP spid="9" grpId="1" bldLvl="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anose="020B0503020204020204" pitchFamily="34" charset="-122"/>
                <a:ea typeface="微软雅黑" panose="020B0503020204020204" pitchFamily="34" charset="-122"/>
              </a:rPr>
              <a:t>系统测试</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0" name="Freeform 9"/>
          <p:cNvSpPr>
            <a:spLocks noEditPoints="1"/>
          </p:cNvSpPr>
          <p:nvPr/>
        </p:nvSpPr>
        <p:spPr bwMode="auto">
          <a:xfrm rot="19469485">
            <a:off x="360047" y="120387"/>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6" name="TextBox 9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 name="文本框 2"/>
          <p:cNvSpPr txBox="1"/>
          <p:nvPr/>
        </p:nvSpPr>
        <p:spPr>
          <a:xfrm>
            <a:off x="274320" y="836930"/>
            <a:ext cx="258254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博文回收站页面截图</a:t>
            </a:r>
            <a:endParaRPr lang="zh-CN" sz="2000" b="1">
              <a:latin typeface="黑体" panose="02010609060101010101" charset="-122"/>
              <a:ea typeface="黑体" panose="02010609060101010101" charset="-122"/>
            </a:endParaRPr>
          </a:p>
        </p:txBody>
      </p:sp>
      <p:sp>
        <p:nvSpPr>
          <p:cNvPr id="26" name="Freeform 12"/>
          <p:cNvSpPr/>
          <p:nvPr/>
        </p:nvSpPr>
        <p:spPr bwMode="auto">
          <a:xfrm>
            <a:off x="157534" y="462709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7" name="Freeform 12"/>
          <p:cNvSpPr/>
          <p:nvPr/>
        </p:nvSpPr>
        <p:spPr bwMode="auto">
          <a:xfrm flipH="1" flipV="1">
            <a:off x="5281428" y="6030570"/>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8" name="TextBox 27"/>
          <p:cNvSpPr txBox="1"/>
          <p:nvPr/>
        </p:nvSpPr>
        <p:spPr>
          <a:xfrm>
            <a:off x="408940" y="4869180"/>
            <a:ext cx="5432425" cy="1691640"/>
          </a:xfrm>
          <a:prstGeom prst="rect">
            <a:avLst/>
          </a:prstGeom>
          <a:noFill/>
        </p:spPr>
        <p:txBody>
          <a:bodyPr wrap="square" rtlCol="0">
            <a:spAutoFit/>
          </a:bodyPr>
          <a:p>
            <a:pPr algn="l">
              <a:lnSpc>
                <a:spcPct val="130000"/>
              </a:lnSpc>
              <a:spcBef>
                <a:spcPct val="0"/>
              </a:spcBef>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注册用户对于误删的博文会存储到博文回收站，这样可以将误删的博文恢复上传，通过Insert语句将误删的数据插入到recyclelist表中，并可以将数据恢复上传到news表格中。</a:t>
            </a:r>
            <a:endPar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endParaRPr>
          </a:p>
        </p:txBody>
      </p:sp>
      <p:sp>
        <p:nvSpPr>
          <p:cNvPr id="5" name="文本框 4"/>
          <p:cNvSpPr txBox="1"/>
          <p:nvPr/>
        </p:nvSpPr>
        <p:spPr>
          <a:xfrm>
            <a:off x="6313805" y="836930"/>
            <a:ext cx="228282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个人资料页面截图</a:t>
            </a:r>
            <a:endParaRPr lang="zh-CN" sz="2000" b="1">
              <a:latin typeface="黑体" panose="02010609060101010101" charset="-122"/>
              <a:ea typeface="黑体" panose="02010609060101010101" charset="-122"/>
            </a:endParaRPr>
          </a:p>
        </p:txBody>
      </p:sp>
      <p:sp>
        <p:nvSpPr>
          <p:cNvPr id="7" name="Freeform 12"/>
          <p:cNvSpPr/>
          <p:nvPr/>
        </p:nvSpPr>
        <p:spPr bwMode="auto">
          <a:xfrm flipH="1" flipV="1">
            <a:off x="11185023" y="6021045"/>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8" name="TextBox 27"/>
          <p:cNvSpPr txBox="1"/>
          <p:nvPr/>
        </p:nvSpPr>
        <p:spPr>
          <a:xfrm>
            <a:off x="6379210" y="5013325"/>
            <a:ext cx="5334635" cy="891540"/>
          </a:xfrm>
          <a:prstGeom prst="rect">
            <a:avLst/>
          </a:prstGeom>
          <a:noFill/>
        </p:spPr>
        <p:txBody>
          <a:bodyPr wrap="square" rtlCol="0">
            <a:spAutoFit/>
          </a:bodyPr>
          <a:p>
            <a:pPr>
              <a:lnSpc>
                <a:spcPct val="130000"/>
              </a:lnSpc>
              <a:spcBef>
                <a:spcPct val="0"/>
              </a:spcBef>
            </a:pPr>
            <a:r>
              <a:rPr lang="en-US" altLang="zh-CN" sz="1400" dirty="0">
                <a:solidFill>
                  <a:schemeClr val="tx1"/>
                </a:solidFill>
                <a:latin typeface="微软雅黑" panose="020B0503020204020204" pitchFamily="34" charset="-122"/>
                <a:ea typeface="微软雅黑" panose="020B0503020204020204" pitchFamily="34" charset="-122"/>
                <a:sym typeface="微软雅黑" panose="020B0503020204020204" pitchFamily="34" charset="-122"/>
              </a:rPr>
              <a:t> </a:t>
            </a:r>
            <a:r>
              <a:rPr sz="2000" dirty="0">
                <a:solidFill>
                  <a:schemeClr val="tx1"/>
                </a:solidFill>
                <a:latin typeface="黑体" panose="02010609060101010101" charset="-122"/>
                <a:ea typeface="黑体" panose="02010609060101010101" charset="-122"/>
                <a:sym typeface="微软雅黑" panose="020B0503020204020204" pitchFamily="34" charset="-122"/>
              </a:rPr>
              <a:t>个人资料可以查看自己的真实信息，并且可以编辑个人信息，这样就能准确核实身份。</a:t>
            </a:r>
            <a:endParaRPr sz="2000" dirty="0">
              <a:solidFill>
                <a:schemeClr val="tx1"/>
              </a:solidFill>
              <a:latin typeface="黑体" panose="02010609060101010101" charset="-122"/>
              <a:ea typeface="黑体" panose="02010609060101010101" charset="-122"/>
              <a:sym typeface="微软雅黑" panose="020B0503020204020204" pitchFamily="34" charset="-122"/>
            </a:endParaRPr>
          </a:p>
        </p:txBody>
      </p:sp>
      <p:sp>
        <p:nvSpPr>
          <p:cNvPr id="9" name="Freeform 12"/>
          <p:cNvSpPr/>
          <p:nvPr/>
        </p:nvSpPr>
        <p:spPr bwMode="auto">
          <a:xfrm>
            <a:off x="6025569" y="462709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pic>
        <p:nvPicPr>
          <p:cNvPr id="4" name="图片 -2147482527"/>
          <p:cNvPicPr>
            <a:picLocks noChangeAspect="1"/>
          </p:cNvPicPr>
          <p:nvPr/>
        </p:nvPicPr>
        <p:blipFill>
          <a:blip r:embed="rId2"/>
          <a:stretch>
            <a:fillRect/>
          </a:stretch>
        </p:blipFill>
        <p:spPr>
          <a:xfrm>
            <a:off x="337185" y="1340485"/>
            <a:ext cx="5473065" cy="2807970"/>
          </a:xfrm>
          <a:prstGeom prst="rect">
            <a:avLst/>
          </a:prstGeom>
          <a:noFill/>
          <a:ln w="9525">
            <a:noFill/>
          </a:ln>
        </p:spPr>
      </p:pic>
      <p:pic>
        <p:nvPicPr>
          <p:cNvPr id="6" name="图片 -2147482524"/>
          <p:cNvPicPr>
            <a:picLocks noChangeAspect="1"/>
          </p:cNvPicPr>
          <p:nvPr/>
        </p:nvPicPr>
        <p:blipFill>
          <a:blip r:embed="rId3"/>
          <a:stretch>
            <a:fillRect/>
          </a:stretch>
        </p:blipFill>
        <p:spPr>
          <a:xfrm>
            <a:off x="6529705" y="1340485"/>
            <a:ext cx="5410835" cy="277812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split orient="vert" dir="in"/>
      </p:transition>
    </mc:Choice>
    <mc:Fallback>
      <p:transition spd="slow">
        <p:split orient="vert" dir="in"/>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35" presetClass="path" presetSubtype="0" accel="50000" decel="50000" fill="hold" grpId="1" nodeType="withEffect">
                                  <p:stCondLst>
                                    <p:cond delay="0"/>
                                  </p:stCondLst>
                                  <p:childTnLst>
                                    <p:animMotion origin="layout" path="M -3.56836E-6 -3.7037E-7 L 0.36686 0.15278 " pathEditMode="relative" rAng="0" ptsTypes="AA">
                                      <p:cBhvr>
                                        <p:cTn id="8" dur="500" spd="-99900" fill="hold"/>
                                        <p:tgtEl>
                                          <p:spTgt spid="26"/>
                                        </p:tgtEl>
                                        <p:attrNameLst>
                                          <p:attrName>ppt_x</p:attrName>
                                          <p:attrName>ppt_y</p:attrName>
                                        </p:attrNameLst>
                                      </p:cBhvr>
                                      <p:rCtr x="18343" y="7639"/>
                                    </p:animMotion>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35" presetClass="path" presetSubtype="0" accel="50000" decel="50000" fill="hold" grpId="1" nodeType="withEffect">
                                  <p:stCondLst>
                                    <p:cond delay="0"/>
                                  </p:stCondLst>
                                  <p:childTnLst>
                                    <p:animMotion origin="layout" path="M 7.85742E-7 -3.33333E-6 L -0.39495 -0.11018 " pathEditMode="relative" rAng="0" ptsTypes="AA">
                                      <p:cBhvr>
                                        <p:cTn id="12" dur="500" spd="-99900" fill="hold"/>
                                        <p:tgtEl>
                                          <p:spTgt spid="27"/>
                                        </p:tgtEl>
                                        <p:attrNameLst>
                                          <p:attrName>ppt_x</p:attrName>
                                          <p:attrName>ppt_y</p:attrName>
                                        </p:attrNameLst>
                                      </p:cBhvr>
                                      <p:rCtr x="-19748" y="-5509"/>
                                    </p:animMotion>
                                  </p:childTnLst>
                                </p:cTn>
                              </p:par>
                              <p:par>
                                <p:cTn id="13" presetID="18" presetClass="entr" presetSubtype="3"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strips(upRight)">
                                      <p:cBhvr>
                                        <p:cTn id="15" dur="500"/>
                                        <p:tgtEl>
                                          <p:spTgt spid="28"/>
                                        </p:tgtEl>
                                      </p:cBhvr>
                                    </p:animEffect>
                                  </p:childTnLst>
                                </p:cTn>
                              </p:par>
                              <p:par>
                                <p:cTn id="16" presetID="1"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childTnLst>
                                </p:cTn>
                              </p:par>
                              <p:par>
                                <p:cTn id="18" presetID="35" presetClass="path" presetSubtype="0" accel="50000" decel="50000" fill="hold" grpId="1" nodeType="withEffect">
                                  <p:stCondLst>
                                    <p:cond delay="0"/>
                                  </p:stCondLst>
                                  <p:childTnLst>
                                    <p:animMotion origin="layout" path="M 7.85742E-7 -3.33333E-6 L -0.39495 -0.11018 " pathEditMode="relative" rAng="0" ptsTypes="AA">
                                      <p:cBhvr>
                                        <p:cTn id="19" dur="500" spd="-99900" fill="hold"/>
                                        <p:tgtEl>
                                          <p:spTgt spid="7"/>
                                        </p:tgtEl>
                                        <p:attrNameLst>
                                          <p:attrName>ppt_x</p:attrName>
                                          <p:attrName>ppt_y</p:attrName>
                                        </p:attrNameLst>
                                      </p:cBhvr>
                                      <p:rCtr x="-19748" y="-5509"/>
                                    </p:animMotion>
                                  </p:childTnLst>
                                </p:cTn>
                              </p:par>
                              <p:par>
                                <p:cTn id="20" presetID="18" presetClass="entr" presetSubtype="3"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strips(upRight)">
                                      <p:cBhvr>
                                        <p:cTn id="22" dur="500"/>
                                        <p:tgtEl>
                                          <p:spTgt spid="8"/>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35" presetClass="path" presetSubtype="0" accel="50000" decel="50000" fill="hold" grpId="1" nodeType="withEffect">
                                  <p:stCondLst>
                                    <p:cond delay="0"/>
                                  </p:stCondLst>
                                  <p:childTnLst>
                                    <p:animMotion origin="layout" path="M -3.56836E-6 -3.7037E-7 L 0.36686 0.15278 " pathEditMode="relative" rAng="0" ptsTypes="AA">
                                      <p:cBhvr>
                                        <p:cTn id="26" dur="500" spd="-99900" fill="hold"/>
                                        <p:tgtEl>
                                          <p:spTgt spid="9"/>
                                        </p:tgtEl>
                                        <p:attrNameLst>
                                          <p:attrName>ppt_x</p:attrName>
                                          <p:attrName>ppt_y</p:attrName>
                                        </p:attrNameLst>
                                      </p:cBhvr>
                                      <p:rCtr x="18343" y="76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6" grpId="1" bldLvl="0" animBg="1"/>
      <p:bldP spid="27" grpId="0" bldLvl="0" animBg="1"/>
      <p:bldP spid="27" grpId="1" bldLvl="0" animBg="1"/>
      <p:bldP spid="28" grpId="0"/>
      <p:bldP spid="7" grpId="0" bldLvl="0" animBg="1"/>
      <p:bldP spid="7" grpId="1" bldLvl="0" animBg="1"/>
      <p:bldP spid="8" grpId="0"/>
      <p:bldP spid="9" grpId="0" bldLvl="0" animBg="1"/>
      <p:bldP spid="9" grpId="1" bldLvl="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anose="020B0503020204020204" pitchFamily="34" charset="-122"/>
                <a:ea typeface="微软雅黑" panose="020B0503020204020204" pitchFamily="34" charset="-122"/>
              </a:rPr>
              <a:t>系统测试</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0" name="Freeform 9"/>
          <p:cNvSpPr>
            <a:spLocks noEditPoints="1"/>
          </p:cNvSpPr>
          <p:nvPr/>
        </p:nvSpPr>
        <p:spPr bwMode="auto">
          <a:xfrm rot="19469485">
            <a:off x="360047" y="120387"/>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96" name="TextBox 9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 name="文本框 2"/>
          <p:cNvSpPr txBox="1"/>
          <p:nvPr/>
        </p:nvSpPr>
        <p:spPr>
          <a:xfrm>
            <a:off x="274320" y="836930"/>
            <a:ext cx="228282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评论留言页面截图</a:t>
            </a:r>
            <a:endParaRPr lang="zh-CN" sz="2000" b="1">
              <a:latin typeface="黑体" panose="02010609060101010101" charset="-122"/>
              <a:ea typeface="黑体" panose="02010609060101010101" charset="-122"/>
            </a:endParaRPr>
          </a:p>
        </p:txBody>
      </p:sp>
      <p:sp>
        <p:nvSpPr>
          <p:cNvPr id="26" name="Freeform 12"/>
          <p:cNvSpPr/>
          <p:nvPr/>
        </p:nvSpPr>
        <p:spPr bwMode="auto">
          <a:xfrm>
            <a:off x="157534" y="462709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7" name="Freeform 12"/>
          <p:cNvSpPr/>
          <p:nvPr/>
        </p:nvSpPr>
        <p:spPr bwMode="auto">
          <a:xfrm flipH="1" flipV="1">
            <a:off x="5377313" y="6021045"/>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28" name="TextBox 27"/>
          <p:cNvSpPr txBox="1"/>
          <p:nvPr/>
        </p:nvSpPr>
        <p:spPr>
          <a:xfrm>
            <a:off x="408940" y="4869180"/>
            <a:ext cx="5334635" cy="1291590"/>
          </a:xfrm>
          <a:prstGeom prst="rect">
            <a:avLst/>
          </a:prstGeom>
          <a:noFill/>
        </p:spPr>
        <p:txBody>
          <a:bodyPr wrap="square" rtlCol="0">
            <a:spAutoFit/>
          </a:bodyPr>
          <a:p>
            <a:pPr>
              <a:lnSpc>
                <a:spcPct val="130000"/>
              </a:lnSpc>
              <a:spcBef>
                <a:spcPct val="0"/>
              </a:spcBef>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用户</a:t>
            </a:r>
            <a:r>
              <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可以评论和回复所阅读的文章，发表自己的看法。系统自动将这些评论存储在Mysql数据库中，并且可供博客作者以及其它读者浏览。</a:t>
            </a:r>
            <a:endParaRPr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endParaRPr>
          </a:p>
        </p:txBody>
      </p:sp>
      <p:sp>
        <p:nvSpPr>
          <p:cNvPr id="5" name="文本框 4"/>
          <p:cNvSpPr txBox="1"/>
          <p:nvPr/>
        </p:nvSpPr>
        <p:spPr>
          <a:xfrm>
            <a:off x="6313805" y="764540"/>
            <a:ext cx="2865755" cy="398780"/>
          </a:xfrm>
          <a:prstGeom prst="rect">
            <a:avLst/>
          </a:prstGeom>
          <a:noFill/>
          <a:ln w="9525">
            <a:noFill/>
          </a:ln>
        </p:spPr>
        <p:txBody>
          <a:bodyPr wrap="square">
            <a:spAutoFit/>
          </a:bodyPr>
          <a:p>
            <a:pPr indent="0"/>
            <a:r>
              <a:rPr lang="zh-CN" sz="2000" b="1">
                <a:latin typeface="黑体" panose="02010609060101010101" charset="-122"/>
                <a:ea typeface="黑体" panose="02010609060101010101" charset="-122"/>
              </a:rPr>
              <a:t>用户头像修改页面截图</a:t>
            </a:r>
            <a:endParaRPr lang="zh-CN" sz="2000" b="1">
              <a:latin typeface="黑体" panose="02010609060101010101" charset="-122"/>
              <a:ea typeface="黑体" panose="02010609060101010101" charset="-122"/>
            </a:endParaRPr>
          </a:p>
        </p:txBody>
      </p:sp>
      <p:sp>
        <p:nvSpPr>
          <p:cNvPr id="7" name="Freeform 12"/>
          <p:cNvSpPr/>
          <p:nvPr/>
        </p:nvSpPr>
        <p:spPr bwMode="auto">
          <a:xfrm flipH="1" flipV="1">
            <a:off x="11210423" y="6021045"/>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sp>
        <p:nvSpPr>
          <p:cNvPr id="8" name="TextBox 27"/>
          <p:cNvSpPr txBox="1"/>
          <p:nvPr/>
        </p:nvSpPr>
        <p:spPr>
          <a:xfrm>
            <a:off x="6404610" y="4940935"/>
            <a:ext cx="5334635" cy="891540"/>
          </a:xfrm>
          <a:prstGeom prst="rect">
            <a:avLst/>
          </a:prstGeom>
          <a:noFill/>
        </p:spPr>
        <p:txBody>
          <a:bodyPr wrap="square" rtlCol="0">
            <a:spAutoFit/>
          </a:bodyPr>
          <a:p>
            <a:pPr>
              <a:lnSpc>
                <a:spcPct val="130000"/>
              </a:lnSpc>
              <a:spcBef>
                <a:spcPct val="0"/>
              </a:spcBef>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用户可以更改自己头像，修改成功后，头像信息将存储到</a:t>
            </a:r>
            <a:r>
              <a:rPr lang="en-US" altLang="zh-CN"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Mysql</a:t>
            </a:r>
            <a:r>
              <a:rPr lang="zh-CN" altLang="en-US"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数据库中。</a:t>
            </a:r>
            <a:endParaRPr lang="zh-CN" altLang="en-US"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endParaRPr>
          </a:p>
        </p:txBody>
      </p:sp>
      <p:sp>
        <p:nvSpPr>
          <p:cNvPr id="9" name="Freeform 12"/>
          <p:cNvSpPr/>
          <p:nvPr/>
        </p:nvSpPr>
        <p:spPr bwMode="auto">
          <a:xfrm>
            <a:off x="6025569" y="462709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p>
            <a:endParaRPr lang="zh-CN" altLang="en-US">
              <a:solidFill>
                <a:schemeClr val="tx1">
                  <a:lumMod val="50000"/>
                  <a:lumOff val="50000"/>
                </a:schemeClr>
              </a:solidFill>
            </a:endParaRPr>
          </a:p>
        </p:txBody>
      </p:sp>
      <p:pic>
        <p:nvPicPr>
          <p:cNvPr id="4" name="图片 -2147482522"/>
          <p:cNvPicPr>
            <a:picLocks noChangeAspect="1"/>
          </p:cNvPicPr>
          <p:nvPr/>
        </p:nvPicPr>
        <p:blipFill>
          <a:blip r:embed="rId2"/>
          <a:stretch>
            <a:fillRect/>
          </a:stretch>
        </p:blipFill>
        <p:spPr>
          <a:xfrm>
            <a:off x="337185" y="1268730"/>
            <a:ext cx="5560695" cy="2835910"/>
          </a:xfrm>
          <a:prstGeom prst="rect">
            <a:avLst/>
          </a:prstGeom>
          <a:noFill/>
          <a:ln w="9525">
            <a:noFill/>
          </a:ln>
        </p:spPr>
      </p:pic>
      <p:pic>
        <p:nvPicPr>
          <p:cNvPr id="6" name="图片 -2147482511"/>
          <p:cNvPicPr>
            <a:picLocks noChangeAspect="1"/>
          </p:cNvPicPr>
          <p:nvPr/>
        </p:nvPicPr>
        <p:blipFill>
          <a:blip r:embed="rId3"/>
          <a:stretch>
            <a:fillRect/>
          </a:stretch>
        </p:blipFill>
        <p:spPr>
          <a:xfrm>
            <a:off x="6385560" y="1235710"/>
            <a:ext cx="5255895" cy="314071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000">
        <p:comb/>
      </p:transition>
    </mc:Choice>
    <mc:Fallback>
      <p:transition spd="slow">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35" presetClass="path" presetSubtype="0" accel="50000" decel="50000" fill="hold" grpId="1" nodeType="withEffect">
                                  <p:stCondLst>
                                    <p:cond delay="0"/>
                                  </p:stCondLst>
                                  <p:childTnLst>
                                    <p:animMotion origin="layout" path="M -3.56836E-6 -3.7037E-7 L 0.36686 0.15278 " pathEditMode="relative" rAng="0" ptsTypes="AA">
                                      <p:cBhvr>
                                        <p:cTn id="8" dur="500" spd="-99900" fill="hold"/>
                                        <p:tgtEl>
                                          <p:spTgt spid="26"/>
                                        </p:tgtEl>
                                        <p:attrNameLst>
                                          <p:attrName>ppt_x</p:attrName>
                                          <p:attrName>ppt_y</p:attrName>
                                        </p:attrNameLst>
                                      </p:cBhvr>
                                      <p:rCtr x="18343" y="7639"/>
                                    </p:animMotion>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35" presetClass="path" presetSubtype="0" accel="50000" decel="50000" fill="hold" grpId="1" nodeType="withEffect">
                                  <p:stCondLst>
                                    <p:cond delay="0"/>
                                  </p:stCondLst>
                                  <p:childTnLst>
                                    <p:animMotion origin="layout" path="M 7.85742E-7 -3.33333E-6 L -0.39495 -0.11018 " pathEditMode="relative" rAng="0" ptsTypes="AA">
                                      <p:cBhvr>
                                        <p:cTn id="12" dur="500" spd="-99900" fill="hold"/>
                                        <p:tgtEl>
                                          <p:spTgt spid="27"/>
                                        </p:tgtEl>
                                        <p:attrNameLst>
                                          <p:attrName>ppt_x</p:attrName>
                                          <p:attrName>ppt_y</p:attrName>
                                        </p:attrNameLst>
                                      </p:cBhvr>
                                      <p:rCtr x="-19748" y="-5509"/>
                                    </p:animMotion>
                                  </p:childTnLst>
                                </p:cTn>
                              </p:par>
                              <p:par>
                                <p:cTn id="13" presetID="18" presetClass="entr" presetSubtype="3"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strips(upRight)">
                                      <p:cBhvr>
                                        <p:cTn id="15" dur="500"/>
                                        <p:tgtEl>
                                          <p:spTgt spid="28"/>
                                        </p:tgtEl>
                                      </p:cBhvr>
                                    </p:animEffect>
                                  </p:childTnLst>
                                </p:cTn>
                              </p:par>
                              <p:par>
                                <p:cTn id="16" presetID="1"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childTnLst>
                                </p:cTn>
                              </p:par>
                              <p:par>
                                <p:cTn id="18" presetID="35" presetClass="path" presetSubtype="0" accel="50000" decel="50000" fill="hold" grpId="1" nodeType="withEffect">
                                  <p:stCondLst>
                                    <p:cond delay="0"/>
                                  </p:stCondLst>
                                  <p:childTnLst>
                                    <p:animMotion origin="layout" path="M 7.85742E-7 -3.33333E-6 L -0.39495 -0.11018 " pathEditMode="relative" rAng="0" ptsTypes="AA">
                                      <p:cBhvr>
                                        <p:cTn id="19" dur="500" spd="-99900" fill="hold"/>
                                        <p:tgtEl>
                                          <p:spTgt spid="7"/>
                                        </p:tgtEl>
                                        <p:attrNameLst>
                                          <p:attrName>ppt_x</p:attrName>
                                          <p:attrName>ppt_y</p:attrName>
                                        </p:attrNameLst>
                                      </p:cBhvr>
                                      <p:rCtr x="-19748" y="-5509"/>
                                    </p:animMotion>
                                  </p:childTnLst>
                                </p:cTn>
                              </p:par>
                              <p:par>
                                <p:cTn id="20" presetID="18" presetClass="entr" presetSubtype="3"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strips(upRight)">
                                      <p:cBhvr>
                                        <p:cTn id="22" dur="500"/>
                                        <p:tgtEl>
                                          <p:spTgt spid="8"/>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35" presetClass="path" presetSubtype="0" accel="50000" decel="50000" fill="hold" grpId="1" nodeType="withEffect">
                                  <p:stCondLst>
                                    <p:cond delay="0"/>
                                  </p:stCondLst>
                                  <p:childTnLst>
                                    <p:animMotion origin="layout" path="M -3.56836E-6 -3.7037E-7 L 0.36686 0.15278 " pathEditMode="relative" rAng="0" ptsTypes="AA">
                                      <p:cBhvr>
                                        <p:cTn id="26" dur="500" spd="-99900" fill="hold"/>
                                        <p:tgtEl>
                                          <p:spTgt spid="9"/>
                                        </p:tgtEl>
                                        <p:attrNameLst>
                                          <p:attrName>ppt_x</p:attrName>
                                          <p:attrName>ppt_y</p:attrName>
                                        </p:attrNameLst>
                                      </p:cBhvr>
                                      <p:rCtr x="18343" y="76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6" grpId="1" bldLvl="0" animBg="1"/>
      <p:bldP spid="27" grpId="0" bldLvl="0" animBg="1"/>
      <p:bldP spid="27" grpId="1" bldLvl="0" animBg="1"/>
      <p:bldP spid="28" grpId="0"/>
      <p:bldP spid="7" grpId="0" bldLvl="0" animBg="1"/>
      <p:bldP spid="7" grpId="1" bldLvl="0" animBg="1"/>
      <p:bldP spid="8" grpId="0"/>
      <p:bldP spid="9" grpId="0" bldLvl="0" animBg="1"/>
      <p:bldP spid="9" grpId="1"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784" y="2571750"/>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58" name="文本框 12"/>
          <p:cNvSpPr txBox="1"/>
          <p:nvPr/>
        </p:nvSpPr>
        <p:spPr>
          <a:xfrm>
            <a:off x="4925291" y="3573016"/>
            <a:ext cx="2414270" cy="1260475"/>
          </a:xfrm>
          <a:prstGeom prst="rect">
            <a:avLst/>
          </a:prstGeom>
          <a:noFill/>
        </p:spPr>
        <p:txBody>
          <a:bodyPr wrap="none" rtlCol="0">
            <a:spAutoFit/>
          </a:bodyPr>
          <a:lstStyle/>
          <a:p>
            <a:pPr algn="ctr"/>
            <a:r>
              <a:rPr lang="zh-CN" altLang="en-US" sz="4800" b="1" dirty="0" smtClean="0">
                <a:solidFill>
                  <a:schemeClr val="accent5">
                    <a:lumMod val="60000"/>
                    <a:lumOff val="40000"/>
                  </a:schemeClr>
                </a:solidFill>
                <a:latin typeface="微软雅黑" panose="020B0503020204020204" pitchFamily="34" charset="-122"/>
                <a:ea typeface="微软雅黑" panose="020B0503020204020204" pitchFamily="34" charset="-122"/>
              </a:rPr>
              <a:t>总结</a:t>
            </a:r>
            <a:endParaRPr lang="en-US" altLang="zh-CN" sz="4800" b="1" dirty="0" smtClean="0">
              <a:solidFill>
                <a:schemeClr val="accent5">
                  <a:lumMod val="60000"/>
                  <a:lumOff val="40000"/>
                </a:schemeClr>
              </a:solidFill>
              <a:latin typeface="微软雅黑" panose="020B0503020204020204" pitchFamily="34" charset="-122"/>
              <a:ea typeface="微软雅黑" panose="020B0503020204020204" pitchFamily="34" charset="-122"/>
            </a:endParaRPr>
          </a:p>
          <a:p>
            <a:pPr algn="ctr">
              <a:spcAft>
                <a:spcPts val="0"/>
              </a:spcAft>
              <a:defRPr/>
            </a:pPr>
            <a:r>
              <a:rPr lang="en-US"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The Summary</a:t>
            </a: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59" name="Freeform 206"/>
          <p:cNvSpPr>
            <a:spLocks noChangeAspect="1" noEditPoints="1"/>
          </p:cNvSpPr>
          <p:nvPr/>
        </p:nvSpPr>
        <p:spPr bwMode="auto">
          <a:xfrm>
            <a:off x="5701975" y="2028310"/>
            <a:ext cx="860902" cy="1040650"/>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38" name="TextBox 37"/>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59"/>
                                        </p:tgtEl>
                                        <p:attrNameLst>
                                          <p:attrName>style.visibility</p:attrName>
                                        </p:attrNameLst>
                                      </p:cBhvr>
                                      <p:to>
                                        <p:strVal val="visible"/>
                                      </p:to>
                                    </p:set>
                                    <p:anim calcmode="lin" valueType="num">
                                      <p:cBhvr>
                                        <p:cTn id="11" dur="500" fill="hold"/>
                                        <p:tgtEl>
                                          <p:spTgt spid="59"/>
                                        </p:tgtEl>
                                        <p:attrNameLst>
                                          <p:attrName>ppt_w</p:attrName>
                                        </p:attrNameLst>
                                      </p:cBhvr>
                                      <p:tavLst>
                                        <p:tav tm="0">
                                          <p:val>
                                            <p:fltVal val="0"/>
                                          </p:val>
                                        </p:tav>
                                        <p:tav tm="100000">
                                          <p:val>
                                            <p:strVal val="#ppt_w"/>
                                          </p:val>
                                        </p:tav>
                                      </p:tavLst>
                                    </p:anim>
                                    <p:anim calcmode="lin" valueType="num">
                                      <p:cBhvr>
                                        <p:cTn id="12" dur="500" fill="hold"/>
                                        <p:tgtEl>
                                          <p:spTgt spid="59"/>
                                        </p:tgtEl>
                                        <p:attrNameLst>
                                          <p:attrName>ppt_h</p:attrName>
                                        </p:attrNameLst>
                                      </p:cBhvr>
                                      <p:tavLst>
                                        <p:tav tm="0">
                                          <p:val>
                                            <p:fltVal val="0"/>
                                          </p:val>
                                        </p:tav>
                                        <p:tav tm="100000">
                                          <p:val>
                                            <p:strVal val="#ppt_h"/>
                                          </p:val>
                                        </p:tav>
                                      </p:tavLst>
                                    </p:anim>
                                    <p:animEffect transition="in" filter="fade">
                                      <p:cBhvr>
                                        <p:cTn id="13" dur="500"/>
                                        <p:tgtEl>
                                          <p:spTgt spid="59"/>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dissolve">
                                      <p:cBhvr>
                                        <p:cTn id="16"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5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总结</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4" name="Freeform 206"/>
          <p:cNvSpPr>
            <a:spLocks noChangeAspect="1" noEditPoints="1"/>
          </p:cNvSpPr>
          <p:nvPr/>
        </p:nvSpPr>
        <p:spPr bwMode="auto">
          <a:xfrm>
            <a:off x="408014" y="149854"/>
            <a:ext cx="289914" cy="35044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8" name="矩形 7"/>
          <p:cNvSpPr/>
          <p:nvPr/>
        </p:nvSpPr>
        <p:spPr>
          <a:xfrm>
            <a:off x="120650" y="3790950"/>
            <a:ext cx="12078970" cy="3068320"/>
          </a:xfrm>
          <a:prstGeom prst="rect">
            <a:avLst/>
          </a:prstGeom>
          <a:solidFill>
            <a:schemeClr val="bg1">
              <a:lumMod val="50000"/>
              <a:alpha val="1215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0805" y="1165860"/>
            <a:ext cx="12104370" cy="2485390"/>
          </a:xfrm>
          <a:prstGeom prst="rect">
            <a:avLst/>
          </a:prstGeom>
          <a:solidFill>
            <a:schemeClr val="bg1">
              <a:lumMod val="50000"/>
              <a:alpha val="1215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4"/>
          <p:cNvSpPr txBox="1">
            <a:spLocks noChangeArrowheads="1"/>
          </p:cNvSpPr>
          <p:nvPr/>
        </p:nvSpPr>
        <p:spPr bwMode="auto">
          <a:xfrm>
            <a:off x="3000837" y="637859"/>
            <a:ext cx="1676116" cy="342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zh-CN" sz="2800" dirty="0">
                <a:solidFill>
                  <a:srgbClr val="31859C"/>
                </a:solidFill>
                <a:latin typeface="黑体" panose="02010609060101010101" charset="-122"/>
                <a:ea typeface="黑体" panose="02010609060101010101" charset="-122"/>
              </a:rPr>
              <a:t>团队总结</a:t>
            </a:r>
            <a:endParaRPr lang="zh-CN" sz="2800" dirty="0">
              <a:solidFill>
                <a:srgbClr val="31859C"/>
              </a:solidFill>
              <a:latin typeface="黑体" panose="02010609060101010101" charset="-122"/>
              <a:ea typeface="黑体" panose="02010609060101010101" charset="-122"/>
            </a:endParaRPr>
          </a:p>
        </p:txBody>
      </p:sp>
      <p:sp>
        <p:nvSpPr>
          <p:cNvPr id="11" name="矩形 10"/>
          <p:cNvSpPr/>
          <p:nvPr/>
        </p:nvSpPr>
        <p:spPr>
          <a:xfrm>
            <a:off x="3001010" y="1149985"/>
            <a:ext cx="9277985" cy="2398395"/>
          </a:xfrm>
          <a:prstGeom prst="rect">
            <a:avLst/>
          </a:prstGeom>
        </p:spPr>
        <p:txBody>
          <a:bodyPr wrap="square" lIns="91432" tIns="45716" rIns="91432" bIns="45716">
            <a:spAutoFit/>
          </a:bodyPr>
          <a:lstStyle/>
          <a:p>
            <a:pPr algn="l">
              <a:lnSpc>
                <a:spcPct val="150000"/>
              </a:lnSpc>
              <a:defRPr/>
            </a:pPr>
            <a:r>
              <a:rPr lang="en-US" altLang="zh-CN" sz="1400" kern="0"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2000" kern="0" dirty="0">
                <a:solidFill>
                  <a:schemeClr val="tx1"/>
                </a:solidFill>
                <a:latin typeface="黑体" panose="02010609060101010101" charset="-122"/>
                <a:ea typeface="黑体" panose="02010609060101010101" charset="-122"/>
              </a:rPr>
              <a:t>通过这两周的时间，个人博客系统的设计与开发就基本完成了。此次开发项目，我们把自己所学的知识连贯了起来，从最初的生疏到后来的灵活运用，我们真正的体验到了学以致用的乐趣。在每个成员的积极配合下，团队建设有了很大的进步。从项目策划的开始到项目工作的结束，每个成员都融入到了这个团队中并负责各自的工作，使得本次项目开发工作才得以完成。</a:t>
            </a:r>
            <a:endParaRPr lang="zh-CN" altLang="en-US" sz="2000" kern="0" dirty="0">
              <a:solidFill>
                <a:schemeClr val="tx1"/>
              </a:solidFill>
              <a:latin typeface="黑体" panose="02010609060101010101" charset="-122"/>
              <a:ea typeface="黑体" panose="02010609060101010101" charset="-122"/>
            </a:endParaRPr>
          </a:p>
        </p:txBody>
      </p:sp>
      <p:sp>
        <p:nvSpPr>
          <p:cNvPr id="12" name="矩形 11"/>
          <p:cNvSpPr/>
          <p:nvPr/>
        </p:nvSpPr>
        <p:spPr>
          <a:xfrm>
            <a:off x="193040" y="3933190"/>
            <a:ext cx="2751455" cy="2234565"/>
          </a:xfrm>
          <a:prstGeom prst="rect">
            <a:avLst/>
          </a:prstGeom>
          <a:blipFill>
            <a:blip r:embed="rId2"/>
            <a:srcRect/>
            <a:stretch>
              <a:fillRect t="-4511" b="-1801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93040" y="1429385"/>
            <a:ext cx="2751455" cy="1930400"/>
          </a:xfrm>
          <a:prstGeom prst="rect">
            <a:avLst/>
          </a:prstGeom>
          <a:blipFill>
            <a:blip r:embed="rId3" cstate="print"/>
            <a:srcRect/>
            <a:stretch>
              <a:fillRect t="-3047" b="-304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3115310" y="3718560"/>
            <a:ext cx="8943975" cy="2398395"/>
          </a:xfrm>
          <a:prstGeom prst="rect">
            <a:avLst/>
          </a:prstGeom>
        </p:spPr>
        <p:txBody>
          <a:bodyPr wrap="square" lIns="91432" tIns="45716" rIns="91432" bIns="45716">
            <a:spAutoFit/>
          </a:bodyPr>
          <a:lstStyle/>
          <a:p>
            <a:pPr>
              <a:lnSpc>
                <a:spcPct val="150000"/>
              </a:lnSpc>
              <a:defRPr/>
            </a:pPr>
            <a:r>
              <a:rPr lang="en-US" altLang="zh-CN" sz="1400" kern="0" dirty="0">
                <a:solidFill>
                  <a:schemeClr val="tx1">
                    <a:lumMod val="50000"/>
                    <a:lumOff val="50000"/>
                  </a:schemeClr>
                </a:solidFill>
                <a:latin typeface="微软雅黑" panose="020B0503020204020204" pitchFamily="34" charset="-122"/>
                <a:ea typeface="微软雅黑" panose="020B0503020204020204" pitchFamily="34" charset="-122"/>
              </a:rPr>
              <a:t>    </a:t>
            </a:r>
            <a:r>
              <a:rPr lang="en-US" altLang="zh-CN" sz="2000" kern="0" dirty="0">
                <a:solidFill>
                  <a:schemeClr val="tx1"/>
                </a:solidFill>
                <a:latin typeface="黑体" panose="02010609060101010101" charset="-122"/>
                <a:ea typeface="黑体" panose="02010609060101010101" charset="-122"/>
                <a:cs typeface="黑体" panose="02010609060101010101" charset="-122"/>
              </a:rPr>
              <a:t>  </a:t>
            </a:r>
            <a:r>
              <a:rPr sz="2000" kern="0" dirty="0">
                <a:solidFill>
                  <a:schemeClr val="tx1"/>
                </a:solidFill>
                <a:latin typeface="黑体" panose="02010609060101010101" charset="-122"/>
                <a:ea typeface="黑体" panose="02010609060101010101" charset="-122"/>
                <a:cs typeface="黑体" panose="02010609060101010101" charset="-122"/>
              </a:rPr>
              <a:t>此次项目开发过程中，我们也同时遇到了许多程序接口问题，页面和功能相结合的问题，数据库建表的问题。我</a:t>
            </a:r>
            <a:r>
              <a:rPr lang="zh-CN" sz="2000" kern="0" dirty="0">
                <a:solidFill>
                  <a:schemeClr val="tx1"/>
                </a:solidFill>
                <a:latin typeface="黑体" panose="02010609060101010101" charset="-122"/>
                <a:ea typeface="黑体" panose="02010609060101010101" charset="-122"/>
                <a:cs typeface="黑体" panose="02010609060101010101" charset="-122"/>
              </a:rPr>
              <a:t>们</a:t>
            </a:r>
            <a:r>
              <a:rPr sz="2000" kern="0" dirty="0">
                <a:solidFill>
                  <a:schemeClr val="tx1"/>
                </a:solidFill>
                <a:latin typeface="黑体" panose="02010609060101010101" charset="-122"/>
                <a:ea typeface="黑体" panose="02010609060101010101" charset="-122"/>
                <a:cs typeface="黑体" panose="02010609060101010101" charset="-122"/>
              </a:rPr>
              <a:t>深刻认识到，在项目开发时，项目小组中</a:t>
            </a:r>
            <a:r>
              <a:rPr lang="zh-CN" sz="2000" kern="0" dirty="0">
                <a:solidFill>
                  <a:schemeClr val="tx1"/>
                </a:solidFill>
                <a:latin typeface="黑体" panose="02010609060101010101" charset="-122"/>
                <a:ea typeface="黑体" panose="02010609060101010101" charset="-122"/>
                <a:cs typeface="黑体" panose="02010609060101010101" charset="-122"/>
              </a:rPr>
              <a:t>的</a:t>
            </a:r>
            <a:r>
              <a:rPr sz="2000" kern="0" dirty="0">
                <a:solidFill>
                  <a:schemeClr val="tx1"/>
                </a:solidFill>
                <a:latin typeface="黑体" panose="02010609060101010101" charset="-122"/>
                <a:ea typeface="黑体" panose="02010609060101010101" charset="-122"/>
                <a:cs typeface="黑体" panose="02010609060101010101" charset="-122"/>
              </a:rPr>
              <a:t>各个成员之间相互沟通是非常重要的。如果我们要在功能方面作出修改，那么程序人员和页面人员以及数据库人员必须相互沟通，将在系统测试的过程中出现的问题，</a:t>
            </a:r>
            <a:r>
              <a:rPr lang="zh-CN" sz="2000" kern="0" dirty="0">
                <a:solidFill>
                  <a:schemeClr val="tx1"/>
                </a:solidFill>
                <a:latin typeface="黑体" panose="02010609060101010101" charset="-122"/>
                <a:ea typeface="黑体" panose="02010609060101010101" charset="-122"/>
                <a:cs typeface="黑体" panose="02010609060101010101" charset="-122"/>
              </a:rPr>
              <a:t>才能</a:t>
            </a:r>
            <a:r>
              <a:rPr sz="2000" kern="0" dirty="0">
                <a:solidFill>
                  <a:schemeClr val="tx1"/>
                </a:solidFill>
                <a:latin typeface="黑体" panose="02010609060101010101" charset="-122"/>
                <a:ea typeface="黑体" panose="02010609060101010101" charset="-122"/>
                <a:cs typeface="黑体" panose="02010609060101010101" charset="-122"/>
              </a:rPr>
              <a:t>逐步解决。</a:t>
            </a:r>
            <a:endParaRPr sz="2000" kern="0" dirty="0">
              <a:solidFill>
                <a:schemeClr val="tx1"/>
              </a:solidFill>
              <a:latin typeface="黑体" panose="02010609060101010101" charset="-122"/>
              <a:ea typeface="黑体" panose="02010609060101010101" charset="-122"/>
              <a:cs typeface="黑体" panose="02010609060101010101" charset="-122"/>
            </a:endParaRPr>
          </a:p>
        </p:txBody>
      </p:sp>
      <p:sp>
        <p:nvSpPr>
          <p:cNvPr id="15" name="弧形 14"/>
          <p:cNvSpPr/>
          <p:nvPr/>
        </p:nvSpPr>
        <p:spPr>
          <a:xfrm>
            <a:off x="2496646" y="556801"/>
            <a:ext cx="504056" cy="504056"/>
          </a:xfrm>
          <a:prstGeom prst="arc">
            <a:avLst>
              <a:gd name="adj1" fmla="val 18916496"/>
              <a:gd name="adj2" fmla="val 2632855"/>
            </a:avLst>
          </a:prstGeom>
          <a:ln>
            <a:solidFill>
              <a:schemeClr val="accent5">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TextBox 16"/>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2" presetClass="entr" presetSubtype="4"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down)">
                                      <p:cBhvr>
                                        <p:cTn id="15" dur="500"/>
                                        <p:tgtEl>
                                          <p:spTgt spid="15"/>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par>
                                <p:cTn id="19" presetID="3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600" decel="100000"/>
                                        <p:tgtEl>
                                          <p:spTgt spid="13"/>
                                        </p:tgtEl>
                                      </p:cBhvr>
                                    </p:animEffect>
                                    <p:anim calcmode="lin" valueType="num">
                                      <p:cBhvr>
                                        <p:cTn id="22" dur="600" decel="100000" fill="hold"/>
                                        <p:tgtEl>
                                          <p:spTgt spid="13"/>
                                        </p:tgtEl>
                                        <p:attrNameLst>
                                          <p:attrName>style.rotation</p:attrName>
                                        </p:attrNameLst>
                                      </p:cBhvr>
                                      <p:tavLst>
                                        <p:tav tm="0">
                                          <p:val>
                                            <p:fltVal val="-90"/>
                                          </p:val>
                                        </p:tav>
                                        <p:tav tm="100000">
                                          <p:val>
                                            <p:fltVal val="0"/>
                                          </p:val>
                                        </p:tav>
                                      </p:tavLst>
                                    </p:anim>
                                    <p:anim calcmode="lin" valueType="num">
                                      <p:cBhvr>
                                        <p:cTn id="23" dur="600" decel="100000" fill="hold"/>
                                        <p:tgtEl>
                                          <p:spTgt spid="13"/>
                                        </p:tgtEl>
                                        <p:attrNameLst>
                                          <p:attrName>ppt_x</p:attrName>
                                        </p:attrNameLst>
                                      </p:cBhvr>
                                      <p:tavLst>
                                        <p:tav tm="0">
                                          <p:val>
                                            <p:strVal val="#ppt_x+0.4"/>
                                          </p:val>
                                        </p:tav>
                                        <p:tav tm="100000">
                                          <p:val>
                                            <p:strVal val="#ppt_x-0.05"/>
                                          </p:val>
                                        </p:tav>
                                      </p:tavLst>
                                    </p:anim>
                                    <p:anim calcmode="lin" valueType="num">
                                      <p:cBhvr>
                                        <p:cTn id="24" dur="600" decel="100000" fill="hold"/>
                                        <p:tgtEl>
                                          <p:spTgt spid="13"/>
                                        </p:tgtEl>
                                        <p:attrNameLst>
                                          <p:attrName>ppt_y</p:attrName>
                                        </p:attrNameLst>
                                      </p:cBhvr>
                                      <p:tavLst>
                                        <p:tav tm="0">
                                          <p:val>
                                            <p:strVal val="#ppt_y-0.4"/>
                                          </p:val>
                                        </p:tav>
                                        <p:tav tm="100000">
                                          <p:val>
                                            <p:strVal val="#ppt_y+0.1"/>
                                          </p:val>
                                        </p:tav>
                                      </p:tavLst>
                                    </p:anim>
                                    <p:anim calcmode="lin" valueType="num">
                                      <p:cBhvr>
                                        <p:cTn id="25" dur="150" accel="100000" fill="hold">
                                          <p:stCondLst>
                                            <p:cond delay="600"/>
                                          </p:stCondLst>
                                        </p:cTn>
                                        <p:tgtEl>
                                          <p:spTgt spid="13"/>
                                        </p:tgtEl>
                                        <p:attrNameLst>
                                          <p:attrName>ppt_x</p:attrName>
                                        </p:attrNameLst>
                                      </p:cBhvr>
                                      <p:tavLst>
                                        <p:tav tm="0">
                                          <p:val>
                                            <p:strVal val="#ppt_x-0.05"/>
                                          </p:val>
                                        </p:tav>
                                        <p:tav tm="100000">
                                          <p:val>
                                            <p:strVal val="#ppt_x"/>
                                          </p:val>
                                        </p:tav>
                                      </p:tavLst>
                                    </p:anim>
                                    <p:anim calcmode="lin" valueType="num">
                                      <p:cBhvr>
                                        <p:cTn id="26" dur="150" accel="100000" fill="hold">
                                          <p:stCondLst>
                                            <p:cond delay="600"/>
                                          </p:stCondLst>
                                        </p:cTn>
                                        <p:tgtEl>
                                          <p:spTgt spid="13"/>
                                        </p:tgtEl>
                                        <p:attrNameLst>
                                          <p:attrName>ppt_y</p:attrName>
                                        </p:attrNameLst>
                                      </p:cBhvr>
                                      <p:tavLst>
                                        <p:tav tm="0">
                                          <p:val>
                                            <p:strVal val="#ppt_y+0.1"/>
                                          </p:val>
                                        </p:tav>
                                        <p:tav tm="100000">
                                          <p:val>
                                            <p:strVal val="#ppt_y"/>
                                          </p:val>
                                        </p:tav>
                                      </p:tavLst>
                                    </p:anim>
                                  </p:childTnLst>
                                </p:cTn>
                              </p:par>
                              <p:par>
                                <p:cTn id="27" presetID="52" presetClass="entr" presetSubtype="0" fill="hold" grpId="0" nodeType="withEffect">
                                  <p:stCondLst>
                                    <p:cond delay="500"/>
                                  </p:stCondLst>
                                  <p:childTnLst>
                                    <p:set>
                                      <p:cBhvr>
                                        <p:cTn id="28" dur="1" fill="hold">
                                          <p:stCondLst>
                                            <p:cond delay="0"/>
                                          </p:stCondLst>
                                        </p:cTn>
                                        <p:tgtEl>
                                          <p:spTgt spid="12"/>
                                        </p:tgtEl>
                                        <p:attrNameLst>
                                          <p:attrName>style.visibility</p:attrName>
                                        </p:attrNameLst>
                                      </p:cBhvr>
                                      <p:to>
                                        <p:strVal val="visible"/>
                                      </p:to>
                                    </p:set>
                                    <p:animScale>
                                      <p:cBhvr>
                                        <p:cTn id="29" dur="75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0" dur="750" decel="50000" fill="hold">
                                          <p:stCondLst>
                                            <p:cond delay="0"/>
                                          </p:stCondLst>
                                        </p:cTn>
                                        <p:tgtEl>
                                          <p:spTgt spid="12"/>
                                        </p:tgtEl>
                                        <p:attrNameLst>
                                          <p:attrName>ppt_x</p:attrName>
                                          <p:attrName>ppt_y</p:attrName>
                                        </p:attrNameLst>
                                      </p:cBhvr>
                                    </p:animMotion>
                                    <p:animEffect transition="in" filter="fade">
                                      <p:cBhvr>
                                        <p:cTn id="31" dur="750"/>
                                        <p:tgtEl>
                                          <p:spTgt spid="12"/>
                                        </p:tgtEl>
                                      </p:cBhvr>
                                    </p:animEffect>
                                  </p:childTnLst>
                                </p:cTn>
                              </p:par>
                              <p:par>
                                <p:cTn id="32" presetID="14" presetClass="entr" presetSubtype="10" fill="hold" grpId="0" nodeType="withEffect">
                                  <p:stCondLst>
                                    <p:cond delay="0"/>
                                  </p:stCondLst>
                                  <p:childTnLst>
                                    <p:set>
                                      <p:cBhvr>
                                        <p:cTn id="33" dur="500" fill="hold">
                                          <p:stCondLst>
                                            <p:cond delay="0"/>
                                          </p:stCondLst>
                                        </p:cTn>
                                        <p:tgtEl>
                                          <p:spTgt spid="11"/>
                                        </p:tgtEl>
                                        <p:attrNameLst>
                                          <p:attrName>style.visibility</p:attrName>
                                        </p:attrNameLst>
                                      </p:cBhvr>
                                      <p:to>
                                        <p:strVal val="visible"/>
                                      </p:to>
                                    </p:set>
                                    <p:animEffect transition="in" filter="randombar(horizontal)">
                                      <p:cBhvr>
                                        <p:cTn id="34" dur="500"/>
                                        <p:tgtEl>
                                          <p:spTgt spid="11"/>
                                        </p:tgtEl>
                                      </p:cBhvr>
                                    </p:animEffect>
                                  </p:childTnLst>
                                </p:cTn>
                              </p:par>
                              <p:par>
                                <p:cTn id="35" presetID="14" presetClass="entr" presetSubtype="10" fill="hold" grpId="0" nodeType="withEffect">
                                  <p:stCondLst>
                                    <p:cond delay="0"/>
                                  </p:stCondLst>
                                  <p:childTnLst>
                                    <p:set>
                                      <p:cBhvr>
                                        <p:cTn id="36" dur="500" fill="hold">
                                          <p:stCondLst>
                                            <p:cond delay="0"/>
                                          </p:stCondLst>
                                        </p:cTn>
                                        <p:tgtEl>
                                          <p:spTgt spid="14"/>
                                        </p:tgtEl>
                                        <p:attrNameLst>
                                          <p:attrName>style.visibility</p:attrName>
                                        </p:attrNameLst>
                                      </p:cBhvr>
                                      <p:to>
                                        <p:strVal val="visible"/>
                                      </p:to>
                                    </p:set>
                                    <p:animEffect transition="in" filter="randombar(horizontal)">
                                      <p:cBhvr>
                                        <p:cTn id="3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P spid="11" grpId="0"/>
      <p:bldP spid="12" grpId="0" bldLvl="0" animBg="1"/>
      <p:bldP spid="13" grpId="0" bldLvl="0" animBg="1"/>
      <p:bldP spid="14" grpId="0"/>
      <p:bldP spid="15" grpId="0" bldLvl="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23093" y="1917661"/>
            <a:ext cx="12241360" cy="312366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 y="2061677"/>
            <a:ext cx="12218266" cy="28083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3092" y="1700808"/>
            <a:ext cx="12241359" cy="3601229"/>
          </a:xfrm>
          <a:prstGeom prst="rect">
            <a:avLst/>
          </a:prstGeom>
          <a:solidFill>
            <a:srgbClr val="202A36">
              <a:alpha val="1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extBox 7"/>
          <p:cNvSpPr>
            <a:spLocks noChangeArrowheads="1"/>
          </p:cNvSpPr>
          <p:nvPr/>
        </p:nvSpPr>
        <p:spPr bwMode="auto">
          <a:xfrm>
            <a:off x="3361283" y="3062238"/>
            <a:ext cx="5471976" cy="1015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6600" b="1" dirty="0" smtClean="0">
                <a:solidFill>
                  <a:srgbClr val="31859C"/>
                </a:solidFill>
                <a:latin typeface="微软雅黑" panose="020B0503020204020204" pitchFamily="34" charset="-122"/>
                <a:ea typeface="微软雅黑" panose="020B0503020204020204" pitchFamily="34" charset="-122"/>
                <a:sym typeface="微软雅黑" panose="020B0503020204020204" pitchFamily="34" charset="-122"/>
              </a:rPr>
              <a:t>感谢观看</a:t>
            </a:r>
            <a:endParaRPr lang="zh-CN" altLang="en-US" sz="6600" b="1" dirty="0">
              <a:solidFill>
                <a:srgbClr val="31859C"/>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TextBox 7"/>
          <p:cNvSpPr>
            <a:spLocks noChangeArrowheads="1"/>
          </p:cNvSpPr>
          <p:nvPr/>
        </p:nvSpPr>
        <p:spPr bwMode="auto">
          <a:xfrm>
            <a:off x="3505299" y="2785819"/>
            <a:ext cx="5111936"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2000" dirty="0" smtClean="0">
                <a:solidFill>
                  <a:srgbClr val="31859C"/>
                </a:solidFill>
                <a:latin typeface="方正兰亭黑简体" panose="02000000000000000000" pitchFamily="2" charset="-122"/>
                <a:ea typeface="方正兰亭黑简体" panose="02000000000000000000" pitchFamily="2" charset="-122"/>
                <a:cs typeface="LilyUPC" pitchFamily="34" charset="-34"/>
                <a:sym typeface="微软雅黑" panose="020B0503020204020204" pitchFamily="34" charset="-122"/>
              </a:rPr>
              <a:t>THANKS FOR WATCHING</a:t>
            </a:r>
            <a:endParaRPr lang="en-US" altLang="zh-CN" sz="2000" dirty="0" smtClean="0">
              <a:solidFill>
                <a:srgbClr val="31859C"/>
              </a:solidFill>
              <a:latin typeface="方正兰亭黑简体" panose="02000000000000000000" pitchFamily="2" charset="-122"/>
              <a:ea typeface="方正兰亭黑简体" panose="02000000000000000000" pitchFamily="2" charset="-122"/>
              <a:cs typeface="LilyUPC" pitchFamily="34" charset="-34"/>
              <a:sym typeface="微软雅黑" panose="020B0503020204020204" pitchFamily="34" charset="-122"/>
            </a:endParaRPr>
          </a:p>
        </p:txBody>
      </p:sp>
      <p:sp>
        <p:nvSpPr>
          <p:cNvPr id="18" name="矩形 17"/>
          <p:cNvSpPr/>
          <p:nvPr/>
        </p:nvSpPr>
        <p:spPr>
          <a:xfrm>
            <a:off x="0" y="6741368"/>
            <a:ext cx="12195175" cy="116632"/>
          </a:xfrm>
          <a:prstGeom prst="rect">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3"/>
          <p:cNvSpPr>
            <a:spLocks noChangeArrowheads="1"/>
          </p:cNvSpPr>
          <p:nvPr/>
        </p:nvSpPr>
        <p:spPr bwMode="auto">
          <a:xfrm>
            <a:off x="3505479" y="5733205"/>
            <a:ext cx="1964690" cy="313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p>
            <a:pPr>
              <a:spcBef>
                <a:spcPct val="0"/>
              </a:spcBef>
              <a:buFont typeface="Arial" panose="020B0604020202020204" pitchFamily="34" charset="0"/>
              <a:buNone/>
            </a:pPr>
            <a:r>
              <a:rPr lang="zh-CN" altLang="en-US" sz="1600" b="1"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制作小组：联动</a:t>
            </a:r>
            <a:r>
              <a:rPr lang="zh-CN" altLang="en-US" sz="1600" b="1"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星辰</a:t>
            </a:r>
            <a:endParaRPr lang="zh-CN" altLang="en-US" sz="1600" b="1" dirty="0">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15" name="矩形 3"/>
          <p:cNvSpPr>
            <a:spLocks noChangeArrowheads="1"/>
          </p:cNvSpPr>
          <p:nvPr/>
        </p:nvSpPr>
        <p:spPr bwMode="auto">
          <a:xfrm>
            <a:off x="6817360" y="5734685"/>
            <a:ext cx="1806575" cy="313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p>
            <a:pPr>
              <a:spcBef>
                <a:spcPct val="0"/>
              </a:spcBef>
              <a:buFont typeface="Arial" panose="020B0604020202020204" pitchFamily="34" charset="0"/>
              <a:buNone/>
            </a:pPr>
            <a:r>
              <a:rPr lang="zh-CN" altLang="en-US" sz="1600" b="1" dirty="0">
                <a:latin typeface="微软雅黑" panose="020B0503020204020204" pitchFamily="34" charset="-122"/>
                <a:ea typeface="微软雅黑" panose="020B0503020204020204" pitchFamily="34" charset="-122"/>
                <a:cs typeface="Arial" panose="020B0604020202020204" pitchFamily="34" charset="0"/>
                <a:sym typeface="+mn-ea"/>
              </a:rPr>
              <a:t>指导老师：黄云洁</a:t>
            </a:r>
            <a:endParaRPr lang="en-US" altLang="zh-CN" sz="1600" b="1" dirty="0">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pic>
        <p:nvPicPr>
          <p:cNvPr id="100" name="图片 99"/>
          <p:cNvPicPr/>
          <p:nvPr>
            <p:custDataLst>
              <p:tags r:id="rId1"/>
            </p:custDataLst>
          </p:nvPr>
        </p:nvPicPr>
        <p:blipFill>
          <a:blip r:embed="rId2"/>
          <a:stretch>
            <a:fillRect/>
          </a:stretch>
        </p:blipFill>
        <p:spPr>
          <a:xfrm>
            <a:off x="4081145" y="0"/>
            <a:ext cx="4918710" cy="614045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med" p14:dur="750"/>
    </mc:Choice>
    <mc:Fallback>
      <p:transition spd="med"/>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20261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绪论</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3" name="文本框 1"/>
          <p:cNvSpPr txBox="1"/>
          <p:nvPr/>
        </p:nvSpPr>
        <p:spPr>
          <a:xfrm>
            <a:off x="1489075" y="1124585"/>
            <a:ext cx="9246235" cy="5038725"/>
          </a:xfrm>
          <a:prstGeom prst="rect">
            <a:avLst/>
          </a:prstGeom>
          <a:noFill/>
        </p:spPr>
        <p:txBody>
          <a:bodyPr wrap="square" rtlCol="0">
            <a:spAutoFit/>
          </a:bodyPr>
          <a:lstStyle/>
          <a:p>
            <a:pPr algn="l">
              <a:lnSpc>
                <a:spcPct val="120000"/>
              </a:lnSpc>
            </a:pPr>
            <a:r>
              <a:rPr lang="zh-CN" altLang="en-US" sz="2800" b="1" dirty="0" smtClean="0">
                <a:solidFill>
                  <a:srgbClr val="31859C"/>
                </a:solidFill>
                <a:latin typeface="黑体" panose="02010609060101010101" charset="-122"/>
                <a:ea typeface="黑体" panose="02010609060101010101" charset="-122"/>
              </a:rPr>
              <a:t>概述：</a:t>
            </a:r>
            <a:r>
              <a:rPr lang="zh-CN" altLang="en-US" sz="2400" dirty="0" smtClean="0">
                <a:solidFill>
                  <a:schemeClr val="tx1"/>
                </a:solidFill>
                <a:latin typeface="黑体" panose="02010609060101010101" charset="-122"/>
                <a:ea typeface="黑体" panose="02010609060101010101" charset="-122"/>
                <a:cs typeface="黑体" panose="02010609060101010101" charset="-122"/>
              </a:rPr>
              <a:t>随着Internet的迅速发展，人们的学术交流已经不再局限于面对面的语言交流或学术报刊的文字交流，而是开始利用Internet上各种方便快捷的方式。如:专业学术系统、专门的MSN、BBS、ICQ或者电子邮件等来进行交流和传播。在上亿的中国博客用户中平均每周更新一次博客，活跃的博客用户数达到上千万。因此，为了满足用户的需求，决定开发一个赋予动态化的个人博客系统。个人博客系统是一个给人们提供抒发个人情感、人与人之间进行良好沟通的平台，博客拥有真实的内容，人们可以通过博客记录下工作、学习生活和娱乐的点滴以及发表文章和评论，从而在网上建立一个完全属于自己的个人天地，供朋友们浏览和分享，成为当今网络最为个性化和平民化的个人展示空间。</a:t>
            </a:r>
            <a:endParaRPr lang="zh-CN" altLang="en-US" sz="2400" b="1" dirty="0" smtClean="0">
              <a:solidFill>
                <a:schemeClr val="tx1"/>
              </a:solidFill>
              <a:latin typeface="黑体" panose="02010609060101010101" charset="-122"/>
              <a:ea typeface="黑体" panose="02010609060101010101" charset="-122"/>
              <a:cs typeface="黑体" panose="02010609060101010101"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203245"/>
            <a:ext cx="1872208" cy="62230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sym typeface="+mn-ea"/>
              </a:rPr>
              <a:t>绪论</a:t>
            </a:r>
            <a:endParaRPr lang="zh-CN" altLang="en-US" dirty="0">
              <a:solidFill>
                <a:schemeClr val="bg1"/>
              </a:solidFill>
              <a:latin typeface="微软雅黑" panose="020B0503020204020204" pitchFamily="34" charset="-122"/>
              <a:ea typeface="微软雅黑" panose="020B0503020204020204" pitchFamily="34" charset="-122"/>
            </a:endParaRPr>
          </a:p>
          <a:p>
            <a:pPr marL="0" lvl="1"/>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5017981" y="1090315"/>
            <a:ext cx="1929130" cy="520700"/>
          </a:xfrm>
          <a:prstGeom prst="rect">
            <a:avLst/>
          </a:prstGeom>
        </p:spPr>
        <p:txBody>
          <a:bodyPr wrap="none" lIns="91431" tIns="45716" rIns="91431" bIns="45716">
            <a:spAutoFit/>
          </a:bodyPr>
          <a:lstStyle/>
          <a:p>
            <a:pPr algn="l"/>
            <a:r>
              <a:rPr lang="en-US" altLang="zh-CN" sz="2800" b="1" dirty="0">
                <a:solidFill>
                  <a:schemeClr val="accent5">
                    <a:lumMod val="75000"/>
                  </a:schemeClr>
                </a:solidFill>
                <a:latin typeface="微软雅黑" panose="020B0503020204020204" pitchFamily="34" charset="-122"/>
                <a:ea typeface="微软雅黑" panose="020B0503020204020204" pitchFamily="34" charset="-122"/>
              </a:rPr>
              <a:t>1 </a:t>
            </a:r>
            <a:r>
              <a:rPr lang="zh-CN" altLang="en-US" sz="2800" b="1" dirty="0">
                <a:solidFill>
                  <a:schemeClr val="accent5">
                    <a:lumMod val="75000"/>
                  </a:schemeClr>
                </a:solidFill>
                <a:latin typeface="微软雅黑" panose="020B0503020204020204" pitchFamily="34" charset="-122"/>
                <a:ea typeface="微软雅黑" panose="020B0503020204020204" pitchFamily="34" charset="-122"/>
              </a:rPr>
              <a:t>项目说明</a:t>
            </a:r>
            <a:endParaRPr lang="zh-CN" altLang="en-US" sz="2800" b="1"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12" name="矩形 47"/>
          <p:cNvSpPr>
            <a:spLocks noChangeArrowheads="1"/>
          </p:cNvSpPr>
          <p:nvPr/>
        </p:nvSpPr>
        <p:spPr bwMode="auto">
          <a:xfrm>
            <a:off x="861695" y="1700530"/>
            <a:ext cx="10648315" cy="3634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lnSpc>
                <a:spcPct val="120000"/>
              </a:lnSpc>
              <a:buNone/>
            </a:pPr>
            <a:r>
              <a:rPr lang="en-US" altLang="zh-CN" sz="1400" dirty="0">
                <a:solidFill>
                  <a:schemeClr val="tx1">
                    <a:lumMod val="50000"/>
                    <a:lumOff val="50000"/>
                  </a:schemeClr>
                </a:solidFill>
              </a:rPr>
              <a:t>  </a:t>
            </a:r>
            <a:r>
              <a:rPr lang="zh-CN" altLang="en-US" sz="1400" dirty="0">
                <a:solidFill>
                  <a:schemeClr val="tx1">
                    <a:lumMod val="50000"/>
                    <a:lumOff val="50000"/>
                  </a:schemeClr>
                </a:solidFill>
              </a:rPr>
              <a:t>     </a:t>
            </a:r>
            <a:r>
              <a:rPr lang="en-US" altLang="zh-CN" sz="1400" dirty="0">
                <a:solidFill>
                  <a:schemeClr val="tx1">
                    <a:lumMod val="50000"/>
                    <a:lumOff val="50000"/>
                  </a:schemeClr>
                </a:solidFill>
              </a:rPr>
              <a:t>    </a:t>
            </a:r>
            <a:r>
              <a:rPr lang="zh-CN" altLang="en-US" sz="2400" dirty="0" smtClean="0">
                <a:latin typeface="黑体" panose="02010609060101010101" charset="-122"/>
                <a:ea typeface="黑体" panose="02010609060101010101" charset="-122"/>
                <a:cs typeface="黑体" panose="02010609060101010101" charset="-122"/>
              </a:rPr>
              <a:t>本次开发的项目是个人博客系统，在网络技术逐渐渗入社会生活各个层面的今天，传统的交流方式也面临着变革，而网络博客则是一个很重要的方向。基于Web技术的社交网络可以借助于遍布全球的Internet进行，因此交流既可以是本地进行，也可以是异地进行，大大拓展了沟通与交流的灵活性。博客在现如今这个飞速发展的网络时代已经成为人们不可或缺的一部分。博客上的文章通常根据张贴时间，以倒序方式由新到旧排列。许多博客专注在特定的课题上提供评论或新闻，其他则被作为比较个人的日记。Blog是继MSN、BBS、ICQ之后出现的第四种网络交流方式，是网络时代的个人</a:t>
            </a:r>
            <a:r>
              <a:rPr lang="en-US" altLang="zh-CN" sz="2400" dirty="0" smtClean="0">
                <a:latin typeface="黑体" panose="02010609060101010101" charset="-122"/>
                <a:ea typeface="黑体" panose="02010609060101010101" charset="-122"/>
                <a:cs typeface="黑体" panose="02010609060101010101" charset="-122"/>
              </a:rPr>
              <a:t>“</a:t>
            </a:r>
            <a:r>
              <a:rPr lang="zh-CN" altLang="en-US" sz="2400" dirty="0" smtClean="0">
                <a:latin typeface="黑体" panose="02010609060101010101" charset="-122"/>
                <a:ea typeface="黑体" panose="02010609060101010101" charset="-122"/>
                <a:cs typeface="黑体" panose="02010609060101010101" charset="-122"/>
              </a:rPr>
              <a:t>读者文摘</a:t>
            </a:r>
            <a:r>
              <a:rPr lang="en-US" altLang="zh-CN" sz="2400" dirty="0" smtClean="0">
                <a:latin typeface="黑体" panose="02010609060101010101" charset="-122"/>
                <a:ea typeface="黑体" panose="02010609060101010101" charset="-122"/>
                <a:cs typeface="黑体" panose="02010609060101010101" charset="-122"/>
              </a:rPr>
              <a:t>”</a:t>
            </a:r>
            <a:r>
              <a:rPr lang="zh-CN" altLang="en-US" sz="2400" dirty="0" smtClean="0">
                <a:latin typeface="黑体" panose="02010609060101010101" charset="-122"/>
                <a:ea typeface="黑体" panose="02010609060101010101" charset="-122"/>
                <a:cs typeface="黑体" panose="02010609060101010101" charset="-122"/>
              </a:rPr>
              <a:t>。</a:t>
            </a:r>
            <a:endParaRPr lang="zh-CN" altLang="en-US" sz="1400" dirty="0">
              <a:solidFill>
                <a:schemeClr val="tx1">
                  <a:lumMod val="50000"/>
                  <a:lumOff val="50000"/>
                </a:schemeClr>
              </a:solidFill>
            </a:endParaRPr>
          </a:p>
        </p:txBody>
      </p:sp>
      <p:sp>
        <p:nvSpPr>
          <p:cNvPr id="13" name="弧形 12"/>
          <p:cNvSpPr/>
          <p:nvPr/>
        </p:nvSpPr>
        <p:spPr>
          <a:xfrm>
            <a:off x="4225379" y="1052736"/>
            <a:ext cx="504056" cy="504056"/>
          </a:xfrm>
          <a:prstGeom prst="arc">
            <a:avLst>
              <a:gd name="adj1" fmla="val 18916496"/>
              <a:gd name="adj2" fmla="val 2632855"/>
            </a:avLst>
          </a:prstGeom>
          <a:ln>
            <a:solidFill>
              <a:schemeClr val="accent5">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8" name="TextBox 67"/>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par>
                                <p:cTn id="8" presetID="22" presetClass="entr" presetSubtype="2" fill="hold" grpId="0"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wipe(right)">
                                      <p:cBhvr>
                                        <p:cTn id="10" dur="500"/>
                                        <p:tgtEl>
                                          <p:spTgt spid="11"/>
                                        </p:tgtEl>
                                      </p:cBhvr>
                                    </p:animEffect>
                                  </p:childTnLst>
                                </p:cTn>
                              </p:par>
                              <p:par>
                                <p:cTn id="11" presetID="22" presetClass="entr" presetSubtype="2" fill="hold" grpId="0" nodeType="withEffect">
                                  <p:stCondLst>
                                    <p:cond delay="250"/>
                                  </p:stCondLst>
                                  <p:childTnLst>
                                    <p:set>
                                      <p:cBhvr>
                                        <p:cTn id="12" dur="1" fill="hold">
                                          <p:stCondLst>
                                            <p:cond delay="0"/>
                                          </p:stCondLst>
                                        </p:cTn>
                                        <p:tgtEl>
                                          <p:spTgt spid="12"/>
                                        </p:tgtEl>
                                        <p:attrNameLst>
                                          <p:attrName>style.visibility</p:attrName>
                                        </p:attrNameLst>
                                      </p:cBhvr>
                                      <p:to>
                                        <p:strVal val="visible"/>
                                      </p:to>
                                    </p:set>
                                    <p:animEffect transition="in" filter="wipe(right)">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203245"/>
            <a:ext cx="1872208" cy="62230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sym typeface="+mn-ea"/>
              </a:rPr>
              <a:t>绪论</a:t>
            </a:r>
            <a:endParaRPr lang="zh-CN" altLang="en-US" dirty="0">
              <a:solidFill>
                <a:schemeClr val="bg1"/>
              </a:solidFill>
              <a:latin typeface="微软雅黑" panose="020B0503020204020204" pitchFamily="34" charset="-122"/>
              <a:ea typeface="微软雅黑" panose="020B0503020204020204" pitchFamily="34" charset="-122"/>
            </a:endParaRPr>
          </a:p>
          <a:p>
            <a:pPr marL="0" lvl="1"/>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5017981" y="1052850"/>
            <a:ext cx="1929130" cy="520700"/>
          </a:xfrm>
          <a:prstGeom prst="rect">
            <a:avLst/>
          </a:prstGeom>
        </p:spPr>
        <p:txBody>
          <a:bodyPr wrap="none" lIns="91431" tIns="45716" rIns="91431" bIns="45716">
            <a:spAutoFit/>
          </a:bodyPr>
          <a:lstStyle/>
          <a:p>
            <a:pPr algn="l"/>
            <a:r>
              <a:rPr lang="en-US" altLang="zh-CN" sz="2800" b="1" dirty="0">
                <a:solidFill>
                  <a:schemeClr val="accent5">
                    <a:lumMod val="75000"/>
                  </a:schemeClr>
                </a:solidFill>
                <a:latin typeface="微软雅黑" panose="020B0503020204020204" pitchFamily="34" charset="-122"/>
                <a:ea typeface="微软雅黑" panose="020B0503020204020204" pitchFamily="34" charset="-122"/>
              </a:rPr>
              <a:t>2 </a:t>
            </a:r>
            <a:r>
              <a:rPr lang="zh-CN" altLang="en-US" sz="2800" b="1" dirty="0">
                <a:solidFill>
                  <a:schemeClr val="accent5">
                    <a:lumMod val="75000"/>
                  </a:schemeClr>
                </a:solidFill>
                <a:latin typeface="微软雅黑" panose="020B0503020204020204" pitchFamily="34" charset="-122"/>
                <a:ea typeface="微软雅黑" panose="020B0503020204020204" pitchFamily="34" charset="-122"/>
              </a:rPr>
              <a:t>开发工具</a:t>
            </a:r>
            <a:endParaRPr lang="zh-CN" altLang="en-US" sz="2800" b="1"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12" name="矩形 47"/>
          <p:cNvSpPr>
            <a:spLocks noChangeArrowheads="1"/>
          </p:cNvSpPr>
          <p:nvPr/>
        </p:nvSpPr>
        <p:spPr bwMode="auto">
          <a:xfrm>
            <a:off x="553085" y="1890395"/>
            <a:ext cx="4417060" cy="3893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lnSpc>
                <a:spcPct val="120000"/>
              </a:lnSpc>
              <a:buNone/>
            </a:pPr>
            <a:r>
              <a:rPr lang="en-US" altLang="zh-CN" sz="1400" dirty="0">
                <a:solidFill>
                  <a:schemeClr val="tx1">
                    <a:lumMod val="50000"/>
                    <a:lumOff val="50000"/>
                  </a:schemeClr>
                </a:solidFill>
              </a:rPr>
              <a:t>  </a:t>
            </a:r>
            <a:r>
              <a:rPr lang="zh-CN" altLang="en-US" sz="1400" dirty="0">
                <a:solidFill>
                  <a:schemeClr val="tx1">
                    <a:lumMod val="50000"/>
                    <a:lumOff val="50000"/>
                  </a:schemeClr>
                </a:solidFill>
              </a:rPr>
              <a:t>    </a:t>
            </a:r>
            <a:r>
              <a:rPr lang="zh-CN" altLang="en-US" sz="2400" b="1" dirty="0">
                <a:solidFill>
                  <a:schemeClr val="tx1"/>
                </a:solidFill>
                <a:latin typeface="黑体" panose="02010609060101010101" charset="-122"/>
                <a:ea typeface="黑体" panose="02010609060101010101" charset="-122"/>
                <a:cs typeface="黑体" panose="02010609060101010101" charset="-122"/>
              </a:rPr>
              <a:t>XAMPP</a:t>
            </a:r>
            <a:r>
              <a:rPr lang="zh-CN" altLang="en-US" sz="2400" dirty="0">
                <a:solidFill>
                  <a:schemeClr val="tx1"/>
                </a:solidFill>
                <a:latin typeface="黑体" panose="02010609060101010101" charset="-122"/>
                <a:ea typeface="黑体" panose="02010609060101010101" charset="-122"/>
                <a:cs typeface="黑体" panose="02010609060101010101" charset="-122"/>
              </a:rPr>
              <a:t>(</a:t>
            </a:r>
            <a:r>
              <a:rPr lang="zh-CN" altLang="en-US" sz="2400" dirty="0">
                <a:solidFill>
                  <a:srgbClr val="FF0000"/>
                </a:solidFill>
                <a:latin typeface="黑体" panose="02010609060101010101" charset="-122"/>
                <a:ea typeface="黑体" panose="02010609060101010101" charset="-122"/>
                <a:cs typeface="黑体" panose="02010609060101010101" charset="-122"/>
              </a:rPr>
              <a:t>Apache</a:t>
            </a:r>
            <a:r>
              <a:rPr lang="zh-CN" altLang="en-US" sz="2400" dirty="0">
                <a:solidFill>
                  <a:schemeClr val="tx1"/>
                </a:solidFill>
                <a:latin typeface="黑体" panose="02010609060101010101" charset="-122"/>
                <a:ea typeface="黑体" panose="02010609060101010101" charset="-122"/>
                <a:cs typeface="黑体" panose="02010609060101010101" charset="-122"/>
              </a:rPr>
              <a:t>+</a:t>
            </a:r>
            <a:r>
              <a:rPr lang="zh-CN" altLang="en-US" sz="2400" dirty="0">
                <a:solidFill>
                  <a:srgbClr val="FF0000"/>
                </a:solidFill>
                <a:latin typeface="黑体" panose="02010609060101010101" charset="-122"/>
                <a:ea typeface="黑体" panose="02010609060101010101" charset="-122"/>
                <a:cs typeface="黑体" panose="02010609060101010101" charset="-122"/>
              </a:rPr>
              <a:t>MySQL</a:t>
            </a:r>
            <a:r>
              <a:rPr lang="zh-CN" altLang="en-US" sz="2400" dirty="0">
                <a:solidFill>
                  <a:schemeClr val="tx1"/>
                </a:solidFill>
                <a:latin typeface="黑体" panose="02010609060101010101" charset="-122"/>
                <a:ea typeface="黑体" panose="02010609060101010101" charset="-122"/>
                <a:cs typeface="黑体" panose="02010609060101010101" charset="-122"/>
              </a:rPr>
              <a:t>+</a:t>
            </a:r>
            <a:r>
              <a:rPr lang="en-US" altLang="zh-CN" sz="2400" dirty="0">
                <a:solidFill>
                  <a:schemeClr val="tx1"/>
                </a:solidFill>
                <a:latin typeface="黑体" panose="02010609060101010101" charset="-122"/>
                <a:ea typeface="黑体" panose="02010609060101010101" charset="-122"/>
                <a:cs typeface="黑体" panose="02010609060101010101" charset="-122"/>
              </a:rPr>
              <a:t>Fileilla</a:t>
            </a:r>
            <a:r>
              <a:rPr lang="zh-CN" altLang="en-US" sz="2400" dirty="0">
                <a:solidFill>
                  <a:schemeClr val="tx1"/>
                </a:solidFill>
                <a:latin typeface="黑体" panose="02010609060101010101" charset="-122"/>
                <a:ea typeface="黑体" panose="02010609060101010101" charset="-122"/>
                <a:cs typeface="黑体" panose="02010609060101010101" charset="-122"/>
              </a:rPr>
              <a:t>+</a:t>
            </a:r>
            <a:r>
              <a:rPr lang="en-US" altLang="zh-CN" sz="2400" dirty="0">
                <a:solidFill>
                  <a:schemeClr val="tx1"/>
                </a:solidFill>
                <a:latin typeface="黑体" panose="02010609060101010101" charset="-122"/>
                <a:ea typeface="黑体" panose="02010609060101010101" charset="-122"/>
                <a:cs typeface="黑体" panose="02010609060101010101" charset="-122"/>
              </a:rPr>
              <a:t>Mercury+Tomcat</a:t>
            </a:r>
            <a:r>
              <a:rPr lang="zh-CN" altLang="en-US" sz="2400" dirty="0">
                <a:solidFill>
                  <a:schemeClr val="tx1"/>
                </a:solidFill>
                <a:latin typeface="黑体" panose="02010609060101010101" charset="-122"/>
                <a:ea typeface="黑体" panose="02010609060101010101" charset="-122"/>
                <a:cs typeface="黑体" panose="02010609060101010101" charset="-122"/>
              </a:rPr>
              <a:t>)是一个功能强大的建XAMPP软件站集成软件包。它可以在Windows、Linux、Solaris、Mac OSX等多种操作系统下安装使用，支持多语言，本次开发使用XAMPP-Windows-x64-7.4.5。</a:t>
            </a:r>
            <a:endParaRPr lang="zh-CN" altLang="en-US" sz="2400" dirty="0">
              <a:solidFill>
                <a:schemeClr val="tx1"/>
              </a:solidFill>
              <a:latin typeface="黑体" panose="02010609060101010101" charset="-122"/>
              <a:ea typeface="黑体" panose="02010609060101010101" charset="-122"/>
              <a:cs typeface="黑体" panose="02010609060101010101" charset="-122"/>
            </a:endParaRPr>
          </a:p>
        </p:txBody>
      </p:sp>
      <p:sp>
        <p:nvSpPr>
          <p:cNvPr id="13" name="弧形 12"/>
          <p:cNvSpPr/>
          <p:nvPr/>
        </p:nvSpPr>
        <p:spPr>
          <a:xfrm>
            <a:off x="4225379" y="1052736"/>
            <a:ext cx="504056" cy="504056"/>
          </a:xfrm>
          <a:prstGeom prst="arc">
            <a:avLst>
              <a:gd name="adj1" fmla="val 18916496"/>
              <a:gd name="adj2" fmla="val 2632855"/>
            </a:avLst>
          </a:prstGeom>
          <a:ln>
            <a:solidFill>
              <a:schemeClr val="accent5">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8" name="TextBox 67"/>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pic>
        <p:nvPicPr>
          <p:cNvPr id="5" name="图片 4"/>
          <p:cNvPicPr>
            <a:picLocks noChangeAspect="1"/>
          </p:cNvPicPr>
          <p:nvPr/>
        </p:nvPicPr>
        <p:blipFill>
          <a:blip r:embed="rId2"/>
          <a:stretch>
            <a:fillRect/>
          </a:stretch>
        </p:blipFill>
        <p:spPr>
          <a:xfrm>
            <a:off x="5305425" y="2060575"/>
            <a:ext cx="6355080" cy="41300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par>
                                <p:cTn id="8" presetID="22" presetClass="entr" presetSubtype="2" fill="hold" grpId="0"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wipe(right)">
                                      <p:cBhvr>
                                        <p:cTn id="10" dur="500"/>
                                        <p:tgtEl>
                                          <p:spTgt spid="11"/>
                                        </p:tgtEl>
                                      </p:cBhvr>
                                    </p:animEffect>
                                  </p:childTnLst>
                                </p:cTn>
                              </p:par>
                              <p:par>
                                <p:cTn id="11" presetID="22" presetClass="entr" presetSubtype="2" fill="hold" grpId="0" nodeType="withEffect">
                                  <p:stCondLst>
                                    <p:cond delay="250"/>
                                  </p:stCondLst>
                                  <p:childTnLst>
                                    <p:set>
                                      <p:cBhvr>
                                        <p:cTn id="12" dur="1" fill="hold">
                                          <p:stCondLst>
                                            <p:cond delay="0"/>
                                          </p:stCondLst>
                                        </p:cTn>
                                        <p:tgtEl>
                                          <p:spTgt spid="12"/>
                                        </p:tgtEl>
                                        <p:attrNameLst>
                                          <p:attrName>style.visibility</p:attrName>
                                        </p:attrNameLst>
                                      </p:cBhvr>
                                      <p:to>
                                        <p:strVal val="visible"/>
                                      </p:to>
                                    </p:set>
                                    <p:animEffect transition="in" filter="wipe(right)">
                                      <p:cBhvr>
                                        <p:cTn id="13" dur="500"/>
                                        <p:tgtEl>
                                          <p:spTgt spid="12"/>
                                        </p:tgtEl>
                                      </p:cBhvr>
                                    </p:animEffect>
                                  </p:childTnLst>
                                </p:cTn>
                              </p:par>
                              <p:par>
                                <p:cTn id="14" presetID="1"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203245"/>
            <a:ext cx="1872208" cy="62230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开发工具</a:t>
            </a:r>
            <a:endParaRPr lang="zh-CN" altLang="en-US" dirty="0">
              <a:solidFill>
                <a:schemeClr val="bg1"/>
              </a:solidFill>
              <a:latin typeface="微软雅黑" panose="020B0503020204020204" pitchFamily="34" charset="-122"/>
              <a:ea typeface="微软雅黑" panose="020B0503020204020204" pitchFamily="34" charset="-122"/>
            </a:endParaRPr>
          </a:p>
          <a:p>
            <a:pPr marL="0" lvl="1"/>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5017981" y="1052850"/>
            <a:ext cx="2315210" cy="520700"/>
          </a:xfrm>
          <a:prstGeom prst="rect">
            <a:avLst/>
          </a:prstGeom>
        </p:spPr>
        <p:txBody>
          <a:bodyPr wrap="none" lIns="91431" tIns="45716" rIns="91431" bIns="45716">
            <a:spAutoFit/>
          </a:bodyPr>
          <a:lstStyle/>
          <a:p>
            <a:pPr algn="l"/>
            <a:r>
              <a:rPr lang="zh-CN" altLang="en-US" sz="2800" b="1" dirty="0">
                <a:solidFill>
                  <a:schemeClr val="accent5">
                    <a:lumMod val="75000"/>
                  </a:schemeClr>
                </a:solidFill>
                <a:latin typeface="微软雅黑" panose="020B0503020204020204" pitchFamily="34" charset="-122"/>
                <a:ea typeface="微软雅黑" panose="020B0503020204020204" pitchFamily="34" charset="-122"/>
              </a:rPr>
              <a:t>开发工具简介</a:t>
            </a:r>
            <a:endParaRPr lang="zh-CN" altLang="en-US" sz="2800" b="1"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12" name="矩形 47"/>
          <p:cNvSpPr>
            <a:spLocks noChangeArrowheads="1"/>
          </p:cNvSpPr>
          <p:nvPr/>
        </p:nvSpPr>
        <p:spPr bwMode="auto">
          <a:xfrm>
            <a:off x="264795" y="1623060"/>
            <a:ext cx="5944235" cy="4963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lnSpc>
                <a:spcPct val="120000"/>
              </a:lnSpc>
              <a:buNone/>
            </a:pPr>
            <a:r>
              <a:rPr lang="en-US" altLang="zh-CN" sz="1400" dirty="0">
                <a:solidFill>
                  <a:schemeClr val="tx1">
                    <a:lumMod val="50000"/>
                    <a:lumOff val="50000"/>
                  </a:schemeClr>
                </a:solidFill>
              </a:rPr>
              <a:t>  </a:t>
            </a:r>
            <a:r>
              <a:rPr lang="zh-CN" altLang="en-US" sz="1400" dirty="0">
                <a:solidFill>
                  <a:schemeClr val="tx1">
                    <a:lumMod val="50000"/>
                    <a:lumOff val="50000"/>
                  </a:schemeClr>
                </a:solidFill>
              </a:rPr>
              <a:t> </a:t>
            </a:r>
            <a:r>
              <a:rPr lang="zh-CN" altLang="en-US" sz="1400" dirty="0">
                <a:solidFill>
                  <a:schemeClr val="tx1"/>
                </a:solidFill>
              </a:rPr>
              <a:t>  </a:t>
            </a:r>
            <a:r>
              <a:rPr lang="zh-CN" altLang="en-US" sz="2400" dirty="0">
                <a:solidFill>
                  <a:schemeClr val="tx1"/>
                </a:solidFill>
                <a:latin typeface="黑体" panose="02010609060101010101" charset="-122"/>
                <a:ea typeface="黑体" panose="02010609060101010101" charset="-122"/>
                <a:cs typeface="黑体" panose="02010609060101010101" charset="-122"/>
              </a:rPr>
              <a:t> </a:t>
            </a:r>
            <a:r>
              <a:rPr lang="zh-CN" altLang="en-US" sz="2400" b="1" dirty="0">
                <a:solidFill>
                  <a:srgbClr val="FF0000"/>
                </a:solidFill>
                <a:latin typeface="黑体" panose="02010609060101010101" charset="-122"/>
                <a:ea typeface="黑体" panose="02010609060101010101" charset="-122"/>
              </a:rPr>
              <a:t>Apache</a:t>
            </a:r>
            <a:r>
              <a:rPr lang="zh-CN" altLang="en-US" sz="2400" dirty="0">
                <a:solidFill>
                  <a:schemeClr val="tx1"/>
                </a:solidFill>
                <a:latin typeface="黑体" panose="02010609060101010101" charset="-122"/>
                <a:ea typeface="黑体" panose="02010609060101010101" charset="-122"/>
                <a:cs typeface="黑体" panose="02010609060101010101" charset="-122"/>
              </a:rPr>
              <a:t>是目前世界使用排名第一的Web服务器软件。它可以运行在几乎所有广泛使用的计算机平台上。Apache源于NCSAhttpd服务器，经过多次修改，成为世界上最流行的Web服务器软件之一。Apache取自“a patchy server”的读音，意思是充满补丁的服务器，因为它是自由软件，所以不断有人来为它开发新的功能、新的特性、</a:t>
            </a:r>
            <a:r>
              <a:rPr lang="zh-CN" altLang="en-US" sz="2400" dirty="0">
                <a:solidFill>
                  <a:schemeClr val="tx1"/>
                </a:solidFill>
                <a:latin typeface="黑体" panose="02010609060101010101" charset="-122"/>
                <a:ea typeface="黑体" panose="02010609060101010101" charset="-122"/>
                <a:cs typeface="黑体" panose="02010609060101010101" charset="-122"/>
              </a:rPr>
              <a:t>修改</a:t>
            </a:r>
            <a:r>
              <a:rPr lang="zh-CN" altLang="en-US" sz="2400" dirty="0">
                <a:solidFill>
                  <a:schemeClr val="tx1"/>
                </a:solidFill>
                <a:latin typeface="黑体" panose="02010609060101010101" charset="-122"/>
                <a:ea typeface="黑体" panose="02010609060101010101" charset="-122"/>
                <a:cs typeface="黑体" panose="02010609060101010101" charset="-122"/>
              </a:rPr>
              <a:t>原来的缺陷。Apache的特点是简单、速度快、性能稳定，并可做代理服务器来使用。</a:t>
            </a:r>
            <a:endParaRPr lang="zh-CN" altLang="en-US" sz="2400" dirty="0">
              <a:solidFill>
                <a:schemeClr val="tx1"/>
              </a:solidFill>
              <a:latin typeface="黑体" panose="02010609060101010101" charset="-122"/>
              <a:ea typeface="黑体" panose="02010609060101010101" charset="-122"/>
              <a:cs typeface="黑体" panose="02010609060101010101" charset="-122"/>
            </a:endParaRPr>
          </a:p>
        </p:txBody>
      </p:sp>
      <p:sp>
        <p:nvSpPr>
          <p:cNvPr id="68" name="TextBox 67"/>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5" name="矩形 47"/>
          <p:cNvSpPr>
            <a:spLocks noChangeArrowheads="1"/>
          </p:cNvSpPr>
          <p:nvPr/>
        </p:nvSpPr>
        <p:spPr bwMode="auto">
          <a:xfrm>
            <a:off x="6601460" y="1628775"/>
            <a:ext cx="5403215" cy="4520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lnSpc>
                <a:spcPct val="120000"/>
              </a:lnSpc>
              <a:buNone/>
            </a:pPr>
            <a:r>
              <a:rPr lang="en-US" altLang="zh-CN" sz="1400" dirty="0">
                <a:solidFill>
                  <a:schemeClr val="tx1">
                    <a:lumMod val="50000"/>
                    <a:lumOff val="50000"/>
                  </a:schemeClr>
                </a:solidFill>
              </a:rPr>
              <a:t>  </a:t>
            </a:r>
            <a:r>
              <a:rPr lang="zh-CN" altLang="en-US" sz="1400" dirty="0">
                <a:solidFill>
                  <a:schemeClr val="tx1">
                    <a:lumMod val="50000"/>
                    <a:lumOff val="50000"/>
                  </a:schemeClr>
                </a:solidFill>
              </a:rPr>
              <a:t>  </a:t>
            </a:r>
            <a:r>
              <a:rPr lang="zh-CN" altLang="en-US" sz="1400" dirty="0">
                <a:solidFill>
                  <a:schemeClr val="tx1">
                    <a:lumMod val="50000"/>
                    <a:lumOff val="50000"/>
                  </a:schemeClr>
                </a:solidFill>
                <a:latin typeface="黑体" panose="02010609060101010101" charset="-122"/>
                <a:ea typeface="黑体" panose="02010609060101010101" charset="-122"/>
                <a:cs typeface="黑体" panose="02010609060101010101" charset="-122"/>
              </a:rPr>
              <a:t> </a:t>
            </a:r>
            <a:r>
              <a:rPr lang="zh-CN" altLang="en-US" sz="2400" dirty="0">
                <a:solidFill>
                  <a:schemeClr val="tx1">
                    <a:lumMod val="50000"/>
                    <a:lumOff val="50000"/>
                  </a:schemeClr>
                </a:solidFill>
                <a:latin typeface="黑体" panose="02010609060101010101" charset="-122"/>
                <a:ea typeface="黑体" panose="02010609060101010101" charset="-122"/>
                <a:cs typeface="黑体" panose="02010609060101010101" charset="-122"/>
              </a:rPr>
              <a:t> </a:t>
            </a:r>
            <a:r>
              <a:rPr lang="zh-CN" altLang="en-US" sz="2400" b="1" dirty="0">
                <a:solidFill>
                  <a:srgbClr val="FF0000"/>
                </a:solidFill>
                <a:latin typeface="黑体" panose="02010609060101010101" charset="-122"/>
                <a:ea typeface="黑体" panose="02010609060101010101" charset="-122"/>
              </a:rPr>
              <a:t>MySQL</a:t>
            </a:r>
            <a:r>
              <a:rPr lang="zh-CN" altLang="en-US" sz="2400" dirty="0">
                <a:solidFill>
                  <a:schemeClr val="tx1"/>
                </a:solidFill>
                <a:latin typeface="黑体" panose="02010609060101010101" charset="-122"/>
                <a:ea typeface="黑体" panose="02010609060101010101" charset="-122"/>
                <a:cs typeface="黑体" panose="02010609060101010101" charset="-122"/>
              </a:rPr>
              <a:t>数据库是一个关系型数据库管理系统，是一种应用软件。MySQL服务器最初是为大型数据库管理系统而开发的，与已有的解决方案相比，它的速度更快，多年以来，它已成功用于众多要求很高的生产环境。尽管MySQL始终在不断发展，但目前MySQL服务器已能提供丰富和有用的功能。它具有良好的连通性、速度和安全性，这使的MySQL十分适合于访问Internet上的数据库。</a:t>
            </a:r>
            <a:endParaRPr lang="zh-CN" altLang="en-US" sz="2400" dirty="0">
              <a:solidFill>
                <a:schemeClr val="tx1"/>
              </a:solidFill>
              <a:latin typeface="黑体" panose="02010609060101010101" charset="-122"/>
              <a:ea typeface="黑体" panose="02010609060101010101" charset="-122"/>
              <a:cs typeface="黑体" panose="0201060906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250"/>
                                  </p:stCondLst>
                                  <p:childTnLst>
                                    <p:set>
                                      <p:cBhvr>
                                        <p:cTn id="6" dur="1" fill="hold">
                                          <p:stCondLst>
                                            <p:cond delay="0"/>
                                          </p:stCondLst>
                                        </p:cTn>
                                        <p:tgtEl>
                                          <p:spTgt spid="11"/>
                                        </p:tgtEl>
                                        <p:attrNameLst>
                                          <p:attrName>style.visibility</p:attrName>
                                        </p:attrNameLst>
                                      </p:cBhvr>
                                      <p:to>
                                        <p:strVal val="visible"/>
                                      </p:to>
                                    </p:set>
                                    <p:animEffect transition="in" filter="wipe(right)">
                                      <p:cBhvr>
                                        <p:cTn id="7" dur="500"/>
                                        <p:tgtEl>
                                          <p:spTgt spid="11"/>
                                        </p:tgtEl>
                                      </p:cBhvr>
                                    </p:animEffect>
                                  </p:childTnLst>
                                </p:cTn>
                              </p:par>
                              <p:par>
                                <p:cTn id="8" presetID="22" presetClass="entr" presetSubtype="2" fill="hold" grpId="0" nodeType="withEffect">
                                  <p:stCondLst>
                                    <p:cond delay="250"/>
                                  </p:stCondLst>
                                  <p:childTnLst>
                                    <p:set>
                                      <p:cBhvr>
                                        <p:cTn id="9" dur="1" fill="hold">
                                          <p:stCondLst>
                                            <p:cond delay="0"/>
                                          </p:stCondLst>
                                        </p:cTn>
                                        <p:tgtEl>
                                          <p:spTgt spid="12"/>
                                        </p:tgtEl>
                                        <p:attrNameLst>
                                          <p:attrName>style.visibility</p:attrName>
                                        </p:attrNameLst>
                                      </p:cBhvr>
                                      <p:to>
                                        <p:strVal val="visible"/>
                                      </p:to>
                                    </p:set>
                                    <p:animEffect transition="in" filter="wipe(right)">
                                      <p:cBhvr>
                                        <p:cTn id="10" dur="500"/>
                                        <p:tgtEl>
                                          <p:spTgt spid="12"/>
                                        </p:tgtEl>
                                      </p:cBhvr>
                                    </p:animEffect>
                                  </p:childTnLst>
                                </p:cTn>
                              </p:par>
                              <p:par>
                                <p:cTn id="11" presetID="22" presetClass="entr" presetSubtype="2" fill="hold" grpId="0"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wipe(right)">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10646" y="2564765"/>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58" name="文本框 12"/>
          <p:cNvSpPr txBox="1"/>
          <p:nvPr/>
        </p:nvSpPr>
        <p:spPr>
          <a:xfrm>
            <a:off x="4322995" y="3573016"/>
            <a:ext cx="3618865" cy="1691640"/>
          </a:xfrm>
          <a:prstGeom prst="rect">
            <a:avLst/>
          </a:prstGeom>
          <a:noFill/>
        </p:spPr>
        <p:txBody>
          <a:bodyPr wrap="none" rtlCol="0">
            <a:spAutoFit/>
          </a:bodyPr>
          <a:lstStyle/>
          <a:p>
            <a:pPr algn="ctr"/>
            <a:r>
              <a:rPr lang="zh-CN" altLang="en-US" sz="4800" b="1" dirty="0" smtClean="0">
                <a:solidFill>
                  <a:schemeClr val="accent5">
                    <a:lumMod val="60000"/>
                    <a:lumOff val="40000"/>
                  </a:schemeClr>
                </a:solidFill>
                <a:latin typeface="微软雅黑" panose="020B0503020204020204" pitchFamily="34" charset="-122"/>
                <a:ea typeface="微软雅黑" panose="020B0503020204020204" pitchFamily="34" charset="-122"/>
              </a:rPr>
              <a:t>需求分析</a:t>
            </a:r>
            <a:endParaRPr lang="en-US" altLang="zh-CN" sz="4800" b="1" dirty="0" smtClean="0">
              <a:solidFill>
                <a:schemeClr val="accent5">
                  <a:lumMod val="60000"/>
                  <a:lumOff val="40000"/>
                </a:schemeClr>
              </a:solidFill>
              <a:latin typeface="微软雅黑" panose="020B0503020204020204" pitchFamily="34" charset="-122"/>
              <a:ea typeface="微软雅黑" panose="020B0503020204020204" pitchFamily="34" charset="-122"/>
            </a:endParaRPr>
          </a:p>
          <a:p>
            <a:pPr algn="ctr">
              <a:defRPr/>
            </a:pPr>
            <a:r>
              <a:rPr lang="en-US" altLang="zh-CN" sz="28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sym typeface="+mn-ea"/>
              </a:rPr>
              <a:t>Requirement Analysis</a:t>
            </a:r>
            <a:endParaRPr lang="en-US" altLang="zh-CN" sz="28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a:p>
            <a:pPr algn="ctr">
              <a:defRPr/>
            </a:pP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grpSp>
        <p:nvGrpSpPr>
          <p:cNvPr id="60" name="组合 59"/>
          <p:cNvGrpSpPr/>
          <p:nvPr/>
        </p:nvGrpSpPr>
        <p:grpSpPr>
          <a:xfrm>
            <a:off x="4369189" y="4901798"/>
            <a:ext cx="1436675" cy="215265"/>
            <a:chOff x="4369395" y="3284984"/>
            <a:chExt cx="1436675" cy="215265"/>
          </a:xfrm>
        </p:grpSpPr>
        <p:sp>
          <p:nvSpPr>
            <p:cNvPr id="61" name="文本框 9"/>
            <p:cNvSpPr txBox="1"/>
            <p:nvPr/>
          </p:nvSpPr>
          <p:spPr>
            <a:xfrm>
              <a:off x="4581935" y="3284984"/>
              <a:ext cx="1224135" cy="215265"/>
            </a:xfrm>
            <a:prstGeom prst="rect">
              <a:avLst/>
            </a:prstGeom>
            <a:noFill/>
          </p:spPr>
          <p:txBody>
            <a:bodyPr wrap="square" lIns="0" tIns="0" rIns="0" bIns="0" rtlCol="0">
              <a:spAutoFit/>
            </a:bodyPr>
            <a:lstStyle/>
            <a:p>
              <a:pPr marL="0" lvl="1"/>
              <a:r>
                <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rPr>
                <a:t>需求说明</a:t>
              </a:r>
              <a:endPar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grpSp>
          <p:nvGrpSpPr>
            <p:cNvPr id="62" name="组合 61"/>
            <p:cNvGrpSpPr/>
            <p:nvPr/>
          </p:nvGrpSpPr>
          <p:grpSpPr>
            <a:xfrm>
              <a:off x="4369395" y="3316401"/>
              <a:ext cx="168551" cy="168551"/>
              <a:chOff x="5005199" y="3717032"/>
              <a:chExt cx="168551" cy="168551"/>
            </a:xfrm>
          </p:grpSpPr>
          <p:sp>
            <p:nvSpPr>
              <p:cNvPr id="63" name="椭圆 62"/>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4" name="等腰三角形 63"/>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65" name="组合 64"/>
          <p:cNvGrpSpPr/>
          <p:nvPr/>
        </p:nvGrpSpPr>
        <p:grpSpPr>
          <a:xfrm>
            <a:off x="6561189" y="4901798"/>
            <a:ext cx="1436675" cy="215265"/>
            <a:chOff x="4369395" y="3284984"/>
            <a:chExt cx="1436675" cy="215265"/>
          </a:xfrm>
        </p:grpSpPr>
        <p:sp>
          <p:nvSpPr>
            <p:cNvPr id="66" name="文本框 9"/>
            <p:cNvSpPr txBox="1"/>
            <p:nvPr/>
          </p:nvSpPr>
          <p:spPr>
            <a:xfrm>
              <a:off x="4581935" y="3284984"/>
              <a:ext cx="1224135" cy="215265"/>
            </a:xfrm>
            <a:prstGeom prst="rect">
              <a:avLst/>
            </a:prstGeom>
            <a:noFill/>
          </p:spPr>
          <p:txBody>
            <a:bodyPr wrap="square" lIns="0" tIns="0" rIns="0" bIns="0" rtlCol="0">
              <a:spAutoFit/>
            </a:bodyPr>
            <a:lstStyle/>
            <a:p>
              <a:pPr marL="0" lvl="1"/>
              <a:r>
                <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rPr>
                <a:t>功能需求分析</a:t>
              </a:r>
              <a:endParaRPr lang="zh-CN" altLang="en-US" sz="1400" dirty="0">
                <a:solidFill>
                  <a:schemeClr val="accent5">
                    <a:lumMod val="60000"/>
                    <a:lumOff val="40000"/>
                  </a:schemeClr>
                </a:solidFill>
                <a:latin typeface="微软雅黑" panose="020B0503020204020204" pitchFamily="34" charset="-122"/>
                <a:ea typeface="微软雅黑" panose="020B0503020204020204" pitchFamily="34" charset="-122"/>
              </a:endParaRPr>
            </a:p>
          </p:txBody>
        </p:sp>
        <p:grpSp>
          <p:nvGrpSpPr>
            <p:cNvPr id="67" name="组合 66"/>
            <p:cNvGrpSpPr/>
            <p:nvPr/>
          </p:nvGrpSpPr>
          <p:grpSpPr>
            <a:xfrm>
              <a:off x="4369395" y="3316401"/>
              <a:ext cx="168551" cy="168551"/>
              <a:chOff x="5005199" y="3717032"/>
              <a:chExt cx="168551" cy="168551"/>
            </a:xfrm>
          </p:grpSpPr>
          <p:sp>
            <p:nvSpPr>
              <p:cNvPr id="68" name="椭圆 67"/>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9" name="等腰三角形 68"/>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sp>
        <p:nvSpPr>
          <p:cNvPr id="38" name="Freeform 261"/>
          <p:cNvSpPr/>
          <p:nvPr/>
        </p:nvSpPr>
        <p:spPr bwMode="auto">
          <a:xfrm>
            <a:off x="5566131" y="2132856"/>
            <a:ext cx="982742" cy="98274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39" name="TextBox 38"/>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38"/>
                                        </p:tgtEl>
                                        <p:attrNameLst>
                                          <p:attrName>style.visibility</p:attrName>
                                        </p:attrNameLst>
                                      </p:cBhvr>
                                      <p:to>
                                        <p:strVal val="visible"/>
                                      </p:to>
                                    </p:set>
                                    <p:anim calcmode="lin" valueType="num">
                                      <p:cBhvr>
                                        <p:cTn id="11" dur="500" fill="hold"/>
                                        <p:tgtEl>
                                          <p:spTgt spid="38"/>
                                        </p:tgtEl>
                                        <p:attrNameLst>
                                          <p:attrName>ppt_w</p:attrName>
                                        </p:attrNameLst>
                                      </p:cBhvr>
                                      <p:tavLst>
                                        <p:tav tm="0">
                                          <p:val>
                                            <p:fltVal val="0"/>
                                          </p:val>
                                        </p:tav>
                                        <p:tav tm="100000">
                                          <p:val>
                                            <p:strVal val="#ppt_w"/>
                                          </p:val>
                                        </p:tav>
                                      </p:tavLst>
                                    </p:anim>
                                    <p:anim calcmode="lin" valueType="num">
                                      <p:cBhvr>
                                        <p:cTn id="12" dur="500" fill="hold"/>
                                        <p:tgtEl>
                                          <p:spTgt spid="38"/>
                                        </p:tgtEl>
                                        <p:attrNameLst>
                                          <p:attrName>ppt_h</p:attrName>
                                        </p:attrNameLst>
                                      </p:cBhvr>
                                      <p:tavLst>
                                        <p:tav tm="0">
                                          <p:val>
                                            <p:fltVal val="0"/>
                                          </p:val>
                                        </p:tav>
                                        <p:tav tm="100000">
                                          <p:val>
                                            <p:strVal val="#ppt_h"/>
                                          </p:val>
                                        </p:tav>
                                      </p:tavLst>
                                    </p:anim>
                                    <p:animEffect transition="in" filter="fade">
                                      <p:cBhvr>
                                        <p:cTn id="13" dur="500"/>
                                        <p:tgtEl>
                                          <p:spTgt spid="38"/>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dissolve">
                                      <p:cBhvr>
                                        <p:cTn id="16" dur="500"/>
                                        <p:tgtEl>
                                          <p:spTgt spid="58"/>
                                        </p:tgtEl>
                                      </p:cBhvr>
                                    </p:animEffect>
                                  </p:childTnLst>
                                </p:cTn>
                              </p:par>
                              <p:par>
                                <p:cTn id="17" presetID="53" presetClass="entr" presetSubtype="16" fill="hold" nodeType="withEffect">
                                  <p:stCondLst>
                                    <p:cond delay="500"/>
                                  </p:stCondLst>
                                  <p:childTnLst>
                                    <p:set>
                                      <p:cBhvr>
                                        <p:cTn id="18" dur="1" fill="hold">
                                          <p:stCondLst>
                                            <p:cond delay="0"/>
                                          </p:stCondLst>
                                        </p:cTn>
                                        <p:tgtEl>
                                          <p:spTgt spid="60"/>
                                        </p:tgtEl>
                                        <p:attrNameLst>
                                          <p:attrName>style.visibility</p:attrName>
                                        </p:attrNameLst>
                                      </p:cBhvr>
                                      <p:to>
                                        <p:strVal val="visible"/>
                                      </p:to>
                                    </p:set>
                                    <p:anim calcmode="lin" valueType="num">
                                      <p:cBhvr>
                                        <p:cTn id="19" dur="500" fill="hold"/>
                                        <p:tgtEl>
                                          <p:spTgt spid="60"/>
                                        </p:tgtEl>
                                        <p:attrNameLst>
                                          <p:attrName>ppt_w</p:attrName>
                                        </p:attrNameLst>
                                      </p:cBhvr>
                                      <p:tavLst>
                                        <p:tav tm="0">
                                          <p:val>
                                            <p:fltVal val="0"/>
                                          </p:val>
                                        </p:tav>
                                        <p:tav tm="100000">
                                          <p:val>
                                            <p:strVal val="#ppt_w"/>
                                          </p:val>
                                        </p:tav>
                                      </p:tavLst>
                                    </p:anim>
                                    <p:anim calcmode="lin" valueType="num">
                                      <p:cBhvr>
                                        <p:cTn id="20" dur="500" fill="hold"/>
                                        <p:tgtEl>
                                          <p:spTgt spid="60"/>
                                        </p:tgtEl>
                                        <p:attrNameLst>
                                          <p:attrName>ppt_h</p:attrName>
                                        </p:attrNameLst>
                                      </p:cBhvr>
                                      <p:tavLst>
                                        <p:tav tm="0">
                                          <p:val>
                                            <p:fltVal val="0"/>
                                          </p:val>
                                        </p:tav>
                                        <p:tav tm="100000">
                                          <p:val>
                                            <p:strVal val="#ppt_h"/>
                                          </p:val>
                                        </p:tav>
                                      </p:tavLst>
                                    </p:anim>
                                    <p:animEffect transition="in" filter="fade">
                                      <p:cBhvr>
                                        <p:cTn id="21" dur="500"/>
                                        <p:tgtEl>
                                          <p:spTgt spid="60"/>
                                        </p:tgtEl>
                                      </p:cBhvr>
                                    </p:animEffect>
                                  </p:childTnLst>
                                </p:cTn>
                              </p:par>
                              <p:par>
                                <p:cTn id="22" presetID="53" presetClass="entr" presetSubtype="16" fill="hold" nodeType="withEffect">
                                  <p:stCondLst>
                                    <p:cond delay="500"/>
                                  </p:stCondLst>
                                  <p:childTnLst>
                                    <p:set>
                                      <p:cBhvr>
                                        <p:cTn id="23" dur="1" fill="hold">
                                          <p:stCondLst>
                                            <p:cond delay="0"/>
                                          </p:stCondLst>
                                        </p:cTn>
                                        <p:tgtEl>
                                          <p:spTgt spid="65"/>
                                        </p:tgtEl>
                                        <p:attrNameLst>
                                          <p:attrName>style.visibility</p:attrName>
                                        </p:attrNameLst>
                                      </p:cBhvr>
                                      <p:to>
                                        <p:strVal val="visible"/>
                                      </p:to>
                                    </p:set>
                                    <p:anim calcmode="lin" valueType="num">
                                      <p:cBhvr>
                                        <p:cTn id="24" dur="500" fill="hold"/>
                                        <p:tgtEl>
                                          <p:spTgt spid="65"/>
                                        </p:tgtEl>
                                        <p:attrNameLst>
                                          <p:attrName>ppt_w</p:attrName>
                                        </p:attrNameLst>
                                      </p:cBhvr>
                                      <p:tavLst>
                                        <p:tav tm="0">
                                          <p:val>
                                            <p:fltVal val="0"/>
                                          </p:val>
                                        </p:tav>
                                        <p:tav tm="100000">
                                          <p:val>
                                            <p:strVal val="#ppt_w"/>
                                          </p:val>
                                        </p:tav>
                                      </p:tavLst>
                                    </p:anim>
                                    <p:anim calcmode="lin" valueType="num">
                                      <p:cBhvr>
                                        <p:cTn id="25" dur="500" fill="hold"/>
                                        <p:tgtEl>
                                          <p:spTgt spid="65"/>
                                        </p:tgtEl>
                                        <p:attrNameLst>
                                          <p:attrName>ppt_h</p:attrName>
                                        </p:attrNameLst>
                                      </p:cBhvr>
                                      <p:tavLst>
                                        <p:tav tm="0">
                                          <p:val>
                                            <p:fltVal val="0"/>
                                          </p:val>
                                        </p:tav>
                                        <p:tav tm="100000">
                                          <p:val>
                                            <p:strVal val="#ppt_h"/>
                                          </p:val>
                                        </p:tav>
                                      </p:tavLst>
                                    </p:anim>
                                    <p:animEffect transition="in" filter="fade">
                                      <p:cBhvr>
                                        <p:cTn id="26"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3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1"/>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5440"/>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anose="020B0503020204020204" pitchFamily="34" charset="-122"/>
                <a:ea typeface="微软雅黑" panose="020B0503020204020204" pitchFamily="34" charset="-122"/>
              </a:rPr>
              <a:t>需求分析</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9" name="Freeform 261"/>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endParaRPr>
          </a:p>
        </p:txBody>
      </p:sp>
      <p:sp>
        <p:nvSpPr>
          <p:cNvPr id="30" name="矩形 47"/>
          <p:cNvSpPr>
            <a:spLocks noChangeArrowheads="1"/>
          </p:cNvSpPr>
          <p:nvPr/>
        </p:nvSpPr>
        <p:spPr bwMode="auto">
          <a:xfrm>
            <a:off x="6021643" y="1539998"/>
            <a:ext cx="4652394" cy="2867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lnSpc>
                <a:spcPct val="130000"/>
              </a:lnSpc>
              <a:spcBef>
                <a:spcPct val="0"/>
              </a:spcBef>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sz="14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 </a:t>
            </a:r>
            <a:r>
              <a:rPr lang="zh-CN" altLang="en-US"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rPr>
              <a:t>该系统在功能上应达到如下需求:博文的录入工作简便，许多选项包括博文分类、博文列表、博文出处等只需要点击鼠标就可以完成；另外，跟踪出现的提示信息也让用户随时清楚自己的操作情况，为用户提供一个方便、快捷的网上博文发布、浏览平台。</a:t>
            </a:r>
            <a:endParaRPr lang="zh-CN" altLang="en-US" sz="2000" dirty="0">
              <a:solidFill>
                <a:schemeClr val="tx1"/>
              </a:solidFill>
              <a:latin typeface="黑体" panose="02010609060101010101" charset="-122"/>
              <a:ea typeface="黑体" panose="02010609060101010101" charset="-122"/>
              <a:cs typeface="黑体" panose="02010609060101010101" charset="-122"/>
              <a:sym typeface="微软雅黑" panose="020B0503020204020204" pitchFamily="34" charset="-122"/>
            </a:endParaRPr>
          </a:p>
        </p:txBody>
      </p:sp>
      <p:sp>
        <p:nvSpPr>
          <p:cNvPr id="31" name="矩形 3"/>
          <p:cNvSpPr>
            <a:spLocks noChangeArrowheads="1"/>
          </p:cNvSpPr>
          <p:nvPr/>
        </p:nvSpPr>
        <p:spPr bwMode="auto">
          <a:xfrm>
            <a:off x="6038215" y="1082040"/>
            <a:ext cx="1626870" cy="436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spcBef>
                <a:spcPct val="0"/>
              </a:spcBef>
              <a:buFont typeface="Arial" panose="020B0604020202020204" pitchFamily="34" charset="0"/>
              <a:buNone/>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需求说明</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2" name="矩形 31"/>
          <p:cNvSpPr/>
          <p:nvPr/>
        </p:nvSpPr>
        <p:spPr>
          <a:xfrm flipV="1">
            <a:off x="6097270" y="1463675"/>
            <a:ext cx="1276985" cy="762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矩形 37"/>
          <p:cNvSpPr/>
          <p:nvPr/>
        </p:nvSpPr>
        <p:spPr>
          <a:xfrm>
            <a:off x="1625659" y="1052736"/>
            <a:ext cx="3915332" cy="3245473"/>
          </a:xfrm>
          <a:prstGeom prst="rect">
            <a:avLst/>
          </a:prstGeom>
          <a:blipFill>
            <a:blip r:embed="rId2"/>
            <a:srcRect/>
            <a:stretch>
              <a:fillRect l="-12168" r="-121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9" name="Freeform 12"/>
          <p:cNvSpPr/>
          <p:nvPr/>
        </p:nvSpPr>
        <p:spPr bwMode="auto">
          <a:xfrm>
            <a:off x="1608509" y="4657823"/>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lstStyle/>
          <a:p>
            <a:endParaRPr lang="zh-CN" altLang="en-US">
              <a:solidFill>
                <a:schemeClr val="tx1">
                  <a:lumMod val="65000"/>
                  <a:lumOff val="35000"/>
                </a:schemeClr>
              </a:solidFill>
            </a:endParaRPr>
          </a:p>
        </p:txBody>
      </p:sp>
      <p:sp>
        <p:nvSpPr>
          <p:cNvPr id="40" name="Freeform 12"/>
          <p:cNvSpPr/>
          <p:nvPr/>
        </p:nvSpPr>
        <p:spPr bwMode="auto">
          <a:xfrm flipH="1" flipV="1">
            <a:off x="10249469" y="5635079"/>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5">
              <a:lumMod val="75000"/>
            </a:schemeClr>
          </a:solidFill>
          <a:ln>
            <a:noFill/>
          </a:ln>
        </p:spPr>
        <p:txBody>
          <a:bodyPr/>
          <a:lstStyle/>
          <a:p>
            <a:endParaRPr lang="zh-CN" altLang="en-US">
              <a:solidFill>
                <a:schemeClr val="tx1">
                  <a:lumMod val="50000"/>
                  <a:lumOff val="50000"/>
                </a:schemeClr>
              </a:solidFill>
            </a:endParaRPr>
          </a:p>
        </p:txBody>
      </p:sp>
      <p:sp>
        <p:nvSpPr>
          <p:cNvPr id="41" name="TextBox 40"/>
          <p:cNvSpPr txBox="1"/>
          <p:nvPr/>
        </p:nvSpPr>
        <p:spPr>
          <a:xfrm>
            <a:off x="1968549" y="4972024"/>
            <a:ext cx="8545239" cy="1529715"/>
          </a:xfrm>
          <a:prstGeom prst="rect">
            <a:avLst/>
          </a:prstGeom>
          <a:noFill/>
        </p:spPr>
        <p:txBody>
          <a:bodyPr wrap="square" rtlCol="0">
            <a:spAutoFit/>
          </a:bodyPr>
          <a:lstStyle/>
          <a:p>
            <a:pPr>
              <a:lnSpc>
                <a:spcPct val="130000"/>
              </a:lnSpc>
              <a:spcBef>
                <a:spcPct val="0"/>
              </a:spcBef>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对常见网站的博文管理的各个方面:博文录入、浏览、删除、修改、搜索等方面都大体实现，实现了网站对即时博文的管理要求。</a:t>
            </a:r>
            <a:endPar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TextBox 20"/>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strips(downRight)">
                                      <p:cBhvr>
                                        <p:cTn id="7" dur="500"/>
                                        <p:tgtEl>
                                          <p:spTgt spid="3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left)">
                                      <p:cBhvr>
                                        <p:cTn id="11" dur="500"/>
                                        <p:tgtEl>
                                          <p:spTgt spid="3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wipe(left)">
                                      <p:cBhvr>
                                        <p:cTn id="15" dur="500"/>
                                        <p:tgtEl>
                                          <p:spTgt spid="32"/>
                                        </p:tgtEl>
                                      </p:cBhvr>
                                    </p:animEffect>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randombar(horizontal)">
                                      <p:cBhvr>
                                        <p:cTn id="19" dur="750"/>
                                        <p:tgtEl>
                                          <p:spTgt spid="30"/>
                                        </p:tgtEl>
                                      </p:cBhvr>
                                    </p:animEffect>
                                  </p:childTnLst>
                                </p:cTn>
                              </p:par>
                            </p:childTnLst>
                          </p:cTn>
                        </p:par>
                        <p:par>
                          <p:cTn id="20" fill="hold">
                            <p:stCondLst>
                              <p:cond delay="2500"/>
                            </p:stCondLst>
                            <p:childTnLst>
                              <p:par>
                                <p:cTn id="21" presetID="1" presetClass="entr" presetSubtype="0" fill="hold" grpId="0" nodeType="after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par>
                                <p:cTn id="23" presetID="35" presetClass="path" presetSubtype="0" accel="50000" decel="50000" fill="hold" grpId="1" nodeType="withEffect">
                                  <p:stCondLst>
                                    <p:cond delay="0"/>
                                  </p:stCondLst>
                                  <p:childTnLst>
                                    <p:animMotion origin="layout" path="M -3.56836E-6 -3.7037E-7 L 0.36686 0.15278 " pathEditMode="relative" rAng="0" ptsTypes="AA">
                                      <p:cBhvr>
                                        <p:cTn id="24" dur="500" spd="-99900" fill="hold"/>
                                        <p:tgtEl>
                                          <p:spTgt spid="39"/>
                                        </p:tgtEl>
                                        <p:attrNameLst>
                                          <p:attrName>ppt_x</p:attrName>
                                          <p:attrName>ppt_y</p:attrName>
                                        </p:attrNameLst>
                                      </p:cBhvr>
                                      <p:rCtr x="18343" y="7639"/>
                                    </p:animMotion>
                                  </p:childTnLst>
                                </p:cTn>
                              </p:par>
                              <p:par>
                                <p:cTn id="25" presetID="1" presetClass="entr" presetSubtype="0" fill="hold" grpId="0" nodeType="with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par>
                                <p:cTn id="27" presetID="35" presetClass="path" presetSubtype="0" accel="50000" decel="50000" fill="hold" grpId="1" nodeType="withEffect">
                                  <p:stCondLst>
                                    <p:cond delay="0"/>
                                  </p:stCondLst>
                                  <p:childTnLst>
                                    <p:animMotion origin="layout" path="M 7.85742E-7 -3.33333E-6 L -0.39495 -0.11018 " pathEditMode="relative" rAng="0" ptsTypes="AA">
                                      <p:cBhvr>
                                        <p:cTn id="28" dur="500" spd="-99900" fill="hold"/>
                                        <p:tgtEl>
                                          <p:spTgt spid="40"/>
                                        </p:tgtEl>
                                        <p:attrNameLst>
                                          <p:attrName>ppt_x</p:attrName>
                                          <p:attrName>ppt_y</p:attrName>
                                        </p:attrNameLst>
                                      </p:cBhvr>
                                      <p:rCtr x="-19748" y="-5509"/>
                                    </p:animMotion>
                                  </p:childTnLst>
                                </p:cTn>
                              </p:par>
                            </p:childTnLst>
                          </p:cTn>
                        </p:par>
                        <p:par>
                          <p:cTn id="29" fill="hold">
                            <p:stCondLst>
                              <p:cond delay="2500"/>
                            </p:stCondLst>
                            <p:childTnLst>
                              <p:par>
                                <p:cTn id="30" presetID="18" presetClass="entr" presetSubtype="3" fill="hold" grpId="0" nodeType="after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strips(upRight)">
                                      <p:cBhvr>
                                        <p:cTn id="3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bldLvl="0" animBg="1"/>
      <p:bldP spid="38" grpId="0" animBg="1"/>
      <p:bldP spid="39" grpId="0" animBg="1"/>
      <p:bldP spid="39" grpId="1" animBg="1"/>
      <p:bldP spid="40" grpId="0" animBg="1"/>
      <p:bldP spid="40" grpId="1" animBg="1"/>
      <p:bldP spid="41" grpId="0"/>
    </p:bldLst>
  </p:timing>
</p:sld>
</file>

<file path=ppt/tags/tag1.xml><?xml version="1.0" encoding="utf-8"?>
<p:tagLst xmlns:p="http://schemas.openxmlformats.org/presentationml/2006/main">
  <p:tag name="KSO_WM_UNIT_PLACING_PICTURE_USER_VIEWPORT" val="{&quot;height&quot;:4800,&quot;width&quot;:2868}"/>
</p:tagLst>
</file>

<file path=ppt/tags/tag2.xml><?xml version="1.0" encoding="utf-8"?>
<p:tagLst xmlns:p="http://schemas.openxmlformats.org/presentationml/2006/main">
  <p:tag name="ISPRING_PRESENTATION_TITLE" val="PowerPoint 演示文稿"/>
  <p:tag name="ISPRING_ULTRA_SCORM_SLIDE_COUNT" val="40"/>
  <p:tag name="COMMONDATA" val="eyJoZGlkIjoiNzE2MTQzZmNlMTUxYjJhYjJmYWNmNGMzMTEyZmI4OGYifQ=="/>
</p:tagLst>
</file>

<file path=ppt/theme/theme1.xml><?xml version="1.0" encoding="utf-8"?>
<a:theme xmlns:a="http://schemas.openxmlformats.org/drawingml/2006/main" name="Office 主题​​">
  <a:themeElements>
    <a:clrScheme nam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DB2A4"/>
      </a:hlink>
      <a:folHlink>
        <a:srgbClr val="2DB2A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extLst>
      <a:ext uri="{D81B5157-A7B6-4480-A006-42BB1BC3E7BB}">
        <wpsdc:hlinkScheme xmlns:wpsdc="http://www.wps.cn/officeDocument/2017/drawingmlCustomData" underline="false"/>
      </a:ext>
    </a:extLst>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5094</Words>
  <Application>WPS 演示</Application>
  <PresentationFormat>自定义</PresentationFormat>
  <Paragraphs>512</Paragraphs>
  <Slides>38</Slides>
  <Notes>41</Notes>
  <HiddenSlides>0</HiddenSlides>
  <MMClips>0</MMClips>
  <ScaleCrop>false</ScaleCrop>
  <HeadingPairs>
    <vt:vector size="6" baseType="variant">
      <vt:variant>
        <vt:lpstr>已用的字体</vt:lpstr>
      </vt:variant>
      <vt:variant>
        <vt:i4>35</vt:i4>
      </vt:variant>
      <vt:variant>
        <vt:lpstr>主题</vt:lpstr>
      </vt:variant>
      <vt:variant>
        <vt:i4>1</vt:i4>
      </vt:variant>
      <vt:variant>
        <vt:lpstr>幻灯片标题</vt:lpstr>
      </vt:variant>
      <vt:variant>
        <vt:i4>38</vt:i4>
      </vt:variant>
    </vt:vector>
  </HeadingPairs>
  <TitlesOfParts>
    <vt:vector size="74" baseType="lpstr">
      <vt:lpstr>Arial</vt:lpstr>
      <vt:lpstr>宋体</vt:lpstr>
      <vt:lpstr>Wingdings</vt:lpstr>
      <vt:lpstr>微软雅黑</vt:lpstr>
      <vt:lpstr>Times New Roman</vt:lpstr>
      <vt:lpstr>黑体</vt:lpstr>
      <vt:lpstr>Calibri</vt:lpstr>
      <vt:lpstr>Impact MT Std</vt:lpstr>
      <vt:lpstr>Arial Unicode MS</vt:lpstr>
      <vt:lpstr>Open Sans</vt:lpstr>
      <vt:lpstr>Segoe Print</vt:lpstr>
      <vt:lpstr>Gill Sans</vt:lpstr>
      <vt:lpstr>Open Sans Condensed Light</vt:lpstr>
      <vt:lpstr>Bebas Neue</vt:lpstr>
      <vt:lpstr>Lato Light</vt:lpstr>
      <vt:lpstr>仿宋_GB2312</vt:lpstr>
      <vt:lpstr>仿宋</vt:lpstr>
      <vt:lpstr>方正兰亭黑简体</vt:lpstr>
      <vt:lpstr>LilyUPC</vt:lpstr>
      <vt:lpstr>Microsoft Sans Serif</vt:lpstr>
      <vt:lpstr>小米兰亭</vt:lpstr>
      <vt:lpstr>Malgun Gothic</vt:lpstr>
      <vt:lpstr>微软雅黑 Light</vt:lpstr>
      <vt:lpstr>新宋体</vt:lpstr>
      <vt:lpstr>方正粗黑宋简体</vt:lpstr>
      <vt:lpstr>方正舒体</vt:lpstr>
      <vt:lpstr>隶书</vt:lpstr>
      <vt:lpstr>幼圆</vt:lpstr>
      <vt:lpstr>等线</vt:lpstr>
      <vt:lpstr>等线 Light</vt:lpstr>
      <vt:lpstr>华文楷体</vt:lpstr>
      <vt:lpstr>华文隶书</vt:lpstr>
      <vt:lpstr>华文彩云</vt:lpstr>
      <vt:lpstr>楷体</vt:lpstr>
      <vt:lpstr>华文仿宋</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weh</cp:lastModifiedBy>
  <cp:revision>37</cp:revision>
  <dcterms:created xsi:type="dcterms:W3CDTF">2022-05-19T15:47:00Z</dcterms:created>
  <dcterms:modified xsi:type="dcterms:W3CDTF">2022-06-12T07:23:28Z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A39C348F4049487191A26179770CB583</vt:lpwstr>
  </property>
  <property fmtid="{D5CDD505-2E9C-101B-9397-08002B2CF9AE}" pid="3" name="KSOProductBuildVer">
    <vt:lpwstr>2052-11.1.0.11744</vt:lpwstr>
  </property>
</Properties>
</file>

<file path=docProps/thumbnail.jpeg>
</file>